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7"/>
  </p:notesMasterIdLst>
  <p:sldIdLst>
    <p:sldId id="257" r:id="rId2"/>
    <p:sldId id="447" r:id="rId3"/>
    <p:sldId id="446" r:id="rId4"/>
    <p:sldId id="449" r:id="rId5"/>
    <p:sldId id="470" r:id="rId6"/>
    <p:sldId id="260" r:id="rId7"/>
    <p:sldId id="450" r:id="rId8"/>
    <p:sldId id="657" r:id="rId9"/>
    <p:sldId id="451" r:id="rId10"/>
    <p:sldId id="452" r:id="rId11"/>
    <p:sldId id="453" r:id="rId12"/>
    <p:sldId id="264" r:id="rId13"/>
    <p:sldId id="265" r:id="rId14"/>
    <p:sldId id="658" r:id="rId15"/>
    <p:sldId id="267" r:id="rId16"/>
    <p:sldId id="268" r:id="rId17"/>
    <p:sldId id="659" r:id="rId18"/>
    <p:sldId id="468" r:id="rId19"/>
    <p:sldId id="458" r:id="rId20"/>
    <p:sldId id="461" r:id="rId21"/>
    <p:sldId id="660" r:id="rId22"/>
    <p:sldId id="697" r:id="rId23"/>
    <p:sldId id="661" r:id="rId24"/>
    <p:sldId id="273" r:id="rId25"/>
    <p:sldId id="662" r:id="rId26"/>
    <p:sldId id="663" r:id="rId27"/>
    <p:sldId id="276" r:id="rId28"/>
    <p:sldId id="277" r:id="rId29"/>
    <p:sldId id="464" r:id="rId30"/>
    <p:sldId id="664" r:id="rId31"/>
    <p:sldId id="278" r:id="rId32"/>
    <p:sldId id="279" r:id="rId33"/>
    <p:sldId id="471" r:id="rId34"/>
    <p:sldId id="472" r:id="rId35"/>
    <p:sldId id="473" r:id="rId36"/>
    <p:sldId id="474" r:id="rId37"/>
    <p:sldId id="665" r:id="rId38"/>
    <p:sldId id="666" r:id="rId39"/>
    <p:sldId id="667" r:id="rId40"/>
    <p:sldId id="475" r:id="rId41"/>
    <p:sldId id="476" r:id="rId42"/>
    <p:sldId id="477" r:id="rId43"/>
    <p:sldId id="668" r:id="rId44"/>
    <p:sldId id="478" r:id="rId45"/>
    <p:sldId id="479" r:id="rId46"/>
    <p:sldId id="480" r:id="rId47"/>
    <p:sldId id="481" r:id="rId48"/>
    <p:sldId id="482" r:id="rId49"/>
    <p:sldId id="669" r:id="rId50"/>
    <p:sldId id="483" r:id="rId51"/>
    <p:sldId id="484" r:id="rId52"/>
    <p:sldId id="670" r:id="rId53"/>
    <p:sldId id="671" r:id="rId54"/>
    <p:sldId id="485" r:id="rId55"/>
    <p:sldId id="486" r:id="rId56"/>
    <p:sldId id="487" r:id="rId57"/>
    <p:sldId id="488" r:id="rId58"/>
    <p:sldId id="672" r:id="rId59"/>
    <p:sldId id="489" r:id="rId60"/>
    <p:sldId id="490" r:id="rId61"/>
    <p:sldId id="491" r:id="rId62"/>
    <p:sldId id="492" r:id="rId63"/>
    <p:sldId id="493" r:id="rId64"/>
    <p:sldId id="494" r:id="rId65"/>
    <p:sldId id="495" r:id="rId66"/>
    <p:sldId id="496" r:id="rId67"/>
    <p:sldId id="497" r:id="rId68"/>
    <p:sldId id="673" r:id="rId69"/>
    <p:sldId id="674" r:id="rId70"/>
    <p:sldId id="498" r:id="rId71"/>
    <p:sldId id="499" r:id="rId72"/>
    <p:sldId id="500" r:id="rId73"/>
    <p:sldId id="501" r:id="rId74"/>
    <p:sldId id="503" r:id="rId75"/>
    <p:sldId id="675" r:id="rId76"/>
    <p:sldId id="504" r:id="rId77"/>
    <p:sldId id="505" r:id="rId78"/>
    <p:sldId id="506" r:id="rId79"/>
    <p:sldId id="509" r:id="rId80"/>
    <p:sldId id="676" r:id="rId81"/>
    <p:sldId id="677" r:id="rId82"/>
    <p:sldId id="678" r:id="rId83"/>
    <p:sldId id="679" r:id="rId84"/>
    <p:sldId id="510" r:id="rId85"/>
    <p:sldId id="511" r:id="rId86"/>
    <p:sldId id="512" r:id="rId87"/>
    <p:sldId id="513" r:id="rId88"/>
    <p:sldId id="514" r:id="rId89"/>
    <p:sldId id="515" r:id="rId90"/>
    <p:sldId id="516" r:id="rId91"/>
    <p:sldId id="517" r:id="rId92"/>
    <p:sldId id="518" r:id="rId93"/>
    <p:sldId id="519" r:id="rId94"/>
    <p:sldId id="693" r:id="rId95"/>
    <p:sldId id="694" r:id="rId96"/>
    <p:sldId id="680" r:id="rId97"/>
    <p:sldId id="520" r:id="rId98"/>
    <p:sldId id="521" r:id="rId99"/>
    <p:sldId id="522" r:id="rId100"/>
    <p:sldId id="523" r:id="rId101"/>
    <p:sldId id="524" r:id="rId102"/>
    <p:sldId id="525" r:id="rId103"/>
    <p:sldId id="526" r:id="rId104"/>
    <p:sldId id="527" r:id="rId105"/>
    <p:sldId id="528" r:id="rId106"/>
    <p:sldId id="529" r:id="rId107"/>
    <p:sldId id="530" r:id="rId108"/>
    <p:sldId id="531" r:id="rId109"/>
    <p:sldId id="532" r:id="rId110"/>
    <p:sldId id="533" r:id="rId111"/>
    <p:sldId id="534" r:id="rId112"/>
    <p:sldId id="535" r:id="rId113"/>
    <p:sldId id="536" r:id="rId114"/>
    <p:sldId id="537" r:id="rId115"/>
    <p:sldId id="538" r:id="rId116"/>
    <p:sldId id="539" r:id="rId117"/>
    <p:sldId id="540" r:id="rId118"/>
    <p:sldId id="706" r:id="rId119"/>
    <p:sldId id="705" r:id="rId120"/>
    <p:sldId id="541" r:id="rId121"/>
    <p:sldId id="542" r:id="rId122"/>
    <p:sldId id="543" r:id="rId123"/>
    <p:sldId id="544" r:id="rId124"/>
    <p:sldId id="545" r:id="rId125"/>
    <p:sldId id="546" r:id="rId126"/>
    <p:sldId id="547" r:id="rId127"/>
    <p:sldId id="548" r:id="rId128"/>
    <p:sldId id="549" r:id="rId129"/>
    <p:sldId id="550" r:id="rId130"/>
    <p:sldId id="551" r:id="rId131"/>
    <p:sldId id="552" r:id="rId132"/>
    <p:sldId id="553" r:id="rId133"/>
    <p:sldId id="554" r:id="rId134"/>
    <p:sldId id="681" r:id="rId135"/>
    <p:sldId id="555" r:id="rId136"/>
    <p:sldId id="556" r:id="rId137"/>
    <p:sldId id="557" r:id="rId138"/>
    <p:sldId id="558" r:id="rId139"/>
    <p:sldId id="559" r:id="rId140"/>
    <p:sldId id="560" r:id="rId141"/>
    <p:sldId id="561" r:id="rId142"/>
    <p:sldId id="562" r:id="rId143"/>
    <p:sldId id="563" r:id="rId144"/>
    <p:sldId id="564" r:id="rId145"/>
    <p:sldId id="565" r:id="rId146"/>
    <p:sldId id="566" r:id="rId147"/>
    <p:sldId id="567" r:id="rId148"/>
    <p:sldId id="568" r:id="rId149"/>
    <p:sldId id="569" r:id="rId150"/>
    <p:sldId id="570" r:id="rId151"/>
    <p:sldId id="571" r:id="rId152"/>
    <p:sldId id="572" r:id="rId153"/>
    <p:sldId id="682" r:id="rId154"/>
    <p:sldId id="573" r:id="rId155"/>
    <p:sldId id="574" r:id="rId156"/>
    <p:sldId id="700" r:id="rId157"/>
    <p:sldId id="575" r:id="rId158"/>
    <p:sldId id="576" r:id="rId159"/>
    <p:sldId id="683" r:id="rId160"/>
    <p:sldId id="577" r:id="rId161"/>
    <p:sldId id="684" r:id="rId162"/>
    <p:sldId id="578" r:id="rId163"/>
    <p:sldId id="579" r:id="rId164"/>
    <p:sldId id="580" r:id="rId165"/>
    <p:sldId id="581" r:id="rId166"/>
    <p:sldId id="582" r:id="rId167"/>
    <p:sldId id="685" r:id="rId168"/>
    <p:sldId id="583" r:id="rId169"/>
    <p:sldId id="584" r:id="rId170"/>
    <p:sldId id="585" r:id="rId171"/>
    <p:sldId id="586" r:id="rId172"/>
    <p:sldId id="587" r:id="rId173"/>
    <p:sldId id="588" r:id="rId174"/>
    <p:sldId id="589" r:id="rId175"/>
    <p:sldId id="590" r:id="rId176"/>
    <p:sldId id="591" r:id="rId177"/>
    <p:sldId id="592" r:id="rId178"/>
    <p:sldId id="593" r:id="rId179"/>
    <p:sldId id="594" r:id="rId180"/>
    <p:sldId id="595" r:id="rId181"/>
    <p:sldId id="596" r:id="rId182"/>
    <p:sldId id="597" r:id="rId183"/>
    <p:sldId id="598" r:id="rId184"/>
    <p:sldId id="599" r:id="rId185"/>
    <p:sldId id="600" r:id="rId186"/>
    <p:sldId id="686" r:id="rId187"/>
    <p:sldId id="687" r:id="rId188"/>
    <p:sldId id="601" r:id="rId189"/>
    <p:sldId id="602" r:id="rId190"/>
    <p:sldId id="603" r:id="rId191"/>
    <p:sldId id="604" r:id="rId192"/>
    <p:sldId id="605" r:id="rId193"/>
    <p:sldId id="606" r:id="rId194"/>
    <p:sldId id="607" r:id="rId195"/>
    <p:sldId id="608" r:id="rId196"/>
    <p:sldId id="609" r:id="rId197"/>
    <p:sldId id="610" r:id="rId198"/>
    <p:sldId id="688" r:id="rId199"/>
    <p:sldId id="611" r:id="rId200"/>
    <p:sldId id="612" r:id="rId201"/>
    <p:sldId id="613" r:id="rId202"/>
    <p:sldId id="614" r:id="rId203"/>
    <p:sldId id="616" r:id="rId204"/>
    <p:sldId id="617" r:id="rId205"/>
    <p:sldId id="618" r:id="rId206"/>
    <p:sldId id="712" r:id="rId207"/>
    <p:sldId id="619" r:id="rId208"/>
    <p:sldId id="620" r:id="rId209"/>
    <p:sldId id="621" r:id="rId210"/>
    <p:sldId id="622" r:id="rId211"/>
    <p:sldId id="623" r:id="rId212"/>
    <p:sldId id="695" r:id="rId213"/>
    <p:sldId id="696" r:id="rId214"/>
    <p:sldId id="699" r:id="rId215"/>
    <p:sldId id="702" r:id="rId216"/>
    <p:sldId id="624" r:id="rId217"/>
    <p:sldId id="689" r:id="rId218"/>
    <p:sldId id="625" r:id="rId219"/>
    <p:sldId id="626" r:id="rId220"/>
    <p:sldId id="690" r:id="rId221"/>
    <p:sldId id="627" r:id="rId222"/>
    <p:sldId id="628" r:id="rId223"/>
    <p:sldId id="629" r:id="rId224"/>
    <p:sldId id="691" r:id="rId225"/>
    <p:sldId id="630" r:id="rId226"/>
    <p:sldId id="631" r:id="rId227"/>
    <p:sldId id="632" r:id="rId228"/>
    <p:sldId id="633" r:id="rId229"/>
    <p:sldId id="634" r:id="rId230"/>
    <p:sldId id="635" r:id="rId231"/>
    <p:sldId id="636" r:id="rId232"/>
    <p:sldId id="637" r:id="rId233"/>
    <p:sldId id="638" r:id="rId234"/>
    <p:sldId id="639" r:id="rId235"/>
    <p:sldId id="640" r:id="rId236"/>
    <p:sldId id="641" r:id="rId237"/>
    <p:sldId id="642" r:id="rId238"/>
    <p:sldId id="643" r:id="rId239"/>
    <p:sldId id="644" r:id="rId240"/>
    <p:sldId id="645" r:id="rId241"/>
    <p:sldId id="646" r:id="rId242"/>
    <p:sldId id="647" r:id="rId243"/>
    <p:sldId id="649" r:id="rId244"/>
    <p:sldId id="650" r:id="rId245"/>
    <p:sldId id="651" r:id="rId246"/>
    <p:sldId id="652" r:id="rId247"/>
    <p:sldId id="653" r:id="rId248"/>
    <p:sldId id="654" r:id="rId249"/>
    <p:sldId id="692" r:id="rId250"/>
    <p:sldId id="655" r:id="rId251"/>
    <p:sldId id="711" r:id="rId252"/>
    <p:sldId id="701" r:id="rId253"/>
    <p:sldId id="707" r:id="rId254"/>
    <p:sldId id="708" r:id="rId255"/>
    <p:sldId id="709" r:id="rId256"/>
  </p:sldIdLst>
  <p:sldSz cx="9144000" cy="5143500" type="screen16x9"/>
  <p:notesSz cx="6858000" cy="9144000"/>
  <p:embeddedFontLst>
    <p:embeddedFont>
      <p:font typeface="微软雅黑" panose="020B0503020204020204" pitchFamily="34" charset="-122"/>
      <p:regular r:id="rId258"/>
      <p:bold r:id="rId259"/>
    </p:embeddedFont>
    <p:embeddedFont>
      <p:font typeface="Calibri" panose="020F0502020204030204" pitchFamily="34" charset="0"/>
      <p:regular r:id="rId260"/>
      <p:bold r:id="rId261"/>
      <p:italic r:id="rId262"/>
      <p:boldItalic r:id="rId263"/>
    </p:embeddedFont>
    <p:embeddedFont>
      <p:font typeface="黑体" panose="02010609060101010101" pitchFamily="49" charset="-122"/>
      <p:regular r:id="rId26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6699FF"/>
    <a:srgbClr val="99FF99"/>
    <a:srgbClr val="00FFFF"/>
    <a:srgbClr val="0000CC"/>
    <a:srgbClr val="66FFFF"/>
    <a:srgbClr val="00FF00"/>
    <a:srgbClr val="FF66FF"/>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52" d="100"/>
          <a:sy n="152" d="100"/>
        </p:scale>
        <p:origin x="-42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2.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font" Target="fonts/font3.fntdata"/><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font" Target="fonts/font4.fntdata"/><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6.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2020/12/16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1694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3153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49966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0064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99226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61718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5913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228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7156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userDrawn="1"/>
        </p:nvSpPr>
        <p:spPr bwMode="auto">
          <a:xfrm>
            <a:off x="0" y="301530"/>
            <a:ext cx="296049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0"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itchFamily="34" charset="-122"/>
                <a:ea typeface="微软雅黑" pitchFamily="34" charset="-122"/>
              </a:rPr>
              <a:t>谢希仁 编著</a:t>
            </a:r>
          </a:p>
        </p:txBody>
      </p:sp>
      <p:sp>
        <p:nvSpPr>
          <p:cNvPr id="11"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a:t>
            </a:r>
            <a:r>
              <a:rPr lang="en-US" altLang="zh-CN" sz="1100" b="1" dirty="0" smtClean="0">
                <a:solidFill>
                  <a:srgbClr val="0070C0"/>
                </a:solidFill>
                <a:latin typeface="微软雅黑" pitchFamily="34" charset="-122"/>
                <a:ea typeface="微软雅黑" pitchFamily="34" charset="-122"/>
              </a:rPr>
              <a:t>7</a:t>
            </a:r>
            <a:r>
              <a:rPr lang="zh-CN" altLang="en-US" sz="1100" b="1" dirty="0" smtClean="0">
                <a:solidFill>
                  <a:srgbClr val="0070C0"/>
                </a:solidFill>
                <a:latin typeface="微软雅黑" pitchFamily="34" charset="-122"/>
                <a:ea typeface="微软雅黑" pitchFamily="34" charset="-122"/>
              </a:rPr>
              <a:t>版</a:t>
            </a:r>
            <a:r>
              <a:rPr lang="en-US" altLang="zh-CN" sz="1100" b="1" dirty="0" smtClean="0">
                <a:solidFill>
                  <a:srgbClr val="0070C0"/>
                </a:solidFill>
                <a:latin typeface="微软雅黑" pitchFamily="34" charset="-122"/>
                <a:ea typeface="微软雅黑" pitchFamily="34" charset="-122"/>
              </a:rPr>
              <a:t>)</a:t>
            </a:r>
            <a:endParaRPr lang="fr-FR" sz="1100" b="1" dirty="0">
              <a:solidFill>
                <a:srgbClr val="0070C0"/>
              </a:solidFill>
              <a:latin typeface="微软雅黑" pitchFamily="34" charset="-122"/>
              <a:ea typeface="微软雅黑" pitchFamily="34" charset="-122"/>
            </a:endParaRPr>
          </a:p>
        </p:txBody>
      </p:sp>
      <p:sp>
        <p:nvSpPr>
          <p:cNvPr id="12" name="椭圆 11"/>
          <p:cNvSpPr/>
          <p:nvPr userDrawn="1"/>
        </p:nvSpPr>
        <p:spPr>
          <a:xfrm>
            <a:off x="2942045"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sp>
        <p:nvSpPr>
          <p:cNvPr id="13" name="Line 3"/>
          <p:cNvSpPr>
            <a:spLocks noChangeShapeType="1"/>
          </p:cNvSpPr>
          <p:nvPr userDrawn="1"/>
        </p:nvSpPr>
        <p:spPr bwMode="auto">
          <a:xfrm>
            <a:off x="5671079" y="301530"/>
            <a:ext cx="3472921"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4" name="椭圆 13"/>
          <p:cNvSpPr/>
          <p:nvPr userDrawn="1"/>
        </p:nvSpPr>
        <p:spPr>
          <a:xfrm>
            <a:off x="5671079"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pic>
        <p:nvPicPr>
          <p:cNvPr id="16" name="图片 15"/>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17" name="Line 3"/>
          <p:cNvSpPr>
            <a:spLocks noChangeShapeType="1"/>
          </p:cNvSpPr>
          <p:nvPr userDrawn="1"/>
        </p:nvSpPr>
        <p:spPr bwMode="auto">
          <a:xfrm>
            <a:off x="1266568" y="4803998"/>
            <a:ext cx="6942395"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9"/>
          <p:cNvSpPr>
            <a:spLocks noChangeArrowheads="1"/>
          </p:cNvSpPr>
          <p:nvPr userDrawn="1"/>
        </p:nvSpPr>
        <p:spPr bwMode="auto">
          <a:xfrm>
            <a:off x="8208962" y="4394656"/>
            <a:ext cx="609917" cy="609917"/>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cs typeface="Arial" charset="0"/>
            </a:endParaRPr>
          </a:p>
        </p:txBody>
      </p:sp>
      <p:pic>
        <p:nvPicPr>
          <p:cNvPr id="19" name="图片 1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extLst>
      <p:ext uri="{BB962C8B-B14F-4D97-AF65-F5344CB8AC3E}">
        <p14:creationId xmlns:p14="http://schemas.microsoft.com/office/powerpoint/2010/main" val="6916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7.png"/><Relationship Id="rId4" Type="http://schemas.openxmlformats.org/officeDocument/2006/relationships/image" Target="../media/image36.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a:spLocks noChangeArrowheads="1"/>
          </p:cNvSpPr>
          <p:nvPr/>
        </p:nvSpPr>
        <p:spPr bwMode="auto">
          <a:xfrm>
            <a:off x="431231" y="2544537"/>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a:t>
            </a:r>
            <a:r>
              <a:rPr lang="fr-FR" sz="1200" b="1" dirty="0" smtClean="0">
                <a:solidFill>
                  <a:srgbClr val="00B0F0"/>
                </a:solidFill>
                <a:latin typeface="微软雅黑" pitchFamily="34" charset="-122"/>
                <a:ea typeface="微软雅黑" pitchFamily="34" charset="-122"/>
              </a:rPr>
              <a:t> 编著</a:t>
            </a:r>
            <a:endParaRPr lang="fr-FR" sz="1200" b="1" dirty="0">
              <a:solidFill>
                <a:srgbClr val="00B0F0"/>
              </a:solidFill>
              <a:latin typeface="微软雅黑" pitchFamily="34" charset="-122"/>
              <a:ea typeface="微软雅黑" pitchFamily="34" charset="-122"/>
            </a:endParaRPr>
          </a:p>
        </p:txBody>
      </p:sp>
      <p:sp>
        <p:nvSpPr>
          <p:cNvPr id="6" name="Rectangle 6"/>
          <p:cNvSpPr>
            <a:spLocks noChangeArrowheads="1"/>
          </p:cNvSpPr>
          <p:nvPr/>
        </p:nvSpPr>
        <p:spPr bwMode="auto">
          <a:xfrm>
            <a:off x="49252" y="2239857"/>
            <a:ext cx="24999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计算机网络（第7版</a:t>
            </a:r>
            <a:r>
              <a:rPr lang="fr-FR" sz="1600" b="1" dirty="0" smtClean="0">
                <a:solidFill>
                  <a:srgbClr val="00B0F0"/>
                </a:solidFill>
                <a:latin typeface="微软雅黑" pitchFamily="34" charset="-122"/>
                <a:ea typeface="微软雅黑" pitchFamily="34" charset="-122"/>
              </a:rPr>
              <a:t>）</a:t>
            </a:r>
            <a:endParaRPr lang="fr-FR" sz="1600" b="1" dirty="0">
              <a:solidFill>
                <a:srgbClr val="00B0F0"/>
              </a:solidFill>
              <a:latin typeface="微软雅黑" pitchFamily="34" charset="-122"/>
              <a:ea typeface="微软雅黑" pitchFamily="34" charset="-122"/>
            </a:endParaRPr>
          </a:p>
        </p:txBody>
      </p:sp>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smtClean="0">
                <a:solidFill>
                  <a:schemeClr val="bg1"/>
                </a:solidFill>
                <a:latin typeface="微软雅黑" pitchFamily="34" charset="-122"/>
                <a:ea typeface="微软雅黑" pitchFamily="34" charset="-122"/>
              </a:rPr>
              <a:t>运</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输</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itchFamily="34" charset="-122"/>
                <a:ea typeface="微软雅黑" pitchFamily="34" charset="-122"/>
              </a:rPr>
              <a:t>第 5 章</a:t>
            </a:r>
            <a:endParaRPr lang="fr-FR" altLang="zh-CN" sz="28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877" y="2916846"/>
            <a:ext cx="1198400" cy="285083"/>
          </a:xfrm>
          <a:prstGeom prst="rect">
            <a:avLst/>
          </a:prstGeom>
        </p:spPr>
      </p:pic>
    </p:spTree>
    <p:extLst>
      <p:ext uri="{BB962C8B-B14F-4D97-AF65-F5344CB8AC3E}">
        <p14:creationId xmlns:p14="http://schemas.microsoft.com/office/powerpoint/2010/main" val="4020560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圆角矩形 7"/>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438760" y="4034127"/>
            <a:ext cx="4617421"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运输层为相互通信的应用进程提供了逻辑通信</a:t>
            </a:r>
          </a:p>
        </p:txBody>
      </p:sp>
      <p:grpSp>
        <p:nvGrpSpPr>
          <p:cNvPr id="11" name="组合 10"/>
          <p:cNvGrpSpPr/>
          <p:nvPr/>
        </p:nvGrpSpPr>
        <p:grpSpPr>
          <a:xfrm>
            <a:off x="1930783" y="2962019"/>
            <a:ext cx="5284290" cy="735989"/>
            <a:chOff x="1930783" y="3134147"/>
            <a:chExt cx="5284290" cy="735989"/>
          </a:xfrm>
        </p:grpSpPr>
        <p:sp>
          <p:nvSpPr>
            <p:cNvPr id="12" name="Line 315"/>
            <p:cNvSpPr>
              <a:spLocks noChangeShapeType="1"/>
            </p:cNvSpPr>
            <p:nvPr/>
          </p:nvSpPr>
          <p:spPr bwMode="auto">
            <a:xfrm>
              <a:off x="2806190" y="3624806"/>
              <a:ext cx="351996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9" name="Rectangle 333"/>
            <p:cNvSpPr>
              <a:spLocks noChangeArrowheads="1"/>
            </p:cNvSpPr>
            <p:nvPr/>
          </p:nvSpPr>
          <p:spPr bwMode="auto">
            <a:xfrm>
              <a:off x="1930783" y="3373001"/>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sp>
          <p:nvSpPr>
            <p:cNvPr id="32" name="Rectangle 336"/>
            <p:cNvSpPr>
              <a:spLocks noChangeArrowheads="1"/>
            </p:cNvSpPr>
            <p:nvPr/>
          </p:nvSpPr>
          <p:spPr bwMode="auto">
            <a:xfrm>
              <a:off x="2090771" y="3134147"/>
              <a:ext cx="61234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A</a:t>
              </a:r>
            </a:p>
          </p:txBody>
        </p:sp>
        <p:sp>
          <p:nvSpPr>
            <p:cNvPr id="33" name="Rectangle 337"/>
            <p:cNvSpPr>
              <a:spLocks noChangeArrowheads="1"/>
            </p:cNvSpPr>
            <p:nvPr/>
          </p:nvSpPr>
          <p:spPr bwMode="auto">
            <a:xfrm>
              <a:off x="6494828" y="3134147"/>
              <a:ext cx="60273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B</a:t>
              </a:r>
            </a:p>
          </p:txBody>
        </p:sp>
        <p:sp>
          <p:nvSpPr>
            <p:cNvPr id="39" name="Rectangle 343"/>
            <p:cNvSpPr>
              <a:spLocks noChangeArrowheads="1"/>
            </p:cNvSpPr>
            <p:nvPr/>
          </p:nvSpPr>
          <p:spPr bwMode="auto">
            <a:xfrm>
              <a:off x="3559208" y="3273228"/>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1</a:t>
              </a:r>
            </a:p>
          </p:txBody>
        </p:sp>
        <p:pic>
          <p:nvPicPr>
            <p:cNvPr id="40" name="Picture 3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363" y="3508096"/>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1" name="Rectangle 345"/>
            <p:cNvSpPr>
              <a:spLocks noChangeArrowheads="1"/>
            </p:cNvSpPr>
            <p:nvPr/>
          </p:nvSpPr>
          <p:spPr bwMode="auto">
            <a:xfrm>
              <a:off x="4900790" y="3273228"/>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2</a:t>
              </a:r>
            </a:p>
          </p:txBody>
        </p:sp>
        <p:pic>
          <p:nvPicPr>
            <p:cNvPr id="47" name="Picture 3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3164" y="3459095"/>
              <a:ext cx="550145"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000" y="3459095"/>
              <a:ext cx="60130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58"/>
            <p:cNvSpPr>
              <a:spLocks noChangeArrowheads="1"/>
            </p:cNvSpPr>
            <p:nvPr/>
          </p:nvSpPr>
          <p:spPr bwMode="auto">
            <a:xfrm flipH="1">
              <a:off x="6334841" y="3361984"/>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pic>
          <p:nvPicPr>
            <p:cNvPr id="62" name="Picture 3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801" y="3459095"/>
              <a:ext cx="55111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7039" y="3508096"/>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7" name="Rectangle 352"/>
            <p:cNvSpPr>
              <a:spLocks noChangeArrowheads="1"/>
            </p:cNvSpPr>
            <p:nvPr/>
          </p:nvSpPr>
          <p:spPr bwMode="auto">
            <a:xfrm>
              <a:off x="5661781" y="3472728"/>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LAN</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108" name="Rectangle 354"/>
            <p:cNvSpPr>
              <a:spLocks noChangeArrowheads="1"/>
            </p:cNvSpPr>
            <p:nvPr/>
          </p:nvSpPr>
          <p:spPr bwMode="auto">
            <a:xfrm>
              <a:off x="4306947" y="3478964"/>
              <a:ext cx="5610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WAN</a:t>
              </a:r>
            </a:p>
          </p:txBody>
        </p:sp>
        <p:sp>
          <p:nvSpPr>
            <p:cNvPr id="109" name="Rectangle 368"/>
            <p:cNvSpPr>
              <a:spLocks noChangeArrowheads="1"/>
            </p:cNvSpPr>
            <p:nvPr/>
          </p:nvSpPr>
          <p:spPr bwMode="auto">
            <a:xfrm>
              <a:off x="2970206" y="3471838"/>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LAN</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80" name="Freeform 334"/>
            <p:cNvSpPr>
              <a:spLocks/>
            </p:cNvSpPr>
            <p:nvPr/>
          </p:nvSpPr>
          <p:spPr bwMode="auto">
            <a:xfrm>
              <a:off x="2414332" y="3516295"/>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1" name="Freeform 335"/>
            <p:cNvSpPr>
              <a:spLocks/>
            </p:cNvSpPr>
            <p:nvPr/>
          </p:nvSpPr>
          <p:spPr bwMode="auto">
            <a:xfrm>
              <a:off x="2376690" y="3621424"/>
              <a:ext cx="433360"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3" name="Oval 346"/>
            <p:cNvSpPr>
              <a:spLocks noChangeArrowheads="1"/>
            </p:cNvSpPr>
            <p:nvPr/>
          </p:nvSpPr>
          <p:spPr bwMode="auto">
            <a:xfrm>
              <a:off x="2085210" y="3412948"/>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5" name="Oval 355"/>
            <p:cNvSpPr>
              <a:spLocks noChangeArrowheads="1"/>
            </p:cNvSpPr>
            <p:nvPr/>
          </p:nvSpPr>
          <p:spPr bwMode="auto">
            <a:xfrm>
              <a:off x="2764687" y="3572423"/>
              <a:ext cx="93621"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9" name="Oval 356"/>
            <p:cNvSpPr>
              <a:spLocks noChangeArrowheads="1"/>
            </p:cNvSpPr>
            <p:nvPr/>
          </p:nvSpPr>
          <p:spPr bwMode="auto">
            <a:xfrm>
              <a:off x="2075559" y="3620533"/>
              <a:ext cx="385102"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0" name="Rectangle 347"/>
            <p:cNvSpPr>
              <a:spLocks noChangeArrowheads="1"/>
            </p:cNvSpPr>
            <p:nvPr/>
          </p:nvSpPr>
          <p:spPr bwMode="auto">
            <a:xfrm>
              <a:off x="2075749" y="336853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91" name="Rectangle 357"/>
            <p:cNvSpPr>
              <a:spLocks noChangeArrowheads="1"/>
            </p:cNvSpPr>
            <p:nvPr/>
          </p:nvSpPr>
          <p:spPr bwMode="auto">
            <a:xfrm>
              <a:off x="2050655" y="3576121"/>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93" name="Freeform 359"/>
            <p:cNvSpPr>
              <a:spLocks/>
            </p:cNvSpPr>
            <p:nvPr/>
          </p:nvSpPr>
          <p:spPr bwMode="auto">
            <a:xfrm flipH="1">
              <a:off x="6334841" y="3516295"/>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94" name="Freeform 360"/>
            <p:cNvSpPr>
              <a:spLocks/>
            </p:cNvSpPr>
            <p:nvPr/>
          </p:nvSpPr>
          <p:spPr bwMode="auto">
            <a:xfrm flipH="1">
              <a:off x="6334841" y="3621424"/>
              <a:ext cx="432395"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95" name="Oval 361"/>
            <p:cNvSpPr>
              <a:spLocks noChangeArrowheads="1"/>
            </p:cNvSpPr>
            <p:nvPr/>
          </p:nvSpPr>
          <p:spPr bwMode="auto">
            <a:xfrm flipH="1">
              <a:off x="6612809" y="3412948"/>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6" name="Oval 364"/>
            <p:cNvSpPr>
              <a:spLocks noChangeArrowheads="1"/>
            </p:cNvSpPr>
            <p:nvPr/>
          </p:nvSpPr>
          <p:spPr bwMode="auto">
            <a:xfrm flipH="1">
              <a:off x="6604122" y="3620533"/>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7" name="Oval 363"/>
            <p:cNvSpPr>
              <a:spLocks noChangeArrowheads="1"/>
            </p:cNvSpPr>
            <p:nvPr/>
          </p:nvSpPr>
          <p:spPr bwMode="auto">
            <a:xfrm flipH="1">
              <a:off x="6284652" y="3572423"/>
              <a:ext cx="92656"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9" name="Rectangle 362"/>
            <p:cNvSpPr>
              <a:spLocks noChangeArrowheads="1"/>
            </p:cNvSpPr>
            <p:nvPr/>
          </p:nvSpPr>
          <p:spPr bwMode="auto">
            <a:xfrm flipH="1">
              <a:off x="6583081" y="336853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3</a:t>
              </a:r>
              <a:endParaRPr kumimoji="1" lang="en-US" altLang="zh-CN" sz="1050" b="1">
                <a:latin typeface="微软雅黑" pitchFamily="34" charset="-122"/>
                <a:ea typeface="微软雅黑" pitchFamily="34" charset="-122"/>
              </a:endParaRPr>
            </a:p>
          </p:txBody>
        </p:sp>
        <p:sp>
          <p:nvSpPr>
            <p:cNvPr id="100" name="Rectangle 365"/>
            <p:cNvSpPr>
              <a:spLocks noChangeArrowheads="1"/>
            </p:cNvSpPr>
            <p:nvPr/>
          </p:nvSpPr>
          <p:spPr bwMode="auto">
            <a:xfrm flipH="1">
              <a:off x="6583081" y="3576189"/>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4</a:t>
              </a:r>
              <a:endParaRPr kumimoji="1" lang="en-US" altLang="zh-CN" sz="1050" b="1" dirty="0">
                <a:latin typeface="微软雅黑" pitchFamily="34" charset="-122"/>
                <a:ea typeface="微软雅黑" pitchFamily="34" charset="-122"/>
              </a:endParaRPr>
            </a:p>
          </p:txBody>
        </p:sp>
      </p:grpSp>
      <p:sp>
        <p:nvSpPr>
          <p:cNvPr id="9" name="Rectangle 314"/>
          <p:cNvSpPr>
            <a:spLocks noChangeArrowheads="1"/>
          </p:cNvSpPr>
          <p:nvPr/>
        </p:nvSpPr>
        <p:spPr bwMode="auto">
          <a:xfrm>
            <a:off x="1930783" y="1258130"/>
            <a:ext cx="88119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0" name="Rectangle 324"/>
          <p:cNvSpPr>
            <a:spLocks noChangeArrowheads="1"/>
          </p:cNvSpPr>
          <p:nvPr/>
        </p:nvSpPr>
        <p:spPr bwMode="auto">
          <a:xfrm>
            <a:off x="6337736" y="1258130"/>
            <a:ext cx="88312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3" name="Line 316"/>
          <p:cNvSpPr>
            <a:spLocks noChangeShapeType="1"/>
          </p:cNvSpPr>
          <p:nvPr/>
        </p:nvSpPr>
        <p:spPr bwMode="auto">
          <a:xfrm>
            <a:off x="1930783" y="2148162"/>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4" name="Line 317"/>
          <p:cNvSpPr>
            <a:spLocks noChangeShapeType="1"/>
          </p:cNvSpPr>
          <p:nvPr/>
        </p:nvSpPr>
        <p:spPr bwMode="auto">
          <a:xfrm>
            <a:off x="1930783" y="2417221"/>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1" name="Line 325"/>
          <p:cNvSpPr>
            <a:spLocks noChangeShapeType="1"/>
          </p:cNvSpPr>
          <p:nvPr/>
        </p:nvSpPr>
        <p:spPr bwMode="auto">
          <a:xfrm>
            <a:off x="6337736" y="2148162"/>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2" name="Line 326"/>
          <p:cNvSpPr>
            <a:spLocks noChangeShapeType="1"/>
          </p:cNvSpPr>
          <p:nvPr/>
        </p:nvSpPr>
        <p:spPr bwMode="auto">
          <a:xfrm>
            <a:off x="6337736" y="2417221"/>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6" name="Freeform 572"/>
          <p:cNvSpPr>
            <a:spLocks/>
          </p:cNvSpPr>
          <p:nvPr/>
        </p:nvSpPr>
        <p:spPr bwMode="auto">
          <a:xfrm>
            <a:off x="2313057" y="2682718"/>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87" name="Freeform 572"/>
          <p:cNvSpPr>
            <a:spLocks/>
          </p:cNvSpPr>
          <p:nvPr/>
        </p:nvSpPr>
        <p:spPr bwMode="auto">
          <a:xfrm>
            <a:off x="5404109" y="2682718"/>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50" name="Rectangle 339"/>
          <p:cNvSpPr>
            <a:spLocks noChangeArrowheads="1"/>
          </p:cNvSpPr>
          <p:nvPr/>
        </p:nvSpPr>
        <p:spPr bwMode="auto">
          <a:xfrm>
            <a:off x="2897792" y="1175274"/>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51" name="Freeform 340"/>
          <p:cNvSpPr>
            <a:spLocks/>
          </p:cNvSpPr>
          <p:nvPr/>
        </p:nvSpPr>
        <p:spPr bwMode="auto">
          <a:xfrm>
            <a:off x="6083897" y="1338313"/>
            <a:ext cx="327191" cy="90874"/>
          </a:xfrm>
          <a:custGeom>
            <a:avLst/>
            <a:gdLst>
              <a:gd name="T0" fmla="*/ 0 w 297"/>
              <a:gd name="T1" fmla="*/ 0 h 105"/>
              <a:gd name="T2" fmla="*/ 297 w 297"/>
              <a:gd name="T3" fmla="*/ 105 h 105"/>
            </a:gdLst>
            <a:ahLst/>
            <a:cxnLst>
              <a:cxn ang="0">
                <a:pos x="T0" y="T1"/>
              </a:cxn>
              <a:cxn ang="0">
                <a:pos x="T2" y="T3"/>
              </a:cxn>
            </a:cxnLst>
            <a:rect l="0" t="0" r="r" b="b"/>
            <a:pathLst>
              <a:path w="297" h="105">
                <a:moveTo>
                  <a:pt x="0" y="0"/>
                </a:moveTo>
                <a:lnTo>
                  <a:pt x="297" y="105"/>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2" name="Rectangle 341"/>
          <p:cNvSpPr>
            <a:spLocks noChangeArrowheads="1"/>
          </p:cNvSpPr>
          <p:nvPr/>
        </p:nvSpPr>
        <p:spPr bwMode="auto">
          <a:xfrm>
            <a:off x="5387694" y="1175274"/>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58" name="Rectangle 396"/>
          <p:cNvSpPr>
            <a:spLocks noChangeArrowheads="1"/>
          </p:cNvSpPr>
          <p:nvPr/>
        </p:nvSpPr>
        <p:spPr bwMode="auto">
          <a:xfrm>
            <a:off x="2884968" y="1390610"/>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端口</a:t>
            </a:r>
          </a:p>
        </p:txBody>
      </p:sp>
      <p:sp>
        <p:nvSpPr>
          <p:cNvPr id="59" name="Rectangle 397"/>
          <p:cNvSpPr>
            <a:spLocks noChangeArrowheads="1"/>
          </p:cNvSpPr>
          <p:nvPr/>
        </p:nvSpPr>
        <p:spPr bwMode="auto">
          <a:xfrm>
            <a:off x="5763832" y="1382859"/>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a:solidFill>
                  <a:srgbClr val="0033CC"/>
                </a:solidFill>
                <a:latin typeface="微软雅黑" pitchFamily="34" charset="-122"/>
                <a:ea typeface="微软雅黑" pitchFamily="34" charset="-122"/>
              </a:rPr>
              <a:t>端口</a:t>
            </a:r>
          </a:p>
        </p:txBody>
      </p:sp>
      <p:sp>
        <p:nvSpPr>
          <p:cNvPr id="103" name="Rectangle 313"/>
          <p:cNvSpPr>
            <a:spLocks noChangeArrowheads="1"/>
          </p:cNvSpPr>
          <p:nvPr/>
        </p:nvSpPr>
        <p:spPr bwMode="auto">
          <a:xfrm>
            <a:off x="1941401" y="1880885"/>
            <a:ext cx="5282359" cy="263713"/>
          </a:xfrm>
          <a:prstGeom prst="rect">
            <a:avLst/>
          </a:prstGeom>
          <a:solidFill>
            <a:schemeClr val="bg1">
              <a:alpha val="85000"/>
            </a:schemeClr>
          </a:solidFill>
          <a:ln>
            <a:noFill/>
          </a:ln>
          <a:effectLst/>
        </p:spPr>
        <p:txBody>
          <a:bodyPr wrap="none" anchor="ctr"/>
          <a:lstStyle/>
          <a:p>
            <a:pPr algn="ctr"/>
            <a:endParaRPr lang="zh-CN" altLang="en-US" sz="1050" b="1">
              <a:latin typeface="微软雅黑" pitchFamily="34" charset="-122"/>
              <a:ea typeface="微软雅黑" pitchFamily="34" charset="-122"/>
            </a:endParaRPr>
          </a:p>
        </p:txBody>
      </p:sp>
      <p:sp>
        <p:nvSpPr>
          <p:cNvPr id="16" name="Rectangle 319"/>
          <p:cNvSpPr>
            <a:spLocks noChangeArrowheads="1"/>
          </p:cNvSpPr>
          <p:nvPr/>
        </p:nvSpPr>
        <p:spPr bwMode="auto">
          <a:xfrm>
            <a:off x="1883355" y="1363025"/>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76" name="Rectangle 400"/>
          <p:cNvSpPr>
            <a:spLocks noChangeArrowheads="1"/>
          </p:cNvSpPr>
          <p:nvPr/>
        </p:nvSpPr>
        <p:spPr bwMode="auto">
          <a:xfrm>
            <a:off x="7007428" y="1354116"/>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7" name="Rectangle 6"/>
          <p:cNvSpPr>
            <a:spLocks noChangeArrowheads="1"/>
          </p:cNvSpPr>
          <p:nvPr/>
        </p:nvSpPr>
        <p:spPr bwMode="auto">
          <a:xfrm>
            <a:off x="3701580" y="65083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运输层的作用</a:t>
            </a:r>
          </a:p>
        </p:txBody>
      </p:sp>
      <p:sp>
        <p:nvSpPr>
          <p:cNvPr id="92" name="Rectangle 332"/>
          <p:cNvSpPr>
            <a:spLocks noChangeArrowheads="1"/>
          </p:cNvSpPr>
          <p:nvPr/>
        </p:nvSpPr>
        <p:spPr bwMode="auto">
          <a:xfrm>
            <a:off x="3339927" y="1462085"/>
            <a:ext cx="248627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rgbClr val="CC00CC"/>
                </a:solidFill>
                <a:latin typeface="微软雅黑" pitchFamily="34" charset="-122"/>
                <a:ea typeface="微软雅黑" pitchFamily="34" charset="-122"/>
              </a:rPr>
              <a:t>运输层提供应用进程</a:t>
            </a:r>
            <a:r>
              <a:rPr kumimoji="1" lang="zh-CN" altLang="zh-CN" sz="1100" b="1" dirty="0">
                <a:solidFill>
                  <a:srgbClr val="CC00CC"/>
                </a:solidFill>
                <a:latin typeface="微软雅黑" pitchFamily="34" charset="-122"/>
                <a:ea typeface="微软雅黑" pitchFamily="34" charset="-122"/>
              </a:rPr>
              <a:t>间的逻辑</a:t>
            </a:r>
            <a:r>
              <a:rPr kumimoji="1" lang="zh-CN" altLang="en-US" sz="1100" b="1" dirty="0">
                <a:solidFill>
                  <a:srgbClr val="CC00CC"/>
                </a:solidFill>
                <a:latin typeface="微软雅黑" pitchFamily="34" charset="-122"/>
                <a:ea typeface="微软雅黑" pitchFamily="34" charset="-122"/>
              </a:rPr>
              <a:t>通信</a:t>
            </a:r>
          </a:p>
        </p:txBody>
      </p:sp>
      <p:sp>
        <p:nvSpPr>
          <p:cNvPr id="101" name="AutoShape 342"/>
          <p:cNvSpPr>
            <a:spLocks noChangeArrowheads="1"/>
          </p:cNvSpPr>
          <p:nvPr/>
        </p:nvSpPr>
        <p:spPr bwMode="auto">
          <a:xfrm>
            <a:off x="2799434" y="1658088"/>
            <a:ext cx="3535407" cy="206694"/>
          </a:xfrm>
          <a:prstGeom prst="leftRightArrow">
            <a:avLst>
              <a:gd name="adj1" fmla="val 59167"/>
              <a:gd name="adj2" fmla="val 215634"/>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solidFill>
                <a:srgbClr val="CC00CC"/>
              </a:solidFill>
              <a:latin typeface="微软雅黑" pitchFamily="34" charset="-122"/>
              <a:ea typeface="微软雅黑" pitchFamily="34" charset="-122"/>
            </a:endParaRPr>
          </a:p>
        </p:txBody>
      </p:sp>
      <p:grpSp>
        <p:nvGrpSpPr>
          <p:cNvPr id="2" name="组合 1"/>
          <p:cNvGrpSpPr/>
          <p:nvPr/>
        </p:nvGrpSpPr>
        <p:grpSpPr>
          <a:xfrm>
            <a:off x="3357716" y="1886232"/>
            <a:ext cx="868234" cy="844373"/>
            <a:chOff x="3357716" y="1886232"/>
            <a:chExt cx="868234" cy="844373"/>
          </a:xfrm>
        </p:grpSpPr>
        <p:grpSp>
          <p:nvGrpSpPr>
            <p:cNvPr id="17" name="Group 320"/>
            <p:cNvGrpSpPr>
              <a:grpSpLocks/>
            </p:cNvGrpSpPr>
            <p:nvPr/>
          </p:nvGrpSpPr>
          <p:grpSpPr bwMode="auto">
            <a:xfrm>
              <a:off x="3580254" y="1886232"/>
              <a:ext cx="645696" cy="796486"/>
              <a:chOff x="2017" y="1543"/>
              <a:chExt cx="619" cy="922"/>
            </a:xfrm>
          </p:grpSpPr>
          <p:sp>
            <p:nvSpPr>
              <p:cNvPr id="18" name="Rectangle 321"/>
              <p:cNvSpPr>
                <a:spLocks noChangeArrowheads="1"/>
              </p:cNvSpPr>
              <p:nvPr/>
            </p:nvSpPr>
            <p:spPr bwMode="auto">
              <a:xfrm>
                <a:off x="2017"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9" name="Line 322"/>
              <p:cNvSpPr>
                <a:spLocks noChangeShapeType="1"/>
              </p:cNvSpPr>
              <p:nvPr/>
            </p:nvSpPr>
            <p:spPr bwMode="auto">
              <a:xfrm>
                <a:off x="2017" y="1845"/>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0" name="Line 323"/>
              <p:cNvSpPr>
                <a:spLocks noChangeShapeType="1"/>
              </p:cNvSpPr>
              <p:nvPr/>
            </p:nvSpPr>
            <p:spPr bwMode="auto">
              <a:xfrm>
                <a:off x="2017" y="2157"/>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5" name="Line 349"/>
            <p:cNvSpPr>
              <a:spLocks noChangeShapeType="1"/>
            </p:cNvSpPr>
            <p:nvPr/>
          </p:nvSpPr>
          <p:spPr bwMode="auto">
            <a:xfrm rot="5400000">
              <a:off x="3631333" y="2414548"/>
              <a:ext cx="5309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5" name="Rectangle 319"/>
            <p:cNvSpPr>
              <a:spLocks noChangeArrowheads="1"/>
            </p:cNvSpPr>
            <p:nvPr/>
          </p:nvSpPr>
          <p:spPr bwMode="auto">
            <a:xfrm>
              <a:off x="3357716"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grpSp>
        <p:nvGrpSpPr>
          <p:cNvPr id="4" name="组合 3"/>
          <p:cNvGrpSpPr/>
          <p:nvPr/>
        </p:nvGrpSpPr>
        <p:grpSpPr>
          <a:xfrm>
            <a:off x="4914115" y="1886232"/>
            <a:ext cx="880715" cy="844373"/>
            <a:chOff x="4914115" y="1886232"/>
            <a:chExt cx="880715" cy="844373"/>
          </a:xfrm>
        </p:grpSpPr>
        <p:grpSp>
          <p:nvGrpSpPr>
            <p:cNvPr id="24" name="Group 328"/>
            <p:cNvGrpSpPr>
              <a:grpSpLocks/>
            </p:cNvGrpSpPr>
            <p:nvPr/>
          </p:nvGrpSpPr>
          <p:grpSpPr bwMode="auto">
            <a:xfrm>
              <a:off x="4914115" y="1886232"/>
              <a:ext cx="645696" cy="796486"/>
              <a:chOff x="3295" y="1543"/>
              <a:chExt cx="619" cy="922"/>
            </a:xfrm>
          </p:grpSpPr>
          <p:sp>
            <p:nvSpPr>
              <p:cNvPr id="25" name="Rectangle 329"/>
              <p:cNvSpPr>
                <a:spLocks noChangeArrowheads="1"/>
              </p:cNvSpPr>
              <p:nvPr/>
            </p:nvSpPr>
            <p:spPr bwMode="auto">
              <a:xfrm>
                <a:off x="3295"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26" name="Line 330"/>
              <p:cNvSpPr>
                <a:spLocks noChangeShapeType="1"/>
              </p:cNvSpPr>
              <p:nvPr/>
            </p:nvSpPr>
            <p:spPr bwMode="auto">
              <a:xfrm>
                <a:off x="3295" y="1845"/>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7" name="Line 331"/>
              <p:cNvSpPr>
                <a:spLocks noChangeShapeType="1"/>
              </p:cNvSpPr>
              <p:nvPr/>
            </p:nvSpPr>
            <p:spPr bwMode="auto">
              <a:xfrm>
                <a:off x="3295" y="2157"/>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6" name="Line 350"/>
            <p:cNvSpPr>
              <a:spLocks noChangeShapeType="1"/>
            </p:cNvSpPr>
            <p:nvPr/>
          </p:nvSpPr>
          <p:spPr bwMode="auto">
            <a:xfrm rot="5400000">
              <a:off x="4963041" y="2413212"/>
              <a:ext cx="537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2" name="Rectangle 319"/>
            <p:cNvSpPr>
              <a:spLocks noChangeArrowheads="1"/>
            </p:cNvSpPr>
            <p:nvPr/>
          </p:nvSpPr>
          <p:spPr bwMode="auto">
            <a:xfrm>
              <a:off x="5528731"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sp>
        <p:nvSpPr>
          <p:cNvPr id="88" name="Freeform 572"/>
          <p:cNvSpPr>
            <a:spLocks/>
          </p:cNvSpPr>
          <p:nvPr/>
        </p:nvSpPr>
        <p:spPr bwMode="auto">
          <a:xfrm>
            <a:off x="4052025" y="2682718"/>
            <a:ext cx="105600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04" name="Rectangle 366"/>
          <p:cNvSpPr>
            <a:spLocks noChangeArrowheads="1"/>
          </p:cNvSpPr>
          <p:nvPr/>
        </p:nvSpPr>
        <p:spPr bwMode="auto">
          <a:xfrm>
            <a:off x="4299291" y="1904940"/>
            <a:ext cx="586701"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latin typeface="微软雅黑" pitchFamily="34" charset="-122"/>
                <a:ea typeface="微软雅黑" pitchFamily="34" charset="-122"/>
              </a:rPr>
              <a:t>网络</a:t>
            </a:r>
            <a:r>
              <a:rPr kumimoji="1" lang="zh-CN" altLang="en-US" sz="1050" b="1" dirty="0" smtClean="0">
                <a:latin typeface="微软雅黑" pitchFamily="34" charset="-122"/>
                <a:ea typeface="微软雅黑" pitchFamily="34" charset="-122"/>
              </a:rPr>
              <a:t>层</a:t>
            </a:r>
            <a:endParaRPr kumimoji="1" lang="zh-CN" altLang="en-US" sz="1050" b="1" dirty="0">
              <a:latin typeface="微软雅黑" pitchFamily="34" charset="-122"/>
              <a:ea typeface="微软雅黑" pitchFamily="34" charset="-122"/>
            </a:endParaRPr>
          </a:p>
        </p:txBody>
      </p:sp>
      <p:sp>
        <p:nvSpPr>
          <p:cNvPr id="102" name="Freeform 338"/>
          <p:cNvSpPr>
            <a:spLocks/>
          </p:cNvSpPr>
          <p:nvPr/>
        </p:nvSpPr>
        <p:spPr bwMode="auto">
          <a:xfrm>
            <a:off x="2340838" y="1921867"/>
            <a:ext cx="4458107" cy="851125"/>
          </a:xfrm>
          <a:custGeom>
            <a:avLst/>
            <a:gdLst>
              <a:gd name="T0" fmla="*/ 0 w 4272"/>
              <a:gd name="T1" fmla="*/ 0 h 1138"/>
              <a:gd name="T2" fmla="*/ 0 w 4272"/>
              <a:gd name="T3" fmla="*/ 996 h 1138"/>
              <a:gd name="T4" fmla="*/ 9 w 4272"/>
              <a:gd name="T5" fmla="*/ 1056 h 1138"/>
              <a:gd name="T6" fmla="*/ 36 w 4272"/>
              <a:gd name="T7" fmla="*/ 1094 h 1138"/>
              <a:gd name="T8" fmla="*/ 75 w 4272"/>
              <a:gd name="T9" fmla="*/ 1110 h 1138"/>
              <a:gd name="T10" fmla="*/ 127 w 4272"/>
              <a:gd name="T11" fmla="*/ 1116 h 1138"/>
              <a:gd name="T12" fmla="*/ 1211 w 4272"/>
              <a:gd name="T13" fmla="*/ 1116 h 1138"/>
              <a:gd name="T14" fmla="*/ 1250 w 4272"/>
              <a:gd name="T15" fmla="*/ 1116 h 1138"/>
              <a:gd name="T16" fmla="*/ 1287 w 4272"/>
              <a:gd name="T17" fmla="*/ 1100 h 1138"/>
              <a:gd name="T18" fmla="*/ 1305 w 4272"/>
              <a:gd name="T19" fmla="*/ 1056 h 1138"/>
              <a:gd name="T20" fmla="*/ 1308 w 4272"/>
              <a:gd name="T21" fmla="*/ 1022 h 1138"/>
              <a:gd name="T22" fmla="*/ 1308 w 4272"/>
              <a:gd name="T23" fmla="*/ 307 h 1138"/>
              <a:gd name="T24" fmla="*/ 1311 w 4272"/>
              <a:gd name="T25" fmla="*/ 261 h 1138"/>
              <a:gd name="T26" fmla="*/ 1376 w 4272"/>
              <a:gd name="T27" fmla="*/ 191 h 1138"/>
              <a:gd name="T28" fmla="*/ 1620 w 4272"/>
              <a:gd name="T29" fmla="*/ 191 h 1138"/>
              <a:gd name="T30" fmla="*/ 1676 w 4272"/>
              <a:gd name="T31" fmla="*/ 252 h 1138"/>
              <a:gd name="T32" fmla="*/ 1680 w 4272"/>
              <a:gd name="T33" fmla="*/ 280 h 1138"/>
              <a:gd name="T34" fmla="*/ 1680 w 4272"/>
              <a:gd name="T35" fmla="*/ 1014 h 1138"/>
              <a:gd name="T36" fmla="*/ 1683 w 4272"/>
              <a:gd name="T37" fmla="*/ 1047 h 1138"/>
              <a:gd name="T38" fmla="*/ 1701 w 4272"/>
              <a:gd name="T39" fmla="*/ 1100 h 1138"/>
              <a:gd name="T40" fmla="*/ 1755 w 4272"/>
              <a:gd name="T41" fmla="*/ 1116 h 1138"/>
              <a:gd name="T42" fmla="*/ 1808 w 4272"/>
              <a:gd name="T43" fmla="*/ 1116 h 1138"/>
              <a:gd name="T44" fmla="*/ 2486 w 4272"/>
              <a:gd name="T45" fmla="*/ 1116 h 1138"/>
              <a:gd name="T46" fmla="*/ 2564 w 4272"/>
              <a:gd name="T47" fmla="*/ 1116 h 1138"/>
              <a:gd name="T48" fmla="*/ 2600 w 4272"/>
              <a:gd name="T49" fmla="*/ 1091 h 1138"/>
              <a:gd name="T50" fmla="*/ 2608 w 4272"/>
              <a:gd name="T51" fmla="*/ 999 h 1138"/>
              <a:gd name="T52" fmla="*/ 2608 w 4272"/>
              <a:gd name="T53" fmla="*/ 264 h 1138"/>
              <a:gd name="T54" fmla="*/ 2616 w 4272"/>
              <a:gd name="T55" fmla="*/ 227 h 1138"/>
              <a:gd name="T56" fmla="*/ 2676 w 4272"/>
              <a:gd name="T57" fmla="*/ 191 h 1138"/>
              <a:gd name="T58" fmla="*/ 2868 w 4272"/>
              <a:gd name="T59" fmla="*/ 195 h 1138"/>
              <a:gd name="T60" fmla="*/ 2928 w 4272"/>
              <a:gd name="T61" fmla="*/ 251 h 1138"/>
              <a:gd name="T62" fmla="*/ 2928 w 4272"/>
              <a:gd name="T63" fmla="*/ 280 h 1138"/>
              <a:gd name="T64" fmla="*/ 2928 w 4272"/>
              <a:gd name="T65" fmla="*/ 1002 h 1138"/>
              <a:gd name="T66" fmla="*/ 2944 w 4272"/>
              <a:gd name="T67" fmla="*/ 1087 h 1138"/>
              <a:gd name="T68" fmla="*/ 3014 w 4272"/>
              <a:gd name="T69" fmla="*/ 1116 h 1138"/>
              <a:gd name="T70" fmla="*/ 3071 w 4272"/>
              <a:gd name="T71" fmla="*/ 1116 h 1138"/>
              <a:gd name="T72" fmla="*/ 4117 w 4272"/>
              <a:gd name="T73" fmla="*/ 1116 h 1138"/>
              <a:gd name="T74" fmla="*/ 4190 w 4272"/>
              <a:gd name="T75" fmla="*/ 1116 h 1138"/>
              <a:gd name="T76" fmla="*/ 4251 w 4272"/>
              <a:gd name="T77" fmla="*/ 1097 h 1138"/>
              <a:gd name="T78" fmla="*/ 4269 w 4272"/>
              <a:gd name="T79" fmla="*/ 1044 h 1138"/>
              <a:gd name="T80" fmla="*/ 4271 w 4272"/>
              <a:gd name="T81" fmla="*/ 994 h 1138"/>
              <a:gd name="T82" fmla="*/ 4272 w 4272"/>
              <a:gd name="T83"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57150" cap="flat" cmpd="sng">
            <a:solidFill>
              <a:srgbClr val="CC00CC"/>
            </a:solidFill>
            <a:prstDash val="sysDash"/>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5" name="Rectangle 318"/>
          <p:cNvSpPr>
            <a:spLocks noChangeArrowheads="1"/>
          </p:cNvSpPr>
          <p:nvPr/>
        </p:nvSpPr>
        <p:spPr bwMode="auto">
          <a:xfrm>
            <a:off x="1934644" y="1629646"/>
            <a:ext cx="875407"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3" name="Rectangle 327"/>
          <p:cNvSpPr>
            <a:spLocks noChangeArrowheads="1"/>
          </p:cNvSpPr>
          <p:nvPr/>
        </p:nvSpPr>
        <p:spPr bwMode="auto">
          <a:xfrm>
            <a:off x="6340632" y="1629646"/>
            <a:ext cx="880232"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5" name="Freeform 370"/>
          <p:cNvSpPr>
            <a:spLocks/>
          </p:cNvSpPr>
          <p:nvPr/>
        </p:nvSpPr>
        <p:spPr bwMode="auto">
          <a:xfrm>
            <a:off x="2760827" y="1346332"/>
            <a:ext cx="198824" cy="72165"/>
          </a:xfrm>
          <a:custGeom>
            <a:avLst/>
            <a:gdLst>
              <a:gd name="T0" fmla="*/ 174 w 174"/>
              <a:gd name="T1" fmla="*/ 0 h 84"/>
              <a:gd name="T2" fmla="*/ 0 w 174"/>
              <a:gd name="T3" fmla="*/ 84 h 84"/>
            </a:gdLst>
            <a:ahLst/>
            <a:cxnLst>
              <a:cxn ang="0">
                <a:pos x="T0" y="T1"/>
              </a:cxn>
              <a:cxn ang="0">
                <a:pos x="T2" y="T3"/>
              </a:cxn>
            </a:cxnLst>
            <a:rect l="0" t="0" r="r" b="b"/>
            <a:pathLst>
              <a:path w="174" h="84">
                <a:moveTo>
                  <a:pt x="174" y="0"/>
                </a:moveTo>
                <a:lnTo>
                  <a:pt x="0" y="84"/>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6" name="Oval 384"/>
          <p:cNvSpPr>
            <a:spLocks noChangeArrowheads="1"/>
          </p:cNvSpPr>
          <p:nvPr/>
        </p:nvSpPr>
        <p:spPr bwMode="auto">
          <a:xfrm>
            <a:off x="1977112" y="1271494"/>
            <a:ext cx="385102" cy="198676"/>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1" name="Line 399"/>
          <p:cNvSpPr>
            <a:spLocks noChangeShapeType="1"/>
          </p:cNvSpPr>
          <p:nvPr/>
        </p:nvSpPr>
        <p:spPr bwMode="auto">
          <a:xfrm flipH="1">
            <a:off x="2615087" y="1527189"/>
            <a:ext cx="331052" cy="68601"/>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3" name="Rectangle 411"/>
          <p:cNvSpPr>
            <a:spLocks noChangeArrowheads="1"/>
          </p:cNvSpPr>
          <p:nvPr/>
        </p:nvSpPr>
        <p:spPr bwMode="auto">
          <a:xfrm>
            <a:off x="2131538" y="1561935"/>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4" name="Rectangle 412"/>
          <p:cNvSpPr>
            <a:spLocks noChangeArrowheads="1"/>
          </p:cNvSpPr>
          <p:nvPr/>
        </p:nvSpPr>
        <p:spPr bwMode="auto">
          <a:xfrm>
            <a:off x="2486719" y="1561935"/>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8" name="Rectangle 385"/>
          <p:cNvSpPr>
            <a:spLocks noChangeArrowheads="1"/>
          </p:cNvSpPr>
          <p:nvPr/>
        </p:nvSpPr>
        <p:spPr bwMode="auto">
          <a:xfrm>
            <a:off x="1969581" y="1233318"/>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1</a:t>
            </a:r>
            <a:endParaRPr kumimoji="1" lang="en-US" altLang="zh-CN" sz="1050" b="1">
              <a:latin typeface="微软雅黑" pitchFamily="34" charset="-122"/>
              <a:ea typeface="微软雅黑" pitchFamily="34" charset="-122"/>
            </a:endParaRPr>
          </a:p>
        </p:txBody>
      </p:sp>
      <p:sp>
        <p:nvSpPr>
          <p:cNvPr id="74" name="Freeform 386"/>
          <p:cNvSpPr>
            <a:spLocks/>
          </p:cNvSpPr>
          <p:nvPr/>
        </p:nvSpPr>
        <p:spPr bwMode="auto">
          <a:xfrm>
            <a:off x="2395994" y="1509370"/>
            <a:ext cx="165044" cy="352806"/>
          </a:xfrm>
          <a:custGeom>
            <a:avLst/>
            <a:gdLst>
              <a:gd name="T0" fmla="*/ 156 w 159"/>
              <a:gd name="T1" fmla="*/ 0 h 408"/>
              <a:gd name="T2" fmla="*/ 147 w 159"/>
              <a:gd name="T3" fmla="*/ 279 h 408"/>
              <a:gd name="T4" fmla="*/ 81 w 159"/>
              <a:gd name="T5" fmla="*/ 372 h 408"/>
              <a:gd name="T6" fmla="*/ 0 w 159"/>
              <a:gd name="T7" fmla="*/ 408 h 408"/>
            </a:gdLst>
            <a:ahLst/>
            <a:cxnLst>
              <a:cxn ang="0">
                <a:pos x="T0" y="T1"/>
              </a:cxn>
              <a:cxn ang="0">
                <a:pos x="T2" y="T3"/>
              </a:cxn>
              <a:cxn ang="0">
                <a:pos x="T4" y="T5"/>
              </a:cxn>
              <a:cxn ang="0">
                <a:pos x="T6" y="T7"/>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7" name="Freeform 383"/>
          <p:cNvSpPr>
            <a:spLocks/>
          </p:cNvSpPr>
          <p:nvPr/>
        </p:nvSpPr>
        <p:spPr bwMode="auto">
          <a:xfrm>
            <a:off x="2186553" y="1460370"/>
            <a:ext cx="155392" cy="424970"/>
          </a:xfrm>
          <a:custGeom>
            <a:avLst/>
            <a:gdLst>
              <a:gd name="T0" fmla="*/ 8 w 149"/>
              <a:gd name="T1" fmla="*/ 0 h 492"/>
              <a:gd name="T2" fmla="*/ 5 w 149"/>
              <a:gd name="T3" fmla="*/ 285 h 492"/>
              <a:gd name="T4" fmla="*/ 38 w 149"/>
              <a:gd name="T5" fmla="*/ 414 h 492"/>
              <a:gd name="T6" fmla="*/ 149 w 149"/>
              <a:gd name="T7" fmla="*/ 492 h 492"/>
            </a:gdLst>
            <a:ahLst/>
            <a:cxnLst>
              <a:cxn ang="0">
                <a:pos x="T0" y="T1"/>
              </a:cxn>
              <a:cxn ang="0">
                <a:pos x="T2" y="T3"/>
              </a:cxn>
              <a:cxn ang="0">
                <a:pos x="T4" y="T5"/>
              </a:cxn>
              <a:cxn ang="0">
                <a:pos x="T6" y="T7"/>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3" name="Oval 348"/>
          <p:cNvSpPr>
            <a:spLocks noChangeArrowheads="1"/>
          </p:cNvSpPr>
          <p:nvPr/>
        </p:nvSpPr>
        <p:spPr bwMode="auto">
          <a:xfrm>
            <a:off x="6762410" y="1273276"/>
            <a:ext cx="384136" cy="199567"/>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0" name="Line 398"/>
          <p:cNvSpPr>
            <a:spLocks noChangeShapeType="1"/>
          </p:cNvSpPr>
          <p:nvPr/>
        </p:nvSpPr>
        <p:spPr bwMode="auto">
          <a:xfrm>
            <a:off x="6159180" y="1519170"/>
            <a:ext cx="351321" cy="76619"/>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5" name="Rectangle 413"/>
          <p:cNvSpPr>
            <a:spLocks noChangeArrowheads="1"/>
          </p:cNvSpPr>
          <p:nvPr/>
        </p:nvSpPr>
        <p:spPr bwMode="auto">
          <a:xfrm>
            <a:off x="6494093" y="1569062"/>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6" name="Rectangle 414"/>
          <p:cNvSpPr>
            <a:spLocks noChangeArrowheads="1"/>
          </p:cNvSpPr>
          <p:nvPr/>
        </p:nvSpPr>
        <p:spPr bwMode="auto">
          <a:xfrm>
            <a:off x="6941930" y="1569062"/>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0" name="Rectangle 392"/>
          <p:cNvSpPr>
            <a:spLocks noChangeArrowheads="1"/>
          </p:cNvSpPr>
          <p:nvPr/>
        </p:nvSpPr>
        <p:spPr bwMode="auto">
          <a:xfrm>
            <a:off x="6751019" y="123770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4</a:t>
            </a:r>
            <a:endParaRPr kumimoji="1" lang="en-US" altLang="zh-CN" sz="1050" b="1">
              <a:latin typeface="微软雅黑" pitchFamily="34" charset="-122"/>
              <a:ea typeface="微软雅黑" pitchFamily="34" charset="-122"/>
            </a:endParaRPr>
          </a:p>
        </p:txBody>
      </p:sp>
      <p:sp>
        <p:nvSpPr>
          <p:cNvPr id="72" name="Freeform 390"/>
          <p:cNvSpPr>
            <a:spLocks/>
          </p:cNvSpPr>
          <p:nvPr/>
        </p:nvSpPr>
        <p:spPr bwMode="auto">
          <a:xfrm>
            <a:off x="6561655" y="1473734"/>
            <a:ext cx="201720" cy="390225"/>
          </a:xfrm>
          <a:custGeom>
            <a:avLst/>
            <a:gdLst>
              <a:gd name="T0" fmla="*/ 4 w 193"/>
              <a:gd name="T1" fmla="*/ 0 h 453"/>
              <a:gd name="T2" fmla="*/ 13 w 193"/>
              <a:gd name="T3" fmla="*/ 306 h 453"/>
              <a:gd name="T4" fmla="*/ 85 w 193"/>
              <a:gd name="T5" fmla="*/ 399 h 453"/>
              <a:gd name="T6" fmla="*/ 157 w 193"/>
              <a:gd name="T7" fmla="*/ 444 h 453"/>
              <a:gd name="T8" fmla="*/ 193 w 193"/>
              <a:gd name="T9" fmla="*/ 453 h 453"/>
            </a:gdLst>
            <a:ahLst/>
            <a:cxnLst>
              <a:cxn ang="0">
                <a:pos x="T0" y="T1"/>
              </a:cxn>
              <a:cxn ang="0">
                <a:pos x="T2" y="T3"/>
              </a:cxn>
              <a:cxn ang="0">
                <a:pos x="T4" y="T5"/>
              </a:cxn>
              <a:cxn ang="0">
                <a:pos x="T6" y="T7"/>
              </a:cxn>
              <a:cxn ang="0">
                <a:pos x="T8" y="T9"/>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3" name="Freeform 391"/>
          <p:cNvSpPr>
            <a:spLocks/>
          </p:cNvSpPr>
          <p:nvPr/>
        </p:nvSpPr>
        <p:spPr bwMode="auto">
          <a:xfrm>
            <a:off x="6835762" y="1475516"/>
            <a:ext cx="177591" cy="386661"/>
          </a:xfrm>
          <a:custGeom>
            <a:avLst/>
            <a:gdLst>
              <a:gd name="T0" fmla="*/ 170 w 171"/>
              <a:gd name="T1" fmla="*/ 0 h 447"/>
              <a:gd name="T2" fmla="*/ 165 w 171"/>
              <a:gd name="T3" fmla="*/ 264 h 447"/>
              <a:gd name="T4" fmla="*/ 135 w 171"/>
              <a:gd name="T5" fmla="*/ 351 h 447"/>
              <a:gd name="T6" fmla="*/ 81 w 171"/>
              <a:gd name="T7" fmla="*/ 411 h 447"/>
              <a:gd name="T8" fmla="*/ 0 w 171"/>
              <a:gd name="T9" fmla="*/ 447 h 447"/>
            </a:gdLst>
            <a:ahLst/>
            <a:cxnLst>
              <a:cxn ang="0">
                <a:pos x="T0" y="T1"/>
              </a:cxn>
              <a:cxn ang="0">
                <a:pos x="T2" y="T3"/>
              </a:cxn>
              <a:cxn ang="0">
                <a:pos x="T4" y="T5"/>
              </a:cxn>
              <a:cxn ang="0">
                <a:pos x="T6" y="T7"/>
              </a:cxn>
              <a:cxn ang="0">
                <a:pos x="T8" y="T9"/>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7" name="Oval 387"/>
          <p:cNvSpPr>
            <a:spLocks noChangeArrowheads="1"/>
          </p:cNvSpPr>
          <p:nvPr/>
        </p:nvSpPr>
        <p:spPr bwMode="auto">
          <a:xfrm>
            <a:off x="2392133" y="1302609"/>
            <a:ext cx="385102" cy="211149"/>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9" name="Rectangle 388"/>
          <p:cNvSpPr>
            <a:spLocks noChangeArrowheads="1"/>
          </p:cNvSpPr>
          <p:nvPr/>
        </p:nvSpPr>
        <p:spPr bwMode="auto">
          <a:xfrm>
            <a:off x="2373987" y="1283210"/>
            <a:ext cx="439224" cy="2590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2</a:t>
            </a:r>
            <a:endParaRPr kumimoji="1" lang="en-US" altLang="zh-CN" sz="1050" b="1" dirty="0">
              <a:latin typeface="微软雅黑" pitchFamily="34" charset="-122"/>
              <a:ea typeface="微软雅黑" pitchFamily="34" charset="-122"/>
            </a:endParaRPr>
          </a:p>
        </p:txBody>
      </p:sp>
      <p:sp>
        <p:nvSpPr>
          <p:cNvPr id="67" name="Oval 394"/>
          <p:cNvSpPr>
            <a:spLocks noChangeArrowheads="1"/>
          </p:cNvSpPr>
          <p:nvPr/>
        </p:nvSpPr>
        <p:spPr bwMode="auto">
          <a:xfrm>
            <a:off x="6382133" y="1327488"/>
            <a:ext cx="383172" cy="197785"/>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1" name="Rectangle 395"/>
          <p:cNvSpPr>
            <a:spLocks noChangeArrowheads="1"/>
          </p:cNvSpPr>
          <p:nvPr/>
        </p:nvSpPr>
        <p:spPr bwMode="auto">
          <a:xfrm>
            <a:off x="6361092" y="1292809"/>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3</a:t>
            </a:r>
            <a:endParaRPr kumimoji="1" lang="en-US" altLang="zh-CN" sz="1050" b="1" dirty="0">
              <a:latin typeface="微软雅黑" pitchFamily="34" charset="-122"/>
              <a:ea typeface="微软雅黑" pitchFamily="34" charset="-122"/>
            </a:endParaRPr>
          </a:p>
        </p:txBody>
      </p:sp>
      <p:sp>
        <p:nvSpPr>
          <p:cNvPr id="78" name="Oval 389"/>
          <p:cNvSpPr>
            <a:spLocks noChangeArrowheads="1"/>
          </p:cNvSpPr>
          <p:nvPr/>
        </p:nvSpPr>
        <p:spPr bwMode="auto">
          <a:xfrm>
            <a:off x="2301407" y="1845249"/>
            <a:ext cx="9362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9" name="Oval 393"/>
          <p:cNvSpPr>
            <a:spLocks noChangeArrowheads="1"/>
          </p:cNvSpPr>
          <p:nvPr/>
        </p:nvSpPr>
        <p:spPr bwMode="auto">
          <a:xfrm>
            <a:off x="6757584" y="1845249"/>
            <a:ext cx="9169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Tree>
    <p:extLst>
      <p:ext uri="{BB962C8B-B14F-4D97-AF65-F5344CB8AC3E}">
        <p14:creationId xmlns:p14="http://schemas.microsoft.com/office/powerpoint/2010/main" val="280726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1" nodeType="afterEffect">
                                  <p:stCondLst>
                                    <p:cond delay="0"/>
                                  </p:stCondLst>
                                  <p:childTnLst>
                                    <p:anim calcmode="discrete" valueType="str">
                                      <p:cBhvr>
                                        <p:cTn id="6" dur="10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left)">
                                      <p:cBhvr>
                                        <p:cTn id="11" dur="3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1" animBg="1"/>
      <p:bldP spid="10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784901"/>
            <a:ext cx="8053712" cy="33552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18897" y="965366"/>
            <a:ext cx="6442841" cy="656590"/>
          </a:xfrm>
          <a:prstGeom prst="rect">
            <a:avLst/>
          </a:prstGeom>
        </p:spPr>
        <p:txBody>
          <a:bodyPr wrap="square">
            <a:spAutoFit/>
          </a:bodyPr>
          <a:lstStyle/>
          <a:p>
            <a:pPr algn="ctr">
              <a:lnSpc>
                <a:spcPts val="2200"/>
              </a:lnSpc>
            </a:pPr>
            <a:r>
              <a:rPr lang="zh-CN" altLang="en-US" sz="1600" b="1" dirty="0" smtClean="0">
                <a:latin typeface="微软雅黑" pitchFamily="34" charset="-122"/>
                <a:ea typeface="微软雅黑" pitchFamily="34" charset="-122"/>
              </a:rPr>
              <a:t>现有</a:t>
            </a:r>
            <a:r>
              <a:rPr lang="en-US" altLang="zh-CN" sz="1600" b="1" dirty="0">
                <a:latin typeface="微软雅黑" pitchFamily="34" charset="-122"/>
                <a:ea typeface="微软雅黑" pitchFamily="34" charset="-122"/>
              </a:rPr>
              <a:t>5000</a:t>
            </a:r>
            <a:r>
              <a:rPr lang="zh-CN" altLang="en-US" sz="1600" b="1" dirty="0">
                <a:latin typeface="微软雅黑" pitchFamily="34" charset="-122"/>
                <a:ea typeface="微软雅黑" pitchFamily="34" charset="-122"/>
              </a:rPr>
              <a:t>个字节的</a:t>
            </a:r>
            <a:r>
              <a:rPr lang="zh-CN" altLang="en-US" sz="1600" b="1" dirty="0" smtClean="0">
                <a:latin typeface="微软雅黑" pitchFamily="34" charset="-122"/>
                <a:ea typeface="微软雅黑" pitchFamily="34" charset="-122"/>
              </a:rPr>
              <a:t>数据。</a:t>
            </a:r>
            <a:endParaRPr lang="en-US" altLang="zh-CN" sz="1600" b="1" dirty="0" smtClean="0">
              <a:latin typeface="微软雅黑" pitchFamily="34" charset="-122"/>
              <a:ea typeface="微软雅黑" pitchFamily="34" charset="-122"/>
            </a:endParaRPr>
          </a:p>
          <a:p>
            <a:pPr algn="ctr">
              <a:lnSpc>
                <a:spcPts val="2200"/>
              </a:lnSpc>
            </a:pPr>
            <a:r>
              <a:rPr lang="zh-CN" altLang="en-US" sz="1600" b="1" dirty="0" smtClean="0">
                <a:latin typeface="微软雅黑" pitchFamily="34" charset="-122"/>
                <a:ea typeface="微软雅黑" pitchFamily="34" charset="-122"/>
              </a:rPr>
              <a:t>假设</a:t>
            </a:r>
            <a:r>
              <a:rPr lang="zh-CN" altLang="en-US" sz="1600" b="1" dirty="0">
                <a:latin typeface="微软雅黑" pitchFamily="34" charset="-122"/>
                <a:ea typeface="微软雅黑" pitchFamily="34" charset="-122"/>
              </a:rPr>
              <a:t>报文段的最大数据长度为</a:t>
            </a:r>
            <a:r>
              <a:rPr lang="en-US" altLang="zh-CN" sz="1600" b="1" dirty="0">
                <a:latin typeface="微软雅黑" pitchFamily="34" charset="-122"/>
                <a:ea typeface="微软雅黑" pitchFamily="34" charset="-122"/>
              </a:rPr>
              <a:t>1000</a:t>
            </a:r>
            <a:r>
              <a:rPr lang="zh-CN" altLang="en-US" sz="1600" b="1" dirty="0">
                <a:latin typeface="微软雅黑" pitchFamily="34" charset="-122"/>
                <a:ea typeface="微软雅黑" pitchFamily="34" charset="-122"/>
              </a:rPr>
              <a:t>个</a:t>
            </a:r>
            <a:r>
              <a:rPr lang="zh-CN" altLang="en-US" sz="1600" b="1" dirty="0" smtClean="0">
                <a:latin typeface="微软雅黑" pitchFamily="34" charset="-122"/>
                <a:ea typeface="微软雅黑" pitchFamily="34" charset="-122"/>
              </a:rPr>
              <a:t>字节，初始</a:t>
            </a:r>
            <a:r>
              <a:rPr lang="zh-CN" altLang="en-US" sz="1600" b="1" dirty="0">
                <a:latin typeface="微软雅黑" pitchFamily="34" charset="-122"/>
                <a:ea typeface="微软雅黑" pitchFamily="34" charset="-122"/>
              </a:rPr>
              <a:t>序号为</a:t>
            </a:r>
            <a:r>
              <a:rPr lang="en-US" altLang="zh-CN" sz="1600" b="1" dirty="0" smtClean="0">
                <a:latin typeface="微软雅黑" pitchFamily="34" charset="-122"/>
                <a:ea typeface="微软雅黑" pitchFamily="34" charset="-122"/>
              </a:rPr>
              <a:t>1001</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7" name="矩形 86"/>
          <p:cNvSpPr/>
          <p:nvPr/>
        </p:nvSpPr>
        <p:spPr>
          <a:xfrm>
            <a:off x="1881361" y="1701094"/>
            <a:ext cx="5559972" cy="374461"/>
          </a:xfrm>
          <a:prstGeom prst="rect">
            <a:avLst/>
          </a:prstGeom>
          <a:solidFill>
            <a:srgbClr val="00FFFF"/>
          </a:solidFill>
          <a:ln w="9525">
            <a:solidFill>
              <a:schemeClr val="tx1"/>
            </a:solidFill>
          </a:ln>
        </p:spPr>
        <p:txBody>
          <a:bodyPr wrap="square">
            <a:spAutoFit/>
          </a:bodyPr>
          <a:lstStyle/>
          <a:p>
            <a:pPr>
              <a:lnSpc>
                <a:spcPts val="2200"/>
              </a:lnSpc>
            </a:pPr>
            <a:r>
              <a:rPr lang="zh-CN" altLang="en-US" sz="1600" b="1" dirty="0" smtClean="0">
                <a:latin typeface="微软雅黑" pitchFamily="34" charset="-122"/>
                <a:ea typeface="微软雅黑" pitchFamily="34" charset="-122"/>
              </a:rPr>
              <a:t>报文段 </a:t>
            </a:r>
            <a:r>
              <a:rPr lang="en-US" altLang="zh-CN" sz="1600" b="1" dirty="0" smtClean="0">
                <a:latin typeface="微软雅黑" pitchFamily="34" charset="-122"/>
                <a:ea typeface="微软雅黑" pitchFamily="34" charset="-122"/>
              </a:rPr>
              <a:t>1 </a:t>
            </a:r>
            <a:r>
              <a:rPr lang="zh-CN" altLang="en-US" sz="1600" b="1" dirty="0" smtClean="0">
                <a:latin typeface="微软雅黑" pitchFamily="34" charset="-122"/>
                <a:ea typeface="微软雅黑" pitchFamily="34" charset="-122"/>
              </a:rPr>
              <a:t>序号 </a:t>
            </a:r>
            <a:r>
              <a:rPr lang="en-US" altLang="zh-CN" sz="1600" b="1" dirty="0" smtClean="0">
                <a:latin typeface="微软雅黑" pitchFamily="34" charset="-122"/>
                <a:ea typeface="微软雅黑" pitchFamily="34" charset="-122"/>
              </a:rPr>
              <a:t>= 1001 </a:t>
            </a:r>
            <a:r>
              <a:rPr lang="zh-CN" altLang="en-US" sz="1600" b="1" dirty="0" smtClean="0">
                <a:latin typeface="微软雅黑" pitchFamily="34" charset="-122"/>
                <a:ea typeface="微软雅黑" pitchFamily="34" charset="-122"/>
              </a:rPr>
              <a:t>（数据字节序号：</a:t>
            </a:r>
            <a:r>
              <a:rPr lang="en-US" altLang="zh-CN" sz="1600" b="1" dirty="0" smtClean="0">
                <a:latin typeface="微软雅黑" pitchFamily="34" charset="-122"/>
                <a:ea typeface="微软雅黑" pitchFamily="34" charset="-122"/>
              </a:rPr>
              <a:t>1001 ~ 2000</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8" name="矩形 87"/>
          <p:cNvSpPr/>
          <p:nvPr/>
        </p:nvSpPr>
        <p:spPr>
          <a:xfrm>
            <a:off x="1881361" y="2107085"/>
            <a:ext cx="5559972" cy="374461"/>
          </a:xfrm>
          <a:prstGeom prst="rect">
            <a:avLst/>
          </a:prstGeom>
          <a:solidFill>
            <a:srgbClr val="00FFFF"/>
          </a:solidFill>
          <a:ln w="9525">
            <a:solidFill>
              <a:schemeClr val="tx1"/>
            </a:solidFill>
          </a:ln>
        </p:spPr>
        <p:txBody>
          <a:bodyPr wrap="square">
            <a:spAutoFit/>
          </a:bodyPr>
          <a:lstStyle/>
          <a:p>
            <a:pPr>
              <a:lnSpc>
                <a:spcPts val="2200"/>
              </a:lnSpc>
            </a:pPr>
            <a:r>
              <a:rPr lang="zh-CN" altLang="en-US" sz="1600" b="1" dirty="0" smtClean="0">
                <a:latin typeface="微软雅黑" pitchFamily="34" charset="-122"/>
                <a:ea typeface="微软雅黑" pitchFamily="34" charset="-122"/>
              </a:rPr>
              <a:t>报文段 </a:t>
            </a:r>
            <a:r>
              <a:rPr lang="en-US" altLang="zh-CN" sz="1600" b="1" dirty="0" smtClean="0">
                <a:latin typeface="微软雅黑" pitchFamily="34" charset="-122"/>
                <a:ea typeface="微软雅黑" pitchFamily="34" charset="-122"/>
              </a:rPr>
              <a:t>2 </a:t>
            </a:r>
            <a:r>
              <a:rPr lang="zh-CN" altLang="en-US" sz="1600" b="1" dirty="0" smtClean="0">
                <a:latin typeface="微软雅黑" pitchFamily="34" charset="-122"/>
                <a:ea typeface="微软雅黑" pitchFamily="34" charset="-122"/>
              </a:rPr>
              <a:t>序号 </a:t>
            </a:r>
            <a:r>
              <a:rPr lang="en-US" altLang="zh-CN" sz="1600" b="1" dirty="0" smtClean="0">
                <a:latin typeface="微软雅黑" pitchFamily="34" charset="-122"/>
                <a:ea typeface="微软雅黑" pitchFamily="34" charset="-122"/>
              </a:rPr>
              <a:t>= 2001 </a:t>
            </a:r>
            <a:r>
              <a:rPr lang="zh-CN" altLang="en-US" sz="1600" b="1" dirty="0" smtClean="0">
                <a:latin typeface="微软雅黑" pitchFamily="34" charset="-122"/>
                <a:ea typeface="微软雅黑" pitchFamily="34" charset="-122"/>
              </a:rPr>
              <a:t>（数据字节</a:t>
            </a:r>
            <a:r>
              <a:rPr lang="zh-CN" altLang="en-US" sz="1600" b="1" dirty="0">
                <a:latin typeface="微软雅黑" pitchFamily="34" charset="-122"/>
                <a:ea typeface="微软雅黑" pitchFamily="34" charset="-122"/>
              </a:rPr>
              <a:t>序号</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2001 ~ 3000</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9" name="矩形 88"/>
          <p:cNvSpPr/>
          <p:nvPr/>
        </p:nvSpPr>
        <p:spPr>
          <a:xfrm>
            <a:off x="1881361" y="2515136"/>
            <a:ext cx="5559972" cy="374461"/>
          </a:xfrm>
          <a:prstGeom prst="rect">
            <a:avLst/>
          </a:prstGeom>
          <a:solidFill>
            <a:srgbClr val="00FFFF"/>
          </a:solidFill>
          <a:ln w="9525">
            <a:solidFill>
              <a:schemeClr val="tx1"/>
            </a:solidFill>
          </a:ln>
        </p:spPr>
        <p:txBody>
          <a:bodyPr wrap="square">
            <a:spAutoFit/>
          </a:bodyPr>
          <a:lstStyle/>
          <a:p>
            <a:pPr>
              <a:lnSpc>
                <a:spcPts val="2200"/>
              </a:lnSpc>
            </a:pPr>
            <a:r>
              <a:rPr lang="zh-CN" altLang="en-US" sz="1600" b="1" dirty="0" smtClean="0">
                <a:latin typeface="微软雅黑" pitchFamily="34" charset="-122"/>
                <a:ea typeface="微软雅黑" pitchFamily="34" charset="-122"/>
              </a:rPr>
              <a:t>报文段 </a:t>
            </a:r>
            <a:r>
              <a:rPr lang="en-US" altLang="zh-CN" sz="1600" b="1" dirty="0">
                <a:latin typeface="微软雅黑" pitchFamily="34" charset="-122"/>
                <a:ea typeface="微软雅黑" pitchFamily="34" charset="-122"/>
              </a:rPr>
              <a:t>3</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序号 </a:t>
            </a:r>
            <a:r>
              <a:rPr lang="en-US" altLang="zh-CN" sz="1600" b="1" dirty="0" smtClean="0">
                <a:latin typeface="微软雅黑" pitchFamily="34" charset="-122"/>
                <a:ea typeface="微软雅黑" pitchFamily="34" charset="-122"/>
              </a:rPr>
              <a:t>= 3001 </a:t>
            </a:r>
            <a:r>
              <a:rPr lang="zh-CN" altLang="en-US" sz="1600" b="1" dirty="0" smtClean="0">
                <a:latin typeface="微软雅黑" pitchFamily="34" charset="-122"/>
                <a:ea typeface="微软雅黑" pitchFamily="34" charset="-122"/>
              </a:rPr>
              <a:t>（数据字节</a:t>
            </a:r>
            <a:r>
              <a:rPr lang="zh-CN" altLang="en-US" sz="1600" b="1" dirty="0">
                <a:latin typeface="微软雅黑" pitchFamily="34" charset="-122"/>
                <a:ea typeface="微软雅黑" pitchFamily="34" charset="-122"/>
              </a:rPr>
              <a:t>序号</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3001 ~ 4000</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90" name="矩形 89"/>
          <p:cNvSpPr/>
          <p:nvPr/>
        </p:nvSpPr>
        <p:spPr>
          <a:xfrm>
            <a:off x="1881361" y="2921127"/>
            <a:ext cx="5559972" cy="374461"/>
          </a:xfrm>
          <a:prstGeom prst="rect">
            <a:avLst/>
          </a:prstGeom>
          <a:solidFill>
            <a:srgbClr val="00FFFF"/>
          </a:solidFill>
          <a:ln w="9525">
            <a:solidFill>
              <a:schemeClr val="tx1"/>
            </a:solidFill>
          </a:ln>
        </p:spPr>
        <p:txBody>
          <a:bodyPr wrap="square">
            <a:spAutoFit/>
          </a:bodyPr>
          <a:lstStyle/>
          <a:p>
            <a:pPr>
              <a:lnSpc>
                <a:spcPts val="2200"/>
              </a:lnSpc>
            </a:pPr>
            <a:r>
              <a:rPr lang="zh-CN" altLang="en-US" sz="1600" b="1" dirty="0" smtClean="0">
                <a:latin typeface="微软雅黑" pitchFamily="34" charset="-122"/>
                <a:ea typeface="微软雅黑" pitchFamily="34" charset="-122"/>
              </a:rPr>
              <a:t>报文段 </a:t>
            </a:r>
            <a:r>
              <a:rPr lang="en-US" altLang="zh-CN" sz="1600" b="1" dirty="0" smtClean="0">
                <a:latin typeface="微软雅黑" pitchFamily="34" charset="-122"/>
                <a:ea typeface="微软雅黑" pitchFamily="34" charset="-122"/>
              </a:rPr>
              <a:t>4 </a:t>
            </a:r>
            <a:r>
              <a:rPr lang="zh-CN" altLang="en-US" sz="1600" b="1" dirty="0" smtClean="0">
                <a:latin typeface="微软雅黑" pitchFamily="34" charset="-122"/>
                <a:ea typeface="微软雅黑" pitchFamily="34" charset="-122"/>
              </a:rPr>
              <a:t>序号 </a:t>
            </a:r>
            <a:r>
              <a:rPr lang="en-US" altLang="zh-CN" sz="1600" b="1" dirty="0" smtClean="0">
                <a:latin typeface="微软雅黑" pitchFamily="34" charset="-122"/>
                <a:ea typeface="微软雅黑" pitchFamily="34" charset="-122"/>
              </a:rPr>
              <a:t>= 4001 </a:t>
            </a:r>
            <a:r>
              <a:rPr lang="zh-CN" altLang="en-US" sz="1600" b="1" dirty="0" smtClean="0">
                <a:latin typeface="微软雅黑" pitchFamily="34" charset="-122"/>
                <a:ea typeface="微软雅黑" pitchFamily="34" charset="-122"/>
              </a:rPr>
              <a:t>（数据字节</a:t>
            </a:r>
            <a:r>
              <a:rPr lang="zh-CN" altLang="en-US" sz="1600" b="1" dirty="0">
                <a:latin typeface="微软雅黑" pitchFamily="34" charset="-122"/>
                <a:ea typeface="微软雅黑" pitchFamily="34" charset="-122"/>
              </a:rPr>
              <a:t>序号</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4001 ~ 5000</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91" name="矩形 90"/>
          <p:cNvSpPr/>
          <p:nvPr/>
        </p:nvSpPr>
        <p:spPr>
          <a:xfrm>
            <a:off x="1881361" y="3327118"/>
            <a:ext cx="5559972" cy="374461"/>
          </a:xfrm>
          <a:prstGeom prst="rect">
            <a:avLst/>
          </a:prstGeom>
          <a:solidFill>
            <a:srgbClr val="00FFFF"/>
          </a:solidFill>
          <a:ln w="9525">
            <a:solidFill>
              <a:schemeClr val="tx1"/>
            </a:solidFill>
          </a:ln>
        </p:spPr>
        <p:txBody>
          <a:bodyPr wrap="square">
            <a:spAutoFit/>
          </a:bodyPr>
          <a:lstStyle/>
          <a:p>
            <a:pPr>
              <a:lnSpc>
                <a:spcPts val="2200"/>
              </a:lnSpc>
            </a:pPr>
            <a:r>
              <a:rPr lang="zh-CN" altLang="en-US" sz="1600" b="1" dirty="0" smtClean="0">
                <a:latin typeface="微软雅黑" pitchFamily="34" charset="-122"/>
                <a:ea typeface="微软雅黑" pitchFamily="34" charset="-122"/>
              </a:rPr>
              <a:t>报文段 </a:t>
            </a:r>
            <a:r>
              <a:rPr lang="en-US" altLang="zh-CN" sz="1600" b="1" dirty="0">
                <a:latin typeface="微软雅黑" pitchFamily="34" charset="-122"/>
                <a:ea typeface="微软雅黑" pitchFamily="34" charset="-122"/>
              </a:rPr>
              <a:t>5</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序号 </a:t>
            </a:r>
            <a:r>
              <a:rPr lang="en-US" altLang="zh-CN" sz="1600" b="1" dirty="0" smtClean="0">
                <a:latin typeface="微软雅黑" pitchFamily="34" charset="-122"/>
                <a:ea typeface="微软雅黑" pitchFamily="34" charset="-122"/>
              </a:rPr>
              <a:t>= 5001 </a:t>
            </a:r>
            <a:r>
              <a:rPr lang="zh-CN" altLang="en-US" sz="1600" b="1" dirty="0" smtClean="0">
                <a:latin typeface="微软雅黑" pitchFamily="34" charset="-122"/>
                <a:ea typeface="微软雅黑" pitchFamily="34" charset="-122"/>
              </a:rPr>
              <a:t>（数据字节</a:t>
            </a:r>
            <a:r>
              <a:rPr lang="zh-CN" altLang="en-US" sz="1600" b="1" dirty="0">
                <a:latin typeface="微软雅黑" pitchFamily="34" charset="-122"/>
                <a:ea typeface="微软雅黑" pitchFamily="34" charset="-122"/>
              </a:rPr>
              <a:t>序号</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5001 ~ 6000</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7655648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Rectangle 104"/>
          <p:cNvSpPr>
            <a:spLocks noChangeArrowheads="1"/>
          </p:cNvSpPr>
          <p:nvPr/>
        </p:nvSpPr>
        <p:spPr bwMode="auto">
          <a:xfrm>
            <a:off x="2159946" y="1928377"/>
            <a:ext cx="4681566" cy="40460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Text Box 155"/>
          <p:cNvSpPr txBox="1">
            <a:spLocks noChangeArrowheads="1"/>
          </p:cNvSpPr>
          <p:nvPr/>
        </p:nvSpPr>
        <p:spPr bwMode="auto">
          <a:xfrm>
            <a:off x="1417320" y="3645371"/>
            <a:ext cx="6309360"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确认号字段</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字节，是期望收到对方的下一个报文段的数据的第一个字节的序号。 </a:t>
            </a:r>
          </a:p>
        </p:txBody>
      </p:sp>
      <p:grpSp>
        <p:nvGrpSpPr>
          <p:cNvPr id="123" name="组合 122"/>
          <p:cNvGrpSpPr/>
          <p:nvPr/>
        </p:nvGrpSpPr>
        <p:grpSpPr>
          <a:xfrm>
            <a:off x="1827330" y="782473"/>
            <a:ext cx="5158580" cy="374416"/>
            <a:chOff x="1827330" y="782473"/>
            <a:chExt cx="5158580" cy="374416"/>
          </a:xfrm>
        </p:grpSpPr>
        <p:sp>
          <p:nvSpPr>
            <p:cNvPr id="124"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5"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6"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7"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8"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9"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0"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1"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2"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3"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4"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5"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6"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7"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8"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9"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0"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1"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2"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3"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4"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5"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6"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7"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8"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9"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0"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1"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2"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3"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4"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5"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6"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7"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8"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9"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98911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2"/>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圆角矩形 81"/>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0"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201"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2"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203"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4"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5"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6"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7"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8"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9"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0"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211"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12"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5"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16"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17"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18"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9"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20"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21"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22"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3"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4"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5"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6"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7"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8"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9"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230"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265"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266"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267"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268"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269"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270"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1"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272"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3"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4"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5"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6" name="Rectangle 104"/>
          <p:cNvSpPr>
            <a:spLocks noChangeArrowheads="1"/>
          </p:cNvSpPr>
          <p:nvPr/>
        </p:nvSpPr>
        <p:spPr bwMode="auto">
          <a:xfrm>
            <a:off x="2159946" y="2315473"/>
            <a:ext cx="579621" cy="40460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7" name="Text Box 155"/>
          <p:cNvSpPr txBox="1">
            <a:spLocks noChangeArrowheads="1"/>
          </p:cNvSpPr>
          <p:nvPr/>
        </p:nvSpPr>
        <p:spPr bwMode="auto">
          <a:xfrm>
            <a:off x="1069848" y="3645371"/>
            <a:ext cx="7077456" cy="549766"/>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400" b="1" dirty="0">
                <a:solidFill>
                  <a:schemeClr val="bg1"/>
                </a:solidFill>
                <a:latin typeface="微软雅黑" pitchFamily="34" charset="-122"/>
                <a:ea typeface="微软雅黑" pitchFamily="34" charset="-122"/>
              </a:rPr>
              <a:t>数据偏移（即首部长度）</a:t>
            </a:r>
            <a:r>
              <a:rPr lang="en-US" altLang="zh-CN"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rPr>
              <a:t>占 </a:t>
            </a:r>
            <a:r>
              <a:rPr lang="en-US" altLang="zh-CN" sz="1400" b="1" dirty="0">
                <a:solidFill>
                  <a:schemeClr val="bg1"/>
                </a:solidFill>
                <a:latin typeface="微软雅黑" pitchFamily="34" charset="-122"/>
                <a:ea typeface="微软雅黑" pitchFamily="34" charset="-122"/>
              </a:rPr>
              <a:t>4 </a:t>
            </a:r>
            <a:r>
              <a:rPr lang="zh-CN" altLang="en-US" sz="1400" b="1" dirty="0">
                <a:solidFill>
                  <a:schemeClr val="bg1"/>
                </a:solidFill>
                <a:latin typeface="微软雅黑" pitchFamily="34" charset="-122"/>
                <a:ea typeface="微软雅黑" pitchFamily="34" charset="-122"/>
              </a:rPr>
              <a:t>位，它指出 </a:t>
            </a: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报文段的数据起始处距离 </a:t>
            </a: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报文段的起始处有多远。“数据偏移”的单位是 </a:t>
            </a:r>
            <a:r>
              <a:rPr lang="en-US" altLang="zh-CN" sz="1400" b="1" dirty="0">
                <a:solidFill>
                  <a:schemeClr val="bg1"/>
                </a:solidFill>
                <a:latin typeface="微软雅黑" pitchFamily="34" charset="-122"/>
                <a:ea typeface="微软雅黑" pitchFamily="34" charset="-122"/>
              </a:rPr>
              <a:t>32 </a:t>
            </a:r>
            <a:r>
              <a:rPr lang="zh-CN" altLang="en-US" sz="1400" b="1" dirty="0">
                <a:solidFill>
                  <a:schemeClr val="bg1"/>
                </a:solidFill>
                <a:latin typeface="微软雅黑" pitchFamily="34" charset="-122"/>
                <a:ea typeface="微软雅黑" pitchFamily="34" charset="-122"/>
              </a:rPr>
              <a:t>位字（以 </a:t>
            </a:r>
            <a:r>
              <a:rPr lang="en-US" altLang="zh-CN" sz="1400" b="1" dirty="0">
                <a:solidFill>
                  <a:schemeClr val="bg1"/>
                </a:solidFill>
                <a:latin typeface="微软雅黑" pitchFamily="34" charset="-122"/>
                <a:ea typeface="微软雅黑" pitchFamily="34" charset="-122"/>
              </a:rPr>
              <a:t>4 </a:t>
            </a:r>
            <a:r>
              <a:rPr lang="zh-CN" altLang="en-US" sz="1400" b="1" dirty="0">
                <a:solidFill>
                  <a:schemeClr val="bg1"/>
                </a:solidFill>
                <a:latin typeface="微软雅黑" pitchFamily="34" charset="-122"/>
                <a:ea typeface="微软雅黑" pitchFamily="34" charset="-122"/>
              </a:rPr>
              <a:t>字节为计算单位）。 </a:t>
            </a:r>
          </a:p>
        </p:txBody>
      </p:sp>
      <p:grpSp>
        <p:nvGrpSpPr>
          <p:cNvPr id="84" name="组合 83"/>
          <p:cNvGrpSpPr/>
          <p:nvPr/>
        </p:nvGrpSpPr>
        <p:grpSpPr>
          <a:xfrm>
            <a:off x="1827330" y="782473"/>
            <a:ext cx="5158580" cy="374416"/>
            <a:chOff x="1827330" y="782473"/>
            <a:chExt cx="5158580" cy="374416"/>
          </a:xfrm>
        </p:grpSpPr>
        <p:sp>
          <p:nvSpPr>
            <p:cNvPr id="85"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6"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7"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0"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77076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76"/>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27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圆角矩形 82"/>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Rectangle 104"/>
          <p:cNvSpPr>
            <a:spLocks noChangeArrowheads="1"/>
          </p:cNvSpPr>
          <p:nvPr/>
        </p:nvSpPr>
        <p:spPr bwMode="auto">
          <a:xfrm flipH="1">
            <a:off x="2739567" y="2315473"/>
            <a:ext cx="878572" cy="40460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5" name="Text Box 155"/>
          <p:cNvSpPr txBox="1">
            <a:spLocks noChangeArrowheads="1"/>
          </p:cNvSpPr>
          <p:nvPr/>
        </p:nvSpPr>
        <p:spPr bwMode="auto">
          <a:xfrm>
            <a:off x="1417320" y="3645371"/>
            <a:ext cx="6309360" cy="344325"/>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保留字段</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6 </a:t>
            </a:r>
            <a:r>
              <a:rPr lang="zh-CN" altLang="en-US" sz="1600" b="1" dirty="0">
                <a:solidFill>
                  <a:schemeClr val="bg1"/>
                </a:solidFill>
                <a:latin typeface="微软雅黑" pitchFamily="34" charset="-122"/>
                <a:ea typeface="微软雅黑" pitchFamily="34" charset="-122"/>
              </a:rPr>
              <a:t>位，保留为今后使用，但目前应置为 </a:t>
            </a:r>
            <a:r>
              <a:rPr lang="en-US" altLang="zh-CN" sz="1600" b="1" dirty="0">
                <a:solidFill>
                  <a:schemeClr val="bg1"/>
                </a:solidFill>
                <a:latin typeface="微软雅黑" pitchFamily="34" charset="-122"/>
                <a:ea typeface="微软雅黑" pitchFamily="34" charset="-122"/>
              </a:rPr>
              <a:t>0</a:t>
            </a:r>
            <a:r>
              <a:rPr lang="zh-CN" altLang="en-US" sz="1600" b="1" dirty="0">
                <a:solidFill>
                  <a:schemeClr val="bg1"/>
                </a:solidFill>
                <a:latin typeface="微软雅黑" pitchFamily="34" charset="-122"/>
                <a:ea typeface="微软雅黑" pitchFamily="34" charset="-122"/>
              </a:rPr>
              <a:t>。 </a:t>
            </a:r>
          </a:p>
        </p:txBody>
      </p:sp>
      <p:grpSp>
        <p:nvGrpSpPr>
          <p:cNvPr id="84" name="组合 83"/>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84711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2"/>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圆角矩形 81"/>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3" name="Text Box 155"/>
          <p:cNvSpPr txBox="1">
            <a:spLocks noChangeArrowheads="1"/>
          </p:cNvSpPr>
          <p:nvPr/>
        </p:nvSpPr>
        <p:spPr bwMode="auto">
          <a:xfrm>
            <a:off x="1069848" y="3645371"/>
            <a:ext cx="7077456"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紧急 </a:t>
            </a:r>
            <a:r>
              <a:rPr lang="en-US" altLang="zh-CN" sz="1600" b="1" dirty="0">
                <a:solidFill>
                  <a:schemeClr val="bg1"/>
                </a:solidFill>
                <a:latin typeface="微软雅黑" pitchFamily="34" charset="-122"/>
                <a:ea typeface="微软雅黑" pitchFamily="34" charset="-122"/>
              </a:rPr>
              <a:t>URG —— </a:t>
            </a:r>
            <a:r>
              <a:rPr lang="zh-CN" altLang="en-US" sz="1600" b="1" dirty="0">
                <a:solidFill>
                  <a:schemeClr val="bg1"/>
                </a:solidFill>
                <a:latin typeface="微软雅黑" pitchFamily="34" charset="-122"/>
                <a:ea typeface="微软雅黑" pitchFamily="34" charset="-122"/>
              </a:rPr>
              <a:t>当 </a:t>
            </a:r>
            <a:r>
              <a:rPr lang="en-US" altLang="zh-CN" sz="1600" b="1" dirty="0">
                <a:solidFill>
                  <a:schemeClr val="bg1"/>
                </a:solidFill>
                <a:latin typeface="微软雅黑" pitchFamily="34" charset="-122"/>
                <a:ea typeface="微软雅黑" pitchFamily="34" charset="-122"/>
              </a:rPr>
              <a:t>URG  1 </a:t>
            </a:r>
            <a:r>
              <a:rPr lang="zh-CN" altLang="en-US" sz="1600" b="1" dirty="0">
                <a:solidFill>
                  <a:schemeClr val="bg1"/>
                </a:solidFill>
                <a:latin typeface="微软雅黑" pitchFamily="34" charset="-122"/>
                <a:ea typeface="微软雅黑" pitchFamily="34" charset="-122"/>
              </a:rPr>
              <a:t>时，表明紧急指针字段有效。它告诉系统此报文段中有紧急数据，应尽快传送</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相当于高优先级的数据</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 </a:t>
            </a:r>
          </a:p>
        </p:txBody>
      </p:sp>
      <p:sp>
        <p:nvSpPr>
          <p:cNvPr id="85" name="Rectangle 104"/>
          <p:cNvSpPr>
            <a:spLocks noChangeArrowheads="1"/>
          </p:cNvSpPr>
          <p:nvPr/>
        </p:nvSpPr>
        <p:spPr bwMode="auto">
          <a:xfrm>
            <a:off x="3603849" y="2310709"/>
            <a:ext cx="190338" cy="43792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4" name="组合 83"/>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148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Text Box 155"/>
          <p:cNvSpPr txBox="1">
            <a:spLocks noChangeArrowheads="1"/>
          </p:cNvSpPr>
          <p:nvPr/>
        </p:nvSpPr>
        <p:spPr bwMode="auto">
          <a:xfrm>
            <a:off x="1753233" y="3645371"/>
            <a:ext cx="5726560"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确认 </a:t>
            </a:r>
            <a:r>
              <a:rPr lang="en-US" altLang="zh-CN" sz="1600" b="1" dirty="0">
                <a:solidFill>
                  <a:schemeClr val="bg1"/>
                </a:solidFill>
                <a:latin typeface="微软雅黑" pitchFamily="34" charset="-122"/>
                <a:ea typeface="微软雅黑" pitchFamily="34" charset="-122"/>
              </a:rPr>
              <a:t>ACK —— </a:t>
            </a:r>
            <a:r>
              <a:rPr lang="zh-CN" altLang="en-US" sz="1600" b="1" dirty="0">
                <a:solidFill>
                  <a:schemeClr val="bg1"/>
                </a:solidFill>
                <a:latin typeface="微软雅黑" pitchFamily="34" charset="-122"/>
                <a:ea typeface="微软雅黑" pitchFamily="34" charset="-122"/>
              </a:rPr>
              <a:t>只有当 </a:t>
            </a:r>
            <a:r>
              <a:rPr lang="en-US" altLang="zh-CN" sz="1600" b="1" dirty="0">
                <a:solidFill>
                  <a:schemeClr val="bg1"/>
                </a:solidFill>
                <a:latin typeface="微软雅黑" pitchFamily="34" charset="-122"/>
                <a:ea typeface="微软雅黑" pitchFamily="34" charset="-122"/>
              </a:rPr>
              <a:t>ACK </a:t>
            </a:r>
            <a:r>
              <a:rPr lang="en-US" altLang="zh-CN" sz="1600" b="1" dirty="0" smtClean="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时确认号字段才有效。当 </a:t>
            </a:r>
            <a:r>
              <a:rPr lang="en-US" altLang="zh-CN" sz="1600" b="1" dirty="0">
                <a:solidFill>
                  <a:schemeClr val="bg1"/>
                </a:solidFill>
                <a:latin typeface="微软雅黑" pitchFamily="34" charset="-122"/>
                <a:ea typeface="微软雅黑" pitchFamily="34" charset="-122"/>
              </a:rPr>
              <a:t>ACK </a:t>
            </a:r>
            <a:r>
              <a:rPr lang="en-US" altLang="zh-CN" sz="1600" b="1" dirty="0" smtClean="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时，确认号无效。 </a:t>
            </a:r>
          </a:p>
        </p:txBody>
      </p:sp>
      <p:sp>
        <p:nvSpPr>
          <p:cNvPr id="84" name="Rectangle 104"/>
          <p:cNvSpPr>
            <a:spLocks noChangeArrowheads="1"/>
          </p:cNvSpPr>
          <p:nvPr/>
        </p:nvSpPr>
        <p:spPr bwMode="auto">
          <a:xfrm>
            <a:off x="3744545" y="2310709"/>
            <a:ext cx="190338" cy="43792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3" name="组合 82"/>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778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Text Box 155"/>
          <p:cNvSpPr txBox="1">
            <a:spLocks noChangeArrowheads="1"/>
          </p:cNvSpPr>
          <p:nvPr/>
        </p:nvSpPr>
        <p:spPr bwMode="auto">
          <a:xfrm>
            <a:off x="1426464" y="3645371"/>
            <a:ext cx="6400799"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推送 </a:t>
            </a:r>
            <a:r>
              <a:rPr lang="en-US" altLang="zh-CN" sz="1600" b="1" dirty="0">
                <a:solidFill>
                  <a:schemeClr val="bg1"/>
                </a:solidFill>
                <a:latin typeface="微软雅黑" pitchFamily="34" charset="-122"/>
                <a:ea typeface="微软雅黑" pitchFamily="34" charset="-122"/>
              </a:rPr>
              <a:t>PSH (</a:t>
            </a:r>
            <a:r>
              <a:rPr lang="en-US" altLang="zh-CN" sz="1600" b="1" dirty="0" err="1">
                <a:solidFill>
                  <a:schemeClr val="bg1"/>
                </a:solidFill>
                <a:latin typeface="微软雅黑" pitchFamily="34" charset="-122"/>
                <a:ea typeface="微软雅黑" pitchFamily="34" charset="-122"/>
              </a:rPr>
              <a:t>PuSH</a:t>
            </a:r>
            <a:r>
              <a:rPr lang="en-US" altLang="zh-CN" sz="1600" b="1" dirty="0">
                <a:solidFill>
                  <a:schemeClr val="bg1"/>
                </a:solidFill>
                <a:latin typeface="微软雅黑" pitchFamily="34" charset="-122"/>
                <a:ea typeface="微软雅黑" pitchFamily="34" charset="-122"/>
              </a:rPr>
              <a:t>) —— </a:t>
            </a:r>
            <a:r>
              <a:rPr lang="zh-CN" altLang="en-US" sz="1600" b="1" dirty="0">
                <a:solidFill>
                  <a:schemeClr val="bg1"/>
                </a:solidFill>
                <a:latin typeface="微软雅黑" pitchFamily="34" charset="-122"/>
                <a:ea typeface="微软雅黑" pitchFamily="34" charset="-122"/>
              </a:rPr>
              <a:t>接收 </a:t>
            </a:r>
            <a:r>
              <a:rPr lang="en-US" altLang="zh-CN" sz="1600" b="1" dirty="0">
                <a:solidFill>
                  <a:schemeClr val="bg1"/>
                </a:solidFill>
                <a:latin typeface="微软雅黑" pitchFamily="34" charset="-122"/>
                <a:ea typeface="微软雅黑" pitchFamily="34" charset="-122"/>
              </a:rPr>
              <a:t>TCP </a:t>
            </a:r>
            <a:r>
              <a:rPr lang="zh-CN" altLang="en-US" sz="1600" b="1" dirty="0">
                <a:solidFill>
                  <a:schemeClr val="bg1"/>
                </a:solidFill>
                <a:latin typeface="微软雅黑" pitchFamily="34" charset="-122"/>
                <a:ea typeface="微软雅黑" pitchFamily="34" charset="-122"/>
              </a:rPr>
              <a:t>收到 </a:t>
            </a:r>
            <a:r>
              <a:rPr lang="en-US" altLang="zh-CN" sz="1600" b="1" dirty="0">
                <a:solidFill>
                  <a:schemeClr val="bg1"/>
                </a:solidFill>
                <a:latin typeface="微软雅黑" pitchFamily="34" charset="-122"/>
                <a:ea typeface="微软雅黑" pitchFamily="34" charset="-122"/>
              </a:rPr>
              <a:t>PSH = 1 </a:t>
            </a:r>
            <a:r>
              <a:rPr lang="zh-CN" altLang="en-US" sz="1600" b="1" dirty="0">
                <a:solidFill>
                  <a:schemeClr val="bg1"/>
                </a:solidFill>
                <a:latin typeface="微软雅黑" pitchFamily="34" charset="-122"/>
                <a:ea typeface="微软雅黑" pitchFamily="34" charset="-122"/>
              </a:rPr>
              <a:t>的报文段，就尽快地交付接收应用进程，而不再等到整个缓存都填满了后再向上交付。 </a:t>
            </a:r>
          </a:p>
        </p:txBody>
      </p:sp>
      <p:sp>
        <p:nvSpPr>
          <p:cNvPr id="84" name="Rectangle 104"/>
          <p:cNvSpPr>
            <a:spLocks noChangeArrowheads="1"/>
          </p:cNvSpPr>
          <p:nvPr/>
        </p:nvSpPr>
        <p:spPr bwMode="auto">
          <a:xfrm>
            <a:off x="3889736" y="2310709"/>
            <a:ext cx="190338" cy="43792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3" name="组合 82"/>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8364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圆角矩形 87"/>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12"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4"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22"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3"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4"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5"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6"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7"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8"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9"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30"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31"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8"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9"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4"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5"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6"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7"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8"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9"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81"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3"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4"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Text Box 155"/>
          <p:cNvSpPr txBox="1">
            <a:spLocks noChangeArrowheads="1"/>
          </p:cNvSpPr>
          <p:nvPr/>
        </p:nvSpPr>
        <p:spPr bwMode="auto">
          <a:xfrm>
            <a:off x="1106424" y="3645371"/>
            <a:ext cx="6986016"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复位 </a:t>
            </a:r>
            <a:r>
              <a:rPr lang="en-US" altLang="zh-CN" sz="1600" b="1" dirty="0">
                <a:solidFill>
                  <a:schemeClr val="bg1"/>
                </a:solidFill>
                <a:latin typeface="微软雅黑" pitchFamily="34" charset="-122"/>
                <a:ea typeface="微软雅黑" pitchFamily="34" charset="-122"/>
              </a:rPr>
              <a:t>RST (</a:t>
            </a:r>
            <a:r>
              <a:rPr lang="en-US" altLang="zh-CN" sz="1600" b="1" dirty="0" err="1">
                <a:solidFill>
                  <a:schemeClr val="bg1"/>
                </a:solidFill>
                <a:latin typeface="微软雅黑" pitchFamily="34" charset="-122"/>
                <a:ea typeface="微软雅黑" pitchFamily="34" charset="-122"/>
              </a:rPr>
              <a:t>ReSeT</a:t>
            </a:r>
            <a:r>
              <a:rPr lang="en-US" altLang="zh-CN" sz="1600" b="1" dirty="0">
                <a:solidFill>
                  <a:schemeClr val="bg1"/>
                </a:solidFill>
                <a:latin typeface="微软雅黑" pitchFamily="34" charset="-122"/>
                <a:ea typeface="微软雅黑" pitchFamily="34" charset="-122"/>
              </a:rPr>
              <a:t>) —— </a:t>
            </a:r>
            <a:r>
              <a:rPr lang="zh-CN" altLang="en-US" sz="1600" b="1" dirty="0">
                <a:solidFill>
                  <a:schemeClr val="bg1"/>
                </a:solidFill>
                <a:latin typeface="微软雅黑" pitchFamily="34" charset="-122"/>
                <a:ea typeface="微软雅黑" pitchFamily="34" charset="-122"/>
              </a:rPr>
              <a:t>当 </a:t>
            </a:r>
            <a:r>
              <a:rPr lang="en-US" altLang="zh-CN" sz="1600" b="1" dirty="0" smtClean="0">
                <a:solidFill>
                  <a:schemeClr val="bg1"/>
                </a:solidFill>
                <a:latin typeface="微软雅黑" pitchFamily="34" charset="-122"/>
                <a:ea typeface="微软雅黑" pitchFamily="34" charset="-122"/>
              </a:rPr>
              <a:t>RST=1 </a:t>
            </a:r>
            <a:r>
              <a:rPr lang="zh-CN" altLang="en-US" sz="1600" b="1" dirty="0">
                <a:solidFill>
                  <a:schemeClr val="bg1"/>
                </a:solidFill>
                <a:latin typeface="微软雅黑" pitchFamily="34" charset="-122"/>
                <a:ea typeface="微软雅黑" pitchFamily="34" charset="-122"/>
              </a:rPr>
              <a:t>时，表明 </a:t>
            </a:r>
            <a:r>
              <a:rPr lang="en-US" altLang="zh-CN" sz="1600" b="1" dirty="0">
                <a:solidFill>
                  <a:schemeClr val="bg1"/>
                </a:solidFill>
                <a:latin typeface="微软雅黑" pitchFamily="34" charset="-122"/>
                <a:ea typeface="微软雅黑" pitchFamily="34" charset="-122"/>
              </a:rPr>
              <a:t>TCP </a:t>
            </a:r>
            <a:r>
              <a:rPr lang="zh-CN" altLang="en-US" sz="1600" b="1" dirty="0">
                <a:solidFill>
                  <a:schemeClr val="bg1"/>
                </a:solidFill>
                <a:latin typeface="微软雅黑" pitchFamily="34" charset="-122"/>
                <a:ea typeface="微软雅黑" pitchFamily="34" charset="-122"/>
              </a:rPr>
              <a:t>连接中出现严重差错（如由于主机崩溃或其他原因），必须释放连接，然后再重新建立运输连接。 </a:t>
            </a:r>
          </a:p>
        </p:txBody>
      </p:sp>
      <p:sp>
        <p:nvSpPr>
          <p:cNvPr id="87" name="Rectangle 104"/>
          <p:cNvSpPr>
            <a:spLocks noChangeArrowheads="1"/>
          </p:cNvSpPr>
          <p:nvPr/>
        </p:nvSpPr>
        <p:spPr bwMode="auto">
          <a:xfrm>
            <a:off x="4058963" y="2310709"/>
            <a:ext cx="190338" cy="43792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6" name="组合 85"/>
          <p:cNvGrpSpPr/>
          <p:nvPr/>
        </p:nvGrpSpPr>
        <p:grpSpPr>
          <a:xfrm>
            <a:off x="1827330" y="782473"/>
            <a:ext cx="5158580" cy="374416"/>
            <a:chOff x="1827330" y="782473"/>
            <a:chExt cx="5158580" cy="374416"/>
          </a:xfrm>
        </p:grpSpPr>
        <p:sp>
          <p:nvSpPr>
            <p:cNvPr id="90"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3"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4"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5"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203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Text Box 155"/>
          <p:cNvSpPr txBox="1">
            <a:spLocks noChangeArrowheads="1"/>
          </p:cNvSpPr>
          <p:nvPr/>
        </p:nvSpPr>
        <p:spPr bwMode="auto">
          <a:xfrm>
            <a:off x="1106424" y="3645371"/>
            <a:ext cx="6986016" cy="344325"/>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同步 </a:t>
            </a:r>
            <a:r>
              <a:rPr lang="en-US" altLang="zh-CN" sz="1600" b="1" dirty="0">
                <a:solidFill>
                  <a:schemeClr val="bg1"/>
                </a:solidFill>
                <a:latin typeface="微软雅黑" pitchFamily="34" charset="-122"/>
                <a:ea typeface="微软雅黑" pitchFamily="34" charset="-122"/>
              </a:rPr>
              <a:t>SYN —— </a:t>
            </a:r>
            <a:r>
              <a:rPr lang="zh-CN" altLang="en-US" sz="1600" b="1" dirty="0">
                <a:solidFill>
                  <a:schemeClr val="bg1"/>
                </a:solidFill>
                <a:latin typeface="微软雅黑" pitchFamily="34" charset="-122"/>
                <a:ea typeface="微软雅黑" pitchFamily="34" charset="-122"/>
              </a:rPr>
              <a:t>同步 </a:t>
            </a:r>
            <a:r>
              <a:rPr lang="en-US" altLang="zh-CN" sz="1600" b="1" dirty="0">
                <a:solidFill>
                  <a:schemeClr val="bg1"/>
                </a:solidFill>
                <a:latin typeface="微软雅黑" pitchFamily="34" charset="-122"/>
                <a:ea typeface="微软雅黑" pitchFamily="34" charset="-122"/>
              </a:rPr>
              <a:t>SYN = 1 </a:t>
            </a:r>
            <a:r>
              <a:rPr lang="zh-CN" altLang="en-US" sz="1600" b="1" dirty="0">
                <a:solidFill>
                  <a:schemeClr val="bg1"/>
                </a:solidFill>
                <a:latin typeface="微软雅黑" pitchFamily="34" charset="-122"/>
                <a:ea typeface="微软雅黑" pitchFamily="34" charset="-122"/>
              </a:rPr>
              <a:t>表示这是一个连接请求或连接接受报文。 </a:t>
            </a:r>
          </a:p>
        </p:txBody>
      </p:sp>
      <p:sp>
        <p:nvSpPr>
          <p:cNvPr id="84" name="Rectangle 104"/>
          <p:cNvSpPr>
            <a:spLocks noChangeArrowheads="1"/>
          </p:cNvSpPr>
          <p:nvPr/>
        </p:nvSpPr>
        <p:spPr bwMode="auto">
          <a:xfrm>
            <a:off x="4193812" y="2310709"/>
            <a:ext cx="190338" cy="43792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3" name="组合 82"/>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33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11"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3"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21"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2"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3"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4"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5"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6"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8"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9"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30"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8"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3"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4"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5"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6"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7"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8"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80"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3"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4" name="Text Box 155"/>
          <p:cNvSpPr txBox="1">
            <a:spLocks noChangeArrowheads="1"/>
          </p:cNvSpPr>
          <p:nvPr/>
        </p:nvSpPr>
        <p:spPr bwMode="auto">
          <a:xfrm>
            <a:off x="1106424" y="3645371"/>
            <a:ext cx="6986016"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终止 </a:t>
            </a:r>
            <a:r>
              <a:rPr lang="en-US" altLang="zh-CN" sz="1600" b="1" dirty="0">
                <a:solidFill>
                  <a:schemeClr val="bg1"/>
                </a:solidFill>
                <a:latin typeface="微软雅黑" pitchFamily="34" charset="-122"/>
                <a:ea typeface="微软雅黑" pitchFamily="34" charset="-122"/>
              </a:rPr>
              <a:t>FIN (</a:t>
            </a:r>
            <a:r>
              <a:rPr lang="en-US" altLang="zh-CN" sz="1600" b="1" dirty="0" err="1">
                <a:solidFill>
                  <a:schemeClr val="bg1"/>
                </a:solidFill>
                <a:latin typeface="微软雅黑" pitchFamily="34" charset="-122"/>
                <a:ea typeface="微软雅黑" pitchFamily="34" charset="-122"/>
              </a:rPr>
              <a:t>FINish</a:t>
            </a:r>
            <a:r>
              <a:rPr lang="en-US" altLang="zh-CN" sz="1600" b="1" dirty="0">
                <a:solidFill>
                  <a:schemeClr val="bg1"/>
                </a:solidFill>
                <a:latin typeface="微软雅黑" pitchFamily="34" charset="-122"/>
                <a:ea typeface="微软雅黑" pitchFamily="34" charset="-122"/>
              </a:rPr>
              <a:t>) —— </a:t>
            </a:r>
            <a:r>
              <a:rPr lang="zh-CN" altLang="en-US" sz="1600" b="1" dirty="0">
                <a:solidFill>
                  <a:schemeClr val="bg1"/>
                </a:solidFill>
                <a:latin typeface="微软雅黑" pitchFamily="34" charset="-122"/>
                <a:ea typeface="微软雅黑" pitchFamily="34" charset="-122"/>
              </a:rPr>
              <a:t>用来释放一个连接。</a:t>
            </a:r>
            <a:r>
              <a:rPr lang="en-US" altLang="zh-CN" sz="1600" b="1" dirty="0" smtClean="0">
                <a:solidFill>
                  <a:schemeClr val="bg1"/>
                </a:solidFill>
                <a:latin typeface="微软雅黑" pitchFamily="34" charset="-122"/>
                <a:ea typeface="微软雅黑" pitchFamily="34" charset="-122"/>
              </a:rPr>
              <a:t>FIN=1 </a:t>
            </a:r>
            <a:r>
              <a:rPr lang="zh-CN" altLang="en-US" sz="1600" b="1" dirty="0">
                <a:solidFill>
                  <a:schemeClr val="bg1"/>
                </a:solidFill>
                <a:latin typeface="微软雅黑" pitchFamily="34" charset="-122"/>
                <a:ea typeface="微软雅黑" pitchFamily="34" charset="-122"/>
              </a:rPr>
              <a:t>表明此报文段的发送端的数据已发送完毕，并要求释放运输连接。 </a:t>
            </a:r>
          </a:p>
        </p:txBody>
      </p:sp>
      <p:sp>
        <p:nvSpPr>
          <p:cNvPr id="86" name="Rectangle 104"/>
          <p:cNvSpPr>
            <a:spLocks noChangeArrowheads="1"/>
          </p:cNvSpPr>
          <p:nvPr/>
        </p:nvSpPr>
        <p:spPr bwMode="auto">
          <a:xfrm>
            <a:off x="4328552" y="2310709"/>
            <a:ext cx="190338" cy="43792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5" name="组合 84"/>
          <p:cNvGrpSpPr/>
          <p:nvPr/>
        </p:nvGrpSpPr>
        <p:grpSpPr>
          <a:xfrm>
            <a:off x="1827330" y="782473"/>
            <a:ext cx="5158580" cy="374416"/>
            <a:chOff x="1827330" y="782473"/>
            <a:chExt cx="5158580" cy="374416"/>
          </a:xfrm>
        </p:grpSpPr>
        <p:sp>
          <p:nvSpPr>
            <p:cNvPr id="89"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3"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4"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28604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609040"/>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圆角矩形 7"/>
          <p:cNvSpPr/>
          <p:nvPr/>
        </p:nvSpPr>
        <p:spPr>
          <a:xfrm>
            <a:off x="536499" y="1029604"/>
            <a:ext cx="8053710" cy="33569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311062" y="4095214"/>
            <a:ext cx="4617421"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网络层和运输层的</a:t>
            </a:r>
            <a:r>
              <a:rPr lang="zh-CN" altLang="en-US" sz="1400" b="1" dirty="0" smtClean="0">
                <a:latin typeface="微软雅黑" pitchFamily="34" charset="-122"/>
                <a:ea typeface="微软雅黑" pitchFamily="34" charset="-122"/>
              </a:rPr>
              <a:t>作用不同</a:t>
            </a:r>
            <a:endParaRPr lang="zh-CN" altLang="en-US" sz="1400" b="1" dirty="0">
              <a:latin typeface="微软雅黑" pitchFamily="34" charset="-122"/>
              <a:ea typeface="微软雅黑" pitchFamily="34" charset="-122"/>
            </a:endParaRPr>
          </a:p>
        </p:txBody>
      </p:sp>
      <p:grpSp>
        <p:nvGrpSpPr>
          <p:cNvPr id="11" name="组合 10"/>
          <p:cNvGrpSpPr/>
          <p:nvPr/>
        </p:nvGrpSpPr>
        <p:grpSpPr>
          <a:xfrm>
            <a:off x="1930783" y="2897130"/>
            <a:ext cx="5284290" cy="735989"/>
            <a:chOff x="1930783" y="3134147"/>
            <a:chExt cx="5284290" cy="735989"/>
          </a:xfrm>
        </p:grpSpPr>
        <p:sp>
          <p:nvSpPr>
            <p:cNvPr id="12" name="Line 315"/>
            <p:cNvSpPr>
              <a:spLocks noChangeShapeType="1"/>
            </p:cNvSpPr>
            <p:nvPr/>
          </p:nvSpPr>
          <p:spPr bwMode="auto">
            <a:xfrm>
              <a:off x="2806190" y="3624806"/>
              <a:ext cx="351996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9" name="Rectangle 333"/>
            <p:cNvSpPr>
              <a:spLocks noChangeArrowheads="1"/>
            </p:cNvSpPr>
            <p:nvPr/>
          </p:nvSpPr>
          <p:spPr bwMode="auto">
            <a:xfrm>
              <a:off x="1930783" y="3373001"/>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sp>
          <p:nvSpPr>
            <p:cNvPr id="32" name="Rectangle 336"/>
            <p:cNvSpPr>
              <a:spLocks noChangeArrowheads="1"/>
            </p:cNvSpPr>
            <p:nvPr/>
          </p:nvSpPr>
          <p:spPr bwMode="auto">
            <a:xfrm>
              <a:off x="2090771" y="3134147"/>
              <a:ext cx="61234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A</a:t>
              </a:r>
            </a:p>
          </p:txBody>
        </p:sp>
        <p:sp>
          <p:nvSpPr>
            <p:cNvPr id="33" name="Rectangle 337"/>
            <p:cNvSpPr>
              <a:spLocks noChangeArrowheads="1"/>
            </p:cNvSpPr>
            <p:nvPr/>
          </p:nvSpPr>
          <p:spPr bwMode="auto">
            <a:xfrm>
              <a:off x="6494828" y="3134147"/>
              <a:ext cx="60273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B</a:t>
              </a:r>
            </a:p>
          </p:txBody>
        </p:sp>
        <p:sp>
          <p:nvSpPr>
            <p:cNvPr id="39" name="Rectangle 343"/>
            <p:cNvSpPr>
              <a:spLocks noChangeArrowheads="1"/>
            </p:cNvSpPr>
            <p:nvPr/>
          </p:nvSpPr>
          <p:spPr bwMode="auto">
            <a:xfrm>
              <a:off x="3559208" y="3273228"/>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1</a:t>
              </a:r>
            </a:p>
          </p:txBody>
        </p:sp>
        <p:pic>
          <p:nvPicPr>
            <p:cNvPr id="40" name="Picture 3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363" y="3508096"/>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1" name="Rectangle 345"/>
            <p:cNvSpPr>
              <a:spLocks noChangeArrowheads="1"/>
            </p:cNvSpPr>
            <p:nvPr/>
          </p:nvSpPr>
          <p:spPr bwMode="auto">
            <a:xfrm>
              <a:off x="4900790" y="3273228"/>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2</a:t>
              </a:r>
            </a:p>
          </p:txBody>
        </p:sp>
        <p:pic>
          <p:nvPicPr>
            <p:cNvPr id="47" name="Picture 3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3164" y="3459095"/>
              <a:ext cx="550145"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000" y="3459095"/>
              <a:ext cx="60130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58"/>
            <p:cNvSpPr>
              <a:spLocks noChangeArrowheads="1"/>
            </p:cNvSpPr>
            <p:nvPr/>
          </p:nvSpPr>
          <p:spPr bwMode="auto">
            <a:xfrm flipH="1">
              <a:off x="6334841" y="3361984"/>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pic>
          <p:nvPicPr>
            <p:cNvPr id="62" name="Picture 3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801" y="3459095"/>
              <a:ext cx="55111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7039" y="3508096"/>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7" name="Rectangle 352"/>
            <p:cNvSpPr>
              <a:spLocks noChangeArrowheads="1"/>
            </p:cNvSpPr>
            <p:nvPr/>
          </p:nvSpPr>
          <p:spPr bwMode="auto">
            <a:xfrm>
              <a:off x="5661781" y="3472728"/>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LAN</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108" name="Rectangle 354"/>
            <p:cNvSpPr>
              <a:spLocks noChangeArrowheads="1"/>
            </p:cNvSpPr>
            <p:nvPr/>
          </p:nvSpPr>
          <p:spPr bwMode="auto">
            <a:xfrm>
              <a:off x="4306947" y="3478964"/>
              <a:ext cx="5610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WAN</a:t>
              </a:r>
            </a:p>
          </p:txBody>
        </p:sp>
        <p:sp>
          <p:nvSpPr>
            <p:cNvPr id="109" name="Rectangle 368"/>
            <p:cNvSpPr>
              <a:spLocks noChangeArrowheads="1"/>
            </p:cNvSpPr>
            <p:nvPr/>
          </p:nvSpPr>
          <p:spPr bwMode="auto">
            <a:xfrm>
              <a:off x="2970206" y="3471838"/>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LAN</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80" name="Freeform 334"/>
            <p:cNvSpPr>
              <a:spLocks/>
            </p:cNvSpPr>
            <p:nvPr/>
          </p:nvSpPr>
          <p:spPr bwMode="auto">
            <a:xfrm>
              <a:off x="2414332" y="3516295"/>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1" name="Freeform 335"/>
            <p:cNvSpPr>
              <a:spLocks/>
            </p:cNvSpPr>
            <p:nvPr/>
          </p:nvSpPr>
          <p:spPr bwMode="auto">
            <a:xfrm>
              <a:off x="2376690" y="3621424"/>
              <a:ext cx="433360"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3" name="Oval 346"/>
            <p:cNvSpPr>
              <a:spLocks noChangeArrowheads="1"/>
            </p:cNvSpPr>
            <p:nvPr/>
          </p:nvSpPr>
          <p:spPr bwMode="auto">
            <a:xfrm>
              <a:off x="2085210" y="3412948"/>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5" name="Oval 355"/>
            <p:cNvSpPr>
              <a:spLocks noChangeArrowheads="1"/>
            </p:cNvSpPr>
            <p:nvPr/>
          </p:nvSpPr>
          <p:spPr bwMode="auto">
            <a:xfrm>
              <a:off x="2764687" y="3572423"/>
              <a:ext cx="93621"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9" name="Oval 356"/>
            <p:cNvSpPr>
              <a:spLocks noChangeArrowheads="1"/>
            </p:cNvSpPr>
            <p:nvPr/>
          </p:nvSpPr>
          <p:spPr bwMode="auto">
            <a:xfrm>
              <a:off x="2075559" y="3620533"/>
              <a:ext cx="385102"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0" name="Rectangle 347"/>
            <p:cNvSpPr>
              <a:spLocks noChangeArrowheads="1"/>
            </p:cNvSpPr>
            <p:nvPr/>
          </p:nvSpPr>
          <p:spPr bwMode="auto">
            <a:xfrm>
              <a:off x="2075749" y="336853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91" name="Rectangle 357"/>
            <p:cNvSpPr>
              <a:spLocks noChangeArrowheads="1"/>
            </p:cNvSpPr>
            <p:nvPr/>
          </p:nvSpPr>
          <p:spPr bwMode="auto">
            <a:xfrm>
              <a:off x="2050655" y="3576121"/>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93" name="Freeform 359"/>
            <p:cNvSpPr>
              <a:spLocks/>
            </p:cNvSpPr>
            <p:nvPr/>
          </p:nvSpPr>
          <p:spPr bwMode="auto">
            <a:xfrm flipH="1">
              <a:off x="6334841" y="3516295"/>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94" name="Freeform 360"/>
            <p:cNvSpPr>
              <a:spLocks/>
            </p:cNvSpPr>
            <p:nvPr/>
          </p:nvSpPr>
          <p:spPr bwMode="auto">
            <a:xfrm flipH="1">
              <a:off x="6334841" y="3621424"/>
              <a:ext cx="432395"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95" name="Oval 361"/>
            <p:cNvSpPr>
              <a:spLocks noChangeArrowheads="1"/>
            </p:cNvSpPr>
            <p:nvPr/>
          </p:nvSpPr>
          <p:spPr bwMode="auto">
            <a:xfrm flipH="1">
              <a:off x="6612809" y="3412948"/>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6" name="Oval 364"/>
            <p:cNvSpPr>
              <a:spLocks noChangeArrowheads="1"/>
            </p:cNvSpPr>
            <p:nvPr/>
          </p:nvSpPr>
          <p:spPr bwMode="auto">
            <a:xfrm flipH="1">
              <a:off x="6604122" y="3620533"/>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7" name="Oval 363"/>
            <p:cNvSpPr>
              <a:spLocks noChangeArrowheads="1"/>
            </p:cNvSpPr>
            <p:nvPr/>
          </p:nvSpPr>
          <p:spPr bwMode="auto">
            <a:xfrm flipH="1">
              <a:off x="6284652" y="3572423"/>
              <a:ext cx="92656"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9" name="Rectangle 362"/>
            <p:cNvSpPr>
              <a:spLocks noChangeArrowheads="1"/>
            </p:cNvSpPr>
            <p:nvPr/>
          </p:nvSpPr>
          <p:spPr bwMode="auto">
            <a:xfrm flipH="1">
              <a:off x="6583081" y="336853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3</a:t>
              </a:r>
              <a:endParaRPr kumimoji="1" lang="en-US" altLang="zh-CN" sz="1050" b="1">
                <a:latin typeface="微软雅黑" pitchFamily="34" charset="-122"/>
                <a:ea typeface="微软雅黑" pitchFamily="34" charset="-122"/>
              </a:endParaRPr>
            </a:p>
          </p:txBody>
        </p:sp>
        <p:sp>
          <p:nvSpPr>
            <p:cNvPr id="100" name="Rectangle 365"/>
            <p:cNvSpPr>
              <a:spLocks noChangeArrowheads="1"/>
            </p:cNvSpPr>
            <p:nvPr/>
          </p:nvSpPr>
          <p:spPr bwMode="auto">
            <a:xfrm flipH="1">
              <a:off x="6583081" y="3576189"/>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4</a:t>
              </a:r>
              <a:endParaRPr kumimoji="1" lang="en-US" altLang="zh-CN" sz="1050" b="1" dirty="0">
                <a:latin typeface="微软雅黑" pitchFamily="34" charset="-122"/>
                <a:ea typeface="微软雅黑" pitchFamily="34" charset="-122"/>
              </a:endParaRPr>
            </a:p>
          </p:txBody>
        </p:sp>
      </p:grpSp>
      <p:sp>
        <p:nvSpPr>
          <p:cNvPr id="9" name="Rectangle 314"/>
          <p:cNvSpPr>
            <a:spLocks noChangeArrowheads="1"/>
          </p:cNvSpPr>
          <p:nvPr/>
        </p:nvSpPr>
        <p:spPr bwMode="auto">
          <a:xfrm>
            <a:off x="1930783" y="1193241"/>
            <a:ext cx="88119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0" name="Rectangle 324"/>
          <p:cNvSpPr>
            <a:spLocks noChangeArrowheads="1"/>
          </p:cNvSpPr>
          <p:nvPr/>
        </p:nvSpPr>
        <p:spPr bwMode="auto">
          <a:xfrm>
            <a:off x="6337736" y="1193241"/>
            <a:ext cx="88312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3" name="Line 316"/>
          <p:cNvSpPr>
            <a:spLocks noChangeShapeType="1"/>
          </p:cNvSpPr>
          <p:nvPr/>
        </p:nvSpPr>
        <p:spPr bwMode="auto">
          <a:xfrm>
            <a:off x="1930783" y="2083273"/>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4" name="Line 317"/>
          <p:cNvSpPr>
            <a:spLocks noChangeShapeType="1"/>
          </p:cNvSpPr>
          <p:nvPr/>
        </p:nvSpPr>
        <p:spPr bwMode="auto">
          <a:xfrm>
            <a:off x="1930783" y="2352332"/>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1" name="Line 325"/>
          <p:cNvSpPr>
            <a:spLocks noChangeShapeType="1"/>
          </p:cNvSpPr>
          <p:nvPr/>
        </p:nvSpPr>
        <p:spPr bwMode="auto">
          <a:xfrm>
            <a:off x="6337736" y="2083273"/>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2" name="Line 326"/>
          <p:cNvSpPr>
            <a:spLocks noChangeShapeType="1"/>
          </p:cNvSpPr>
          <p:nvPr/>
        </p:nvSpPr>
        <p:spPr bwMode="auto">
          <a:xfrm>
            <a:off x="6337736" y="2352332"/>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6" name="Freeform 572"/>
          <p:cNvSpPr>
            <a:spLocks/>
          </p:cNvSpPr>
          <p:nvPr/>
        </p:nvSpPr>
        <p:spPr bwMode="auto">
          <a:xfrm>
            <a:off x="2313057" y="2617829"/>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87" name="Freeform 572"/>
          <p:cNvSpPr>
            <a:spLocks/>
          </p:cNvSpPr>
          <p:nvPr/>
        </p:nvSpPr>
        <p:spPr bwMode="auto">
          <a:xfrm>
            <a:off x="5404109" y="2617829"/>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50" name="Rectangle 339"/>
          <p:cNvSpPr>
            <a:spLocks noChangeArrowheads="1"/>
          </p:cNvSpPr>
          <p:nvPr/>
        </p:nvSpPr>
        <p:spPr bwMode="auto">
          <a:xfrm>
            <a:off x="2897792" y="1110385"/>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51" name="Freeform 340"/>
          <p:cNvSpPr>
            <a:spLocks/>
          </p:cNvSpPr>
          <p:nvPr/>
        </p:nvSpPr>
        <p:spPr bwMode="auto">
          <a:xfrm>
            <a:off x="6083897" y="1273424"/>
            <a:ext cx="327191" cy="90874"/>
          </a:xfrm>
          <a:custGeom>
            <a:avLst/>
            <a:gdLst>
              <a:gd name="T0" fmla="*/ 0 w 297"/>
              <a:gd name="T1" fmla="*/ 0 h 105"/>
              <a:gd name="T2" fmla="*/ 297 w 297"/>
              <a:gd name="T3" fmla="*/ 105 h 105"/>
            </a:gdLst>
            <a:ahLst/>
            <a:cxnLst>
              <a:cxn ang="0">
                <a:pos x="T0" y="T1"/>
              </a:cxn>
              <a:cxn ang="0">
                <a:pos x="T2" y="T3"/>
              </a:cxn>
            </a:cxnLst>
            <a:rect l="0" t="0" r="r" b="b"/>
            <a:pathLst>
              <a:path w="297" h="105">
                <a:moveTo>
                  <a:pt x="0" y="0"/>
                </a:moveTo>
                <a:lnTo>
                  <a:pt x="297" y="105"/>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2" name="Rectangle 341"/>
          <p:cNvSpPr>
            <a:spLocks noChangeArrowheads="1"/>
          </p:cNvSpPr>
          <p:nvPr/>
        </p:nvSpPr>
        <p:spPr bwMode="auto">
          <a:xfrm>
            <a:off x="5387694" y="1110385"/>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53" name="Oval 348"/>
          <p:cNvSpPr>
            <a:spLocks noChangeArrowheads="1"/>
          </p:cNvSpPr>
          <p:nvPr/>
        </p:nvSpPr>
        <p:spPr bwMode="auto">
          <a:xfrm>
            <a:off x="6762410" y="1208387"/>
            <a:ext cx="384136" cy="199567"/>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5" name="Freeform 370"/>
          <p:cNvSpPr>
            <a:spLocks/>
          </p:cNvSpPr>
          <p:nvPr/>
        </p:nvSpPr>
        <p:spPr bwMode="auto">
          <a:xfrm>
            <a:off x="2760827" y="1281443"/>
            <a:ext cx="198824" cy="72165"/>
          </a:xfrm>
          <a:custGeom>
            <a:avLst/>
            <a:gdLst>
              <a:gd name="T0" fmla="*/ 174 w 174"/>
              <a:gd name="T1" fmla="*/ 0 h 84"/>
              <a:gd name="T2" fmla="*/ 0 w 174"/>
              <a:gd name="T3" fmla="*/ 84 h 84"/>
            </a:gdLst>
            <a:ahLst/>
            <a:cxnLst>
              <a:cxn ang="0">
                <a:pos x="T0" y="T1"/>
              </a:cxn>
              <a:cxn ang="0">
                <a:pos x="T2" y="T3"/>
              </a:cxn>
            </a:cxnLst>
            <a:rect l="0" t="0" r="r" b="b"/>
            <a:pathLst>
              <a:path w="174" h="84">
                <a:moveTo>
                  <a:pt x="174" y="0"/>
                </a:moveTo>
                <a:lnTo>
                  <a:pt x="0" y="84"/>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6" name="Oval 384"/>
          <p:cNvSpPr>
            <a:spLocks noChangeArrowheads="1"/>
          </p:cNvSpPr>
          <p:nvPr/>
        </p:nvSpPr>
        <p:spPr bwMode="auto">
          <a:xfrm>
            <a:off x="1977112" y="1206605"/>
            <a:ext cx="385102" cy="198676"/>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8" name="Rectangle 396"/>
          <p:cNvSpPr>
            <a:spLocks noChangeArrowheads="1"/>
          </p:cNvSpPr>
          <p:nvPr/>
        </p:nvSpPr>
        <p:spPr bwMode="auto">
          <a:xfrm>
            <a:off x="2884968" y="132572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端口</a:t>
            </a:r>
          </a:p>
        </p:txBody>
      </p:sp>
      <p:sp>
        <p:nvSpPr>
          <p:cNvPr id="59" name="Rectangle 397"/>
          <p:cNvSpPr>
            <a:spLocks noChangeArrowheads="1"/>
          </p:cNvSpPr>
          <p:nvPr/>
        </p:nvSpPr>
        <p:spPr bwMode="auto">
          <a:xfrm>
            <a:off x="5763832" y="1317970"/>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a:solidFill>
                  <a:srgbClr val="0033CC"/>
                </a:solidFill>
                <a:latin typeface="微软雅黑" pitchFamily="34" charset="-122"/>
                <a:ea typeface="微软雅黑" pitchFamily="34" charset="-122"/>
              </a:rPr>
              <a:t>端口</a:t>
            </a:r>
          </a:p>
        </p:txBody>
      </p:sp>
      <p:sp>
        <p:nvSpPr>
          <p:cNvPr id="60" name="Line 398"/>
          <p:cNvSpPr>
            <a:spLocks noChangeShapeType="1"/>
          </p:cNvSpPr>
          <p:nvPr/>
        </p:nvSpPr>
        <p:spPr bwMode="auto">
          <a:xfrm>
            <a:off x="6159180" y="1454281"/>
            <a:ext cx="351321" cy="76619"/>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1" name="Line 399"/>
          <p:cNvSpPr>
            <a:spLocks noChangeShapeType="1"/>
          </p:cNvSpPr>
          <p:nvPr/>
        </p:nvSpPr>
        <p:spPr bwMode="auto">
          <a:xfrm flipH="1">
            <a:off x="2615087" y="1462300"/>
            <a:ext cx="331052" cy="68601"/>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8" name="Rectangle 385"/>
          <p:cNvSpPr>
            <a:spLocks noChangeArrowheads="1"/>
          </p:cNvSpPr>
          <p:nvPr/>
        </p:nvSpPr>
        <p:spPr bwMode="auto">
          <a:xfrm>
            <a:off x="1969581" y="1168429"/>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1</a:t>
            </a:r>
            <a:endParaRPr kumimoji="1" lang="en-US" altLang="zh-CN" sz="1050" b="1">
              <a:latin typeface="微软雅黑" pitchFamily="34" charset="-122"/>
              <a:ea typeface="微软雅黑" pitchFamily="34" charset="-122"/>
            </a:endParaRPr>
          </a:p>
        </p:txBody>
      </p:sp>
      <p:sp>
        <p:nvSpPr>
          <p:cNvPr id="70" name="Rectangle 392"/>
          <p:cNvSpPr>
            <a:spLocks noChangeArrowheads="1"/>
          </p:cNvSpPr>
          <p:nvPr/>
        </p:nvSpPr>
        <p:spPr bwMode="auto">
          <a:xfrm>
            <a:off x="6751019" y="1172817"/>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4</a:t>
            </a:r>
            <a:endParaRPr kumimoji="1" lang="en-US" altLang="zh-CN" sz="1050" b="1">
              <a:latin typeface="微软雅黑" pitchFamily="34" charset="-122"/>
              <a:ea typeface="微软雅黑" pitchFamily="34" charset="-122"/>
            </a:endParaRPr>
          </a:p>
        </p:txBody>
      </p:sp>
      <p:sp>
        <p:nvSpPr>
          <p:cNvPr id="103" name="Rectangle 313"/>
          <p:cNvSpPr>
            <a:spLocks noChangeArrowheads="1"/>
          </p:cNvSpPr>
          <p:nvPr/>
        </p:nvSpPr>
        <p:spPr bwMode="auto">
          <a:xfrm>
            <a:off x="1941401" y="1815996"/>
            <a:ext cx="5282359" cy="263713"/>
          </a:xfrm>
          <a:prstGeom prst="rect">
            <a:avLst/>
          </a:prstGeom>
          <a:solidFill>
            <a:schemeClr val="bg1">
              <a:alpha val="85000"/>
            </a:schemeClr>
          </a:solidFill>
          <a:ln>
            <a:noFill/>
          </a:ln>
          <a:effectLst/>
        </p:spPr>
        <p:txBody>
          <a:bodyPr wrap="none" anchor="ctr"/>
          <a:lstStyle/>
          <a:p>
            <a:pPr algn="ctr"/>
            <a:endParaRPr lang="zh-CN" altLang="en-US" sz="1050" b="1">
              <a:latin typeface="微软雅黑" pitchFamily="34" charset="-122"/>
              <a:ea typeface="微软雅黑" pitchFamily="34" charset="-122"/>
            </a:endParaRPr>
          </a:p>
        </p:txBody>
      </p:sp>
      <p:sp>
        <p:nvSpPr>
          <p:cNvPr id="16" name="Rectangle 319"/>
          <p:cNvSpPr>
            <a:spLocks noChangeArrowheads="1"/>
          </p:cNvSpPr>
          <p:nvPr/>
        </p:nvSpPr>
        <p:spPr bwMode="auto">
          <a:xfrm>
            <a:off x="1883355" y="1298136"/>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76" name="Rectangle 400"/>
          <p:cNvSpPr>
            <a:spLocks noChangeArrowheads="1"/>
          </p:cNvSpPr>
          <p:nvPr/>
        </p:nvSpPr>
        <p:spPr bwMode="auto">
          <a:xfrm>
            <a:off x="7007428" y="1289227"/>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7" name="Rectangle 6"/>
          <p:cNvSpPr>
            <a:spLocks noChangeArrowheads="1"/>
          </p:cNvSpPr>
          <p:nvPr/>
        </p:nvSpPr>
        <p:spPr bwMode="auto">
          <a:xfrm>
            <a:off x="2803898" y="585950"/>
            <a:ext cx="35189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网络层和运输层有明显的区别</a:t>
            </a:r>
          </a:p>
        </p:txBody>
      </p:sp>
      <p:sp>
        <p:nvSpPr>
          <p:cNvPr id="92" name="Rectangle 332"/>
          <p:cNvSpPr>
            <a:spLocks noChangeArrowheads="1"/>
          </p:cNvSpPr>
          <p:nvPr/>
        </p:nvSpPr>
        <p:spPr bwMode="auto">
          <a:xfrm>
            <a:off x="3339927" y="1397196"/>
            <a:ext cx="248627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rgbClr val="CC00CC"/>
                </a:solidFill>
                <a:latin typeface="微软雅黑" pitchFamily="34" charset="-122"/>
                <a:ea typeface="微软雅黑" pitchFamily="34" charset="-122"/>
              </a:rPr>
              <a:t>运输层提供应用进程</a:t>
            </a:r>
            <a:r>
              <a:rPr kumimoji="1" lang="zh-CN" altLang="zh-CN" sz="1100" b="1" dirty="0">
                <a:solidFill>
                  <a:srgbClr val="CC00CC"/>
                </a:solidFill>
                <a:latin typeface="微软雅黑" pitchFamily="34" charset="-122"/>
                <a:ea typeface="微软雅黑" pitchFamily="34" charset="-122"/>
              </a:rPr>
              <a:t>间的逻辑</a:t>
            </a:r>
            <a:r>
              <a:rPr kumimoji="1" lang="zh-CN" altLang="en-US" sz="1100" b="1" dirty="0">
                <a:solidFill>
                  <a:srgbClr val="CC00CC"/>
                </a:solidFill>
                <a:latin typeface="微软雅黑" pitchFamily="34" charset="-122"/>
                <a:ea typeface="微软雅黑" pitchFamily="34" charset="-122"/>
              </a:rPr>
              <a:t>通信</a:t>
            </a:r>
          </a:p>
        </p:txBody>
      </p:sp>
      <p:sp>
        <p:nvSpPr>
          <p:cNvPr id="101" name="AutoShape 342"/>
          <p:cNvSpPr>
            <a:spLocks noChangeArrowheads="1"/>
          </p:cNvSpPr>
          <p:nvPr/>
        </p:nvSpPr>
        <p:spPr bwMode="auto">
          <a:xfrm>
            <a:off x="2799434" y="1593199"/>
            <a:ext cx="3535407" cy="206694"/>
          </a:xfrm>
          <a:prstGeom prst="leftRightArrow">
            <a:avLst>
              <a:gd name="adj1" fmla="val 59167"/>
              <a:gd name="adj2" fmla="val 215634"/>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solidFill>
                <a:srgbClr val="CC00CC"/>
              </a:solidFill>
              <a:latin typeface="微软雅黑" pitchFamily="34" charset="-122"/>
              <a:ea typeface="微软雅黑" pitchFamily="34" charset="-122"/>
            </a:endParaRPr>
          </a:p>
        </p:txBody>
      </p:sp>
      <p:grpSp>
        <p:nvGrpSpPr>
          <p:cNvPr id="2" name="组合 1"/>
          <p:cNvGrpSpPr/>
          <p:nvPr/>
        </p:nvGrpSpPr>
        <p:grpSpPr>
          <a:xfrm>
            <a:off x="3357716" y="1821343"/>
            <a:ext cx="868234" cy="844373"/>
            <a:chOff x="3357716" y="1886232"/>
            <a:chExt cx="868234" cy="844373"/>
          </a:xfrm>
        </p:grpSpPr>
        <p:grpSp>
          <p:nvGrpSpPr>
            <p:cNvPr id="17" name="Group 320"/>
            <p:cNvGrpSpPr>
              <a:grpSpLocks/>
            </p:cNvGrpSpPr>
            <p:nvPr/>
          </p:nvGrpSpPr>
          <p:grpSpPr bwMode="auto">
            <a:xfrm>
              <a:off x="3580254" y="1886232"/>
              <a:ext cx="645696" cy="796486"/>
              <a:chOff x="2017" y="1543"/>
              <a:chExt cx="619" cy="922"/>
            </a:xfrm>
          </p:grpSpPr>
          <p:sp>
            <p:nvSpPr>
              <p:cNvPr id="18" name="Rectangle 321"/>
              <p:cNvSpPr>
                <a:spLocks noChangeArrowheads="1"/>
              </p:cNvSpPr>
              <p:nvPr/>
            </p:nvSpPr>
            <p:spPr bwMode="auto">
              <a:xfrm>
                <a:off x="2017"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9" name="Line 322"/>
              <p:cNvSpPr>
                <a:spLocks noChangeShapeType="1"/>
              </p:cNvSpPr>
              <p:nvPr/>
            </p:nvSpPr>
            <p:spPr bwMode="auto">
              <a:xfrm>
                <a:off x="2017" y="1845"/>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0" name="Line 323"/>
              <p:cNvSpPr>
                <a:spLocks noChangeShapeType="1"/>
              </p:cNvSpPr>
              <p:nvPr/>
            </p:nvSpPr>
            <p:spPr bwMode="auto">
              <a:xfrm>
                <a:off x="2017" y="2157"/>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5" name="Line 349"/>
            <p:cNvSpPr>
              <a:spLocks noChangeShapeType="1"/>
            </p:cNvSpPr>
            <p:nvPr/>
          </p:nvSpPr>
          <p:spPr bwMode="auto">
            <a:xfrm rot="5400000">
              <a:off x="3631333" y="2414548"/>
              <a:ext cx="5309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5" name="Rectangle 319"/>
            <p:cNvSpPr>
              <a:spLocks noChangeArrowheads="1"/>
            </p:cNvSpPr>
            <p:nvPr/>
          </p:nvSpPr>
          <p:spPr bwMode="auto">
            <a:xfrm>
              <a:off x="3357716"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grpSp>
        <p:nvGrpSpPr>
          <p:cNvPr id="4" name="组合 3"/>
          <p:cNvGrpSpPr/>
          <p:nvPr/>
        </p:nvGrpSpPr>
        <p:grpSpPr>
          <a:xfrm>
            <a:off x="4914115" y="1821343"/>
            <a:ext cx="880715" cy="844373"/>
            <a:chOff x="4914115" y="1886232"/>
            <a:chExt cx="880715" cy="844373"/>
          </a:xfrm>
        </p:grpSpPr>
        <p:grpSp>
          <p:nvGrpSpPr>
            <p:cNvPr id="24" name="Group 328"/>
            <p:cNvGrpSpPr>
              <a:grpSpLocks/>
            </p:cNvGrpSpPr>
            <p:nvPr/>
          </p:nvGrpSpPr>
          <p:grpSpPr bwMode="auto">
            <a:xfrm>
              <a:off x="4914115" y="1886232"/>
              <a:ext cx="645696" cy="796486"/>
              <a:chOff x="3295" y="1543"/>
              <a:chExt cx="619" cy="922"/>
            </a:xfrm>
          </p:grpSpPr>
          <p:sp>
            <p:nvSpPr>
              <p:cNvPr id="25" name="Rectangle 329"/>
              <p:cNvSpPr>
                <a:spLocks noChangeArrowheads="1"/>
              </p:cNvSpPr>
              <p:nvPr/>
            </p:nvSpPr>
            <p:spPr bwMode="auto">
              <a:xfrm>
                <a:off x="3295"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26" name="Line 330"/>
              <p:cNvSpPr>
                <a:spLocks noChangeShapeType="1"/>
              </p:cNvSpPr>
              <p:nvPr/>
            </p:nvSpPr>
            <p:spPr bwMode="auto">
              <a:xfrm>
                <a:off x="3295" y="1845"/>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7" name="Line 331"/>
              <p:cNvSpPr>
                <a:spLocks noChangeShapeType="1"/>
              </p:cNvSpPr>
              <p:nvPr/>
            </p:nvSpPr>
            <p:spPr bwMode="auto">
              <a:xfrm>
                <a:off x="3295" y="2157"/>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6" name="Line 350"/>
            <p:cNvSpPr>
              <a:spLocks noChangeShapeType="1"/>
            </p:cNvSpPr>
            <p:nvPr/>
          </p:nvSpPr>
          <p:spPr bwMode="auto">
            <a:xfrm rot="5400000">
              <a:off x="4963041" y="2413212"/>
              <a:ext cx="537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2" name="Rectangle 319"/>
            <p:cNvSpPr>
              <a:spLocks noChangeArrowheads="1"/>
            </p:cNvSpPr>
            <p:nvPr/>
          </p:nvSpPr>
          <p:spPr bwMode="auto">
            <a:xfrm>
              <a:off x="5528731"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sp>
        <p:nvSpPr>
          <p:cNvPr id="88" name="Freeform 572"/>
          <p:cNvSpPr>
            <a:spLocks/>
          </p:cNvSpPr>
          <p:nvPr/>
        </p:nvSpPr>
        <p:spPr bwMode="auto">
          <a:xfrm>
            <a:off x="4052025" y="2617829"/>
            <a:ext cx="105600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04" name="Rectangle 366"/>
          <p:cNvSpPr>
            <a:spLocks noChangeArrowheads="1"/>
          </p:cNvSpPr>
          <p:nvPr/>
        </p:nvSpPr>
        <p:spPr bwMode="auto">
          <a:xfrm>
            <a:off x="4299291" y="1840051"/>
            <a:ext cx="586701"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latin typeface="微软雅黑" pitchFamily="34" charset="-122"/>
                <a:ea typeface="微软雅黑" pitchFamily="34" charset="-122"/>
              </a:rPr>
              <a:t>网络</a:t>
            </a:r>
            <a:r>
              <a:rPr kumimoji="1" lang="zh-CN" altLang="en-US" sz="1050" b="1" dirty="0" smtClean="0">
                <a:latin typeface="微软雅黑" pitchFamily="34" charset="-122"/>
                <a:ea typeface="微软雅黑" pitchFamily="34" charset="-122"/>
              </a:rPr>
              <a:t>层</a:t>
            </a:r>
            <a:endParaRPr kumimoji="1" lang="zh-CN" altLang="en-US" sz="1050" b="1" dirty="0">
              <a:latin typeface="微软雅黑" pitchFamily="34" charset="-122"/>
              <a:ea typeface="微软雅黑" pitchFamily="34" charset="-122"/>
            </a:endParaRPr>
          </a:p>
        </p:txBody>
      </p:sp>
      <p:sp>
        <p:nvSpPr>
          <p:cNvPr id="102" name="Freeform 338"/>
          <p:cNvSpPr>
            <a:spLocks/>
          </p:cNvSpPr>
          <p:nvPr/>
        </p:nvSpPr>
        <p:spPr bwMode="auto">
          <a:xfrm>
            <a:off x="2340838" y="1856978"/>
            <a:ext cx="4458107" cy="851125"/>
          </a:xfrm>
          <a:custGeom>
            <a:avLst/>
            <a:gdLst>
              <a:gd name="T0" fmla="*/ 0 w 4272"/>
              <a:gd name="T1" fmla="*/ 0 h 1138"/>
              <a:gd name="T2" fmla="*/ 0 w 4272"/>
              <a:gd name="T3" fmla="*/ 996 h 1138"/>
              <a:gd name="T4" fmla="*/ 9 w 4272"/>
              <a:gd name="T5" fmla="*/ 1056 h 1138"/>
              <a:gd name="T6" fmla="*/ 36 w 4272"/>
              <a:gd name="T7" fmla="*/ 1094 h 1138"/>
              <a:gd name="T8" fmla="*/ 75 w 4272"/>
              <a:gd name="T9" fmla="*/ 1110 h 1138"/>
              <a:gd name="T10" fmla="*/ 127 w 4272"/>
              <a:gd name="T11" fmla="*/ 1116 h 1138"/>
              <a:gd name="T12" fmla="*/ 1211 w 4272"/>
              <a:gd name="T13" fmla="*/ 1116 h 1138"/>
              <a:gd name="T14" fmla="*/ 1250 w 4272"/>
              <a:gd name="T15" fmla="*/ 1116 h 1138"/>
              <a:gd name="T16" fmla="*/ 1287 w 4272"/>
              <a:gd name="T17" fmla="*/ 1100 h 1138"/>
              <a:gd name="T18" fmla="*/ 1305 w 4272"/>
              <a:gd name="T19" fmla="*/ 1056 h 1138"/>
              <a:gd name="T20" fmla="*/ 1308 w 4272"/>
              <a:gd name="T21" fmla="*/ 1022 h 1138"/>
              <a:gd name="T22" fmla="*/ 1308 w 4272"/>
              <a:gd name="T23" fmla="*/ 307 h 1138"/>
              <a:gd name="T24" fmla="*/ 1311 w 4272"/>
              <a:gd name="T25" fmla="*/ 261 h 1138"/>
              <a:gd name="T26" fmla="*/ 1376 w 4272"/>
              <a:gd name="T27" fmla="*/ 191 h 1138"/>
              <a:gd name="T28" fmla="*/ 1620 w 4272"/>
              <a:gd name="T29" fmla="*/ 191 h 1138"/>
              <a:gd name="T30" fmla="*/ 1676 w 4272"/>
              <a:gd name="T31" fmla="*/ 252 h 1138"/>
              <a:gd name="T32" fmla="*/ 1680 w 4272"/>
              <a:gd name="T33" fmla="*/ 280 h 1138"/>
              <a:gd name="T34" fmla="*/ 1680 w 4272"/>
              <a:gd name="T35" fmla="*/ 1014 h 1138"/>
              <a:gd name="T36" fmla="*/ 1683 w 4272"/>
              <a:gd name="T37" fmla="*/ 1047 h 1138"/>
              <a:gd name="T38" fmla="*/ 1701 w 4272"/>
              <a:gd name="T39" fmla="*/ 1100 h 1138"/>
              <a:gd name="T40" fmla="*/ 1755 w 4272"/>
              <a:gd name="T41" fmla="*/ 1116 h 1138"/>
              <a:gd name="T42" fmla="*/ 1808 w 4272"/>
              <a:gd name="T43" fmla="*/ 1116 h 1138"/>
              <a:gd name="T44" fmla="*/ 2486 w 4272"/>
              <a:gd name="T45" fmla="*/ 1116 h 1138"/>
              <a:gd name="T46" fmla="*/ 2564 w 4272"/>
              <a:gd name="T47" fmla="*/ 1116 h 1138"/>
              <a:gd name="T48" fmla="*/ 2600 w 4272"/>
              <a:gd name="T49" fmla="*/ 1091 h 1138"/>
              <a:gd name="T50" fmla="*/ 2608 w 4272"/>
              <a:gd name="T51" fmla="*/ 999 h 1138"/>
              <a:gd name="T52" fmla="*/ 2608 w 4272"/>
              <a:gd name="T53" fmla="*/ 264 h 1138"/>
              <a:gd name="T54" fmla="*/ 2616 w 4272"/>
              <a:gd name="T55" fmla="*/ 227 h 1138"/>
              <a:gd name="T56" fmla="*/ 2676 w 4272"/>
              <a:gd name="T57" fmla="*/ 191 h 1138"/>
              <a:gd name="T58" fmla="*/ 2868 w 4272"/>
              <a:gd name="T59" fmla="*/ 195 h 1138"/>
              <a:gd name="T60" fmla="*/ 2928 w 4272"/>
              <a:gd name="T61" fmla="*/ 251 h 1138"/>
              <a:gd name="T62" fmla="*/ 2928 w 4272"/>
              <a:gd name="T63" fmla="*/ 280 h 1138"/>
              <a:gd name="T64" fmla="*/ 2928 w 4272"/>
              <a:gd name="T65" fmla="*/ 1002 h 1138"/>
              <a:gd name="T66" fmla="*/ 2944 w 4272"/>
              <a:gd name="T67" fmla="*/ 1087 h 1138"/>
              <a:gd name="T68" fmla="*/ 3014 w 4272"/>
              <a:gd name="T69" fmla="*/ 1116 h 1138"/>
              <a:gd name="T70" fmla="*/ 3071 w 4272"/>
              <a:gd name="T71" fmla="*/ 1116 h 1138"/>
              <a:gd name="T72" fmla="*/ 4117 w 4272"/>
              <a:gd name="T73" fmla="*/ 1116 h 1138"/>
              <a:gd name="T74" fmla="*/ 4190 w 4272"/>
              <a:gd name="T75" fmla="*/ 1116 h 1138"/>
              <a:gd name="T76" fmla="*/ 4251 w 4272"/>
              <a:gd name="T77" fmla="*/ 1097 h 1138"/>
              <a:gd name="T78" fmla="*/ 4269 w 4272"/>
              <a:gd name="T79" fmla="*/ 1044 h 1138"/>
              <a:gd name="T80" fmla="*/ 4271 w 4272"/>
              <a:gd name="T81" fmla="*/ 994 h 1138"/>
              <a:gd name="T82" fmla="*/ 4272 w 4272"/>
              <a:gd name="T83"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57150" cap="flat" cmpd="sng">
            <a:solidFill>
              <a:srgbClr val="CC00CC"/>
            </a:solidFill>
            <a:prstDash val="sysDash"/>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5" name="Rectangle 318"/>
          <p:cNvSpPr>
            <a:spLocks noChangeArrowheads="1"/>
          </p:cNvSpPr>
          <p:nvPr/>
        </p:nvSpPr>
        <p:spPr bwMode="auto">
          <a:xfrm>
            <a:off x="1934644" y="1564757"/>
            <a:ext cx="875407"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3" name="Rectangle 327"/>
          <p:cNvSpPr>
            <a:spLocks noChangeArrowheads="1"/>
          </p:cNvSpPr>
          <p:nvPr/>
        </p:nvSpPr>
        <p:spPr bwMode="auto">
          <a:xfrm>
            <a:off x="6340632" y="1564757"/>
            <a:ext cx="880232"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05" name="Line 401"/>
          <p:cNvSpPr>
            <a:spLocks noChangeShapeType="1"/>
          </p:cNvSpPr>
          <p:nvPr/>
        </p:nvSpPr>
        <p:spPr bwMode="auto">
          <a:xfrm>
            <a:off x="2848939" y="3730274"/>
            <a:ext cx="3505486"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06" name="Line 402"/>
          <p:cNvSpPr>
            <a:spLocks noChangeShapeType="1"/>
          </p:cNvSpPr>
          <p:nvPr/>
        </p:nvSpPr>
        <p:spPr bwMode="auto">
          <a:xfrm flipH="1">
            <a:off x="2848939" y="3660782"/>
            <a:ext cx="0" cy="168385"/>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10" name="Rectangle 404"/>
          <p:cNvSpPr>
            <a:spLocks noChangeArrowheads="1"/>
          </p:cNvSpPr>
          <p:nvPr/>
        </p:nvSpPr>
        <p:spPr bwMode="auto">
          <a:xfrm>
            <a:off x="3759106" y="3576482"/>
            <a:ext cx="1742466" cy="2513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smtClean="0">
                <a:solidFill>
                  <a:srgbClr val="0000FF"/>
                </a:solidFill>
                <a:latin typeface="微软雅黑" pitchFamily="34" charset="-122"/>
                <a:ea typeface="微软雅黑" pitchFamily="34" charset="-122"/>
              </a:rPr>
              <a:t>网络层协议 </a:t>
            </a:r>
            <a:r>
              <a:rPr kumimoji="1" lang="en-US" altLang="zh-CN" sz="1050" b="1" dirty="0" smtClean="0">
                <a:solidFill>
                  <a:srgbClr val="0000FF"/>
                </a:solidFill>
                <a:latin typeface="微软雅黑" pitchFamily="34" charset="-122"/>
                <a:ea typeface="微软雅黑" pitchFamily="34" charset="-122"/>
              </a:rPr>
              <a:t>IP </a:t>
            </a:r>
            <a:r>
              <a:rPr kumimoji="1" lang="zh-CN" altLang="en-US" sz="1050" b="1" dirty="0" smtClean="0">
                <a:solidFill>
                  <a:srgbClr val="0000FF"/>
                </a:solidFill>
                <a:latin typeface="微软雅黑" pitchFamily="34" charset="-122"/>
                <a:ea typeface="微软雅黑" pitchFamily="34" charset="-122"/>
              </a:rPr>
              <a:t>的</a:t>
            </a:r>
            <a:r>
              <a:rPr kumimoji="1" lang="zh-CN" altLang="en-US" sz="1050" b="1" dirty="0">
                <a:solidFill>
                  <a:srgbClr val="0000FF"/>
                </a:solidFill>
                <a:latin typeface="微软雅黑" pitchFamily="34" charset="-122"/>
                <a:ea typeface="微软雅黑" pitchFamily="34" charset="-122"/>
              </a:rPr>
              <a:t>作用范围</a:t>
            </a:r>
          </a:p>
        </p:txBody>
      </p:sp>
      <p:sp>
        <p:nvSpPr>
          <p:cNvPr id="111" name="Line 405"/>
          <p:cNvSpPr>
            <a:spLocks noChangeShapeType="1"/>
          </p:cNvSpPr>
          <p:nvPr/>
        </p:nvSpPr>
        <p:spPr bwMode="auto">
          <a:xfrm>
            <a:off x="2247641" y="3555520"/>
            <a:ext cx="0" cy="542814"/>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12" name="Line 406"/>
          <p:cNvSpPr>
            <a:spLocks noChangeShapeType="1"/>
          </p:cNvSpPr>
          <p:nvPr/>
        </p:nvSpPr>
        <p:spPr bwMode="auto">
          <a:xfrm>
            <a:off x="6806124" y="3557570"/>
            <a:ext cx="0" cy="507826"/>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13" name="Line 407"/>
          <p:cNvSpPr>
            <a:spLocks noChangeShapeType="1"/>
          </p:cNvSpPr>
          <p:nvPr/>
        </p:nvSpPr>
        <p:spPr bwMode="auto">
          <a:xfrm>
            <a:off x="2247641" y="3954787"/>
            <a:ext cx="4558484"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114" name="Rectangle 408"/>
          <p:cNvSpPr>
            <a:spLocks noChangeArrowheads="1"/>
          </p:cNvSpPr>
          <p:nvPr/>
        </p:nvSpPr>
        <p:spPr bwMode="auto">
          <a:xfrm>
            <a:off x="3405967" y="3861039"/>
            <a:ext cx="2386872" cy="2513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00FF"/>
                </a:solidFill>
                <a:latin typeface="微软雅黑" pitchFamily="34" charset="-122"/>
                <a:ea typeface="微软雅黑" pitchFamily="34" charset="-122"/>
              </a:rPr>
              <a:t>运输层协议 </a:t>
            </a:r>
            <a:r>
              <a:rPr kumimoji="1" lang="en-US" altLang="zh-CN" sz="1050" b="1" dirty="0">
                <a:solidFill>
                  <a:srgbClr val="0000FF"/>
                </a:solidFill>
                <a:latin typeface="微软雅黑" pitchFamily="34" charset="-122"/>
                <a:ea typeface="微软雅黑" pitchFamily="34" charset="-122"/>
              </a:rPr>
              <a:t>TCP </a:t>
            </a:r>
            <a:r>
              <a:rPr kumimoji="1" lang="zh-CN" altLang="en-US" sz="1050" b="1" dirty="0">
                <a:solidFill>
                  <a:srgbClr val="0000FF"/>
                </a:solidFill>
                <a:latin typeface="微软雅黑" pitchFamily="34" charset="-122"/>
                <a:ea typeface="微软雅黑" pitchFamily="34" charset="-122"/>
              </a:rPr>
              <a:t>和 </a:t>
            </a:r>
            <a:r>
              <a:rPr kumimoji="1" lang="en-US" altLang="zh-CN" sz="1050" b="1" dirty="0">
                <a:solidFill>
                  <a:srgbClr val="0000FF"/>
                </a:solidFill>
                <a:latin typeface="微软雅黑" pitchFamily="34" charset="-122"/>
                <a:ea typeface="微软雅黑" pitchFamily="34" charset="-122"/>
              </a:rPr>
              <a:t>UDP </a:t>
            </a:r>
            <a:r>
              <a:rPr kumimoji="1" lang="zh-CN" altLang="en-US" sz="1050" b="1" dirty="0">
                <a:solidFill>
                  <a:srgbClr val="0000FF"/>
                </a:solidFill>
                <a:latin typeface="微软雅黑" pitchFamily="34" charset="-122"/>
                <a:ea typeface="微软雅黑" pitchFamily="34" charset="-122"/>
              </a:rPr>
              <a:t>的作用范围</a:t>
            </a:r>
          </a:p>
        </p:txBody>
      </p:sp>
      <p:sp>
        <p:nvSpPr>
          <p:cNvPr id="115" name="Line 402"/>
          <p:cNvSpPr>
            <a:spLocks noChangeShapeType="1"/>
          </p:cNvSpPr>
          <p:nvPr/>
        </p:nvSpPr>
        <p:spPr bwMode="auto">
          <a:xfrm flipH="1">
            <a:off x="6373637" y="3660782"/>
            <a:ext cx="0" cy="168385"/>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3" name="Rectangle 411"/>
          <p:cNvSpPr>
            <a:spLocks noChangeArrowheads="1"/>
          </p:cNvSpPr>
          <p:nvPr/>
        </p:nvSpPr>
        <p:spPr bwMode="auto">
          <a:xfrm>
            <a:off x="2131538" y="1497046"/>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4" name="Rectangle 412"/>
          <p:cNvSpPr>
            <a:spLocks noChangeArrowheads="1"/>
          </p:cNvSpPr>
          <p:nvPr/>
        </p:nvSpPr>
        <p:spPr bwMode="auto">
          <a:xfrm>
            <a:off x="2486719" y="1497046"/>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5" name="Rectangle 413"/>
          <p:cNvSpPr>
            <a:spLocks noChangeArrowheads="1"/>
          </p:cNvSpPr>
          <p:nvPr/>
        </p:nvSpPr>
        <p:spPr bwMode="auto">
          <a:xfrm>
            <a:off x="6494093" y="1504173"/>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6" name="Rectangle 414"/>
          <p:cNvSpPr>
            <a:spLocks noChangeArrowheads="1"/>
          </p:cNvSpPr>
          <p:nvPr/>
        </p:nvSpPr>
        <p:spPr bwMode="auto">
          <a:xfrm>
            <a:off x="6941930" y="1504173"/>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7" name="Oval 394"/>
          <p:cNvSpPr>
            <a:spLocks noChangeArrowheads="1"/>
          </p:cNvSpPr>
          <p:nvPr/>
        </p:nvSpPr>
        <p:spPr bwMode="auto">
          <a:xfrm>
            <a:off x="6382133" y="1262599"/>
            <a:ext cx="383172" cy="197785"/>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1" name="Rectangle 395"/>
          <p:cNvSpPr>
            <a:spLocks noChangeArrowheads="1"/>
          </p:cNvSpPr>
          <p:nvPr/>
        </p:nvSpPr>
        <p:spPr bwMode="auto">
          <a:xfrm>
            <a:off x="6361092" y="1227920"/>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3</a:t>
            </a:r>
            <a:endParaRPr kumimoji="1" lang="en-US" altLang="zh-CN" sz="1050" b="1" dirty="0">
              <a:latin typeface="微软雅黑" pitchFamily="34" charset="-122"/>
              <a:ea typeface="微软雅黑" pitchFamily="34" charset="-122"/>
            </a:endParaRPr>
          </a:p>
        </p:txBody>
      </p:sp>
      <p:sp>
        <p:nvSpPr>
          <p:cNvPr id="57" name="Oval 387"/>
          <p:cNvSpPr>
            <a:spLocks noChangeArrowheads="1"/>
          </p:cNvSpPr>
          <p:nvPr/>
        </p:nvSpPr>
        <p:spPr bwMode="auto">
          <a:xfrm>
            <a:off x="2392133" y="1237720"/>
            <a:ext cx="385102" cy="211149"/>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9" name="Rectangle 388"/>
          <p:cNvSpPr>
            <a:spLocks noChangeArrowheads="1"/>
          </p:cNvSpPr>
          <p:nvPr/>
        </p:nvSpPr>
        <p:spPr bwMode="auto">
          <a:xfrm>
            <a:off x="2373987" y="1218321"/>
            <a:ext cx="439224" cy="2590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2</a:t>
            </a:r>
            <a:endParaRPr kumimoji="1" lang="en-US" altLang="zh-CN" sz="1050" b="1" dirty="0">
              <a:latin typeface="微软雅黑" pitchFamily="34" charset="-122"/>
              <a:ea typeface="微软雅黑" pitchFamily="34" charset="-122"/>
            </a:endParaRPr>
          </a:p>
        </p:txBody>
      </p:sp>
      <p:sp>
        <p:nvSpPr>
          <p:cNvPr id="74" name="Freeform 386"/>
          <p:cNvSpPr>
            <a:spLocks/>
          </p:cNvSpPr>
          <p:nvPr/>
        </p:nvSpPr>
        <p:spPr bwMode="auto">
          <a:xfrm>
            <a:off x="2395994" y="1444481"/>
            <a:ext cx="165044" cy="352806"/>
          </a:xfrm>
          <a:custGeom>
            <a:avLst/>
            <a:gdLst>
              <a:gd name="T0" fmla="*/ 156 w 159"/>
              <a:gd name="T1" fmla="*/ 0 h 408"/>
              <a:gd name="T2" fmla="*/ 147 w 159"/>
              <a:gd name="T3" fmla="*/ 279 h 408"/>
              <a:gd name="T4" fmla="*/ 81 w 159"/>
              <a:gd name="T5" fmla="*/ 372 h 408"/>
              <a:gd name="T6" fmla="*/ 0 w 159"/>
              <a:gd name="T7" fmla="*/ 408 h 408"/>
            </a:gdLst>
            <a:ahLst/>
            <a:cxnLst>
              <a:cxn ang="0">
                <a:pos x="T0" y="T1"/>
              </a:cxn>
              <a:cxn ang="0">
                <a:pos x="T2" y="T3"/>
              </a:cxn>
              <a:cxn ang="0">
                <a:pos x="T4" y="T5"/>
              </a:cxn>
              <a:cxn ang="0">
                <a:pos x="T6" y="T7"/>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7" name="Freeform 383"/>
          <p:cNvSpPr>
            <a:spLocks/>
          </p:cNvSpPr>
          <p:nvPr/>
        </p:nvSpPr>
        <p:spPr bwMode="auto">
          <a:xfrm>
            <a:off x="2186553" y="1395481"/>
            <a:ext cx="155392" cy="424970"/>
          </a:xfrm>
          <a:custGeom>
            <a:avLst/>
            <a:gdLst>
              <a:gd name="T0" fmla="*/ 8 w 149"/>
              <a:gd name="T1" fmla="*/ 0 h 492"/>
              <a:gd name="T2" fmla="*/ 5 w 149"/>
              <a:gd name="T3" fmla="*/ 285 h 492"/>
              <a:gd name="T4" fmla="*/ 38 w 149"/>
              <a:gd name="T5" fmla="*/ 414 h 492"/>
              <a:gd name="T6" fmla="*/ 149 w 149"/>
              <a:gd name="T7" fmla="*/ 492 h 492"/>
            </a:gdLst>
            <a:ahLst/>
            <a:cxnLst>
              <a:cxn ang="0">
                <a:pos x="T0" y="T1"/>
              </a:cxn>
              <a:cxn ang="0">
                <a:pos x="T2" y="T3"/>
              </a:cxn>
              <a:cxn ang="0">
                <a:pos x="T4" y="T5"/>
              </a:cxn>
              <a:cxn ang="0">
                <a:pos x="T6" y="T7"/>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2" name="Freeform 390"/>
          <p:cNvSpPr>
            <a:spLocks/>
          </p:cNvSpPr>
          <p:nvPr/>
        </p:nvSpPr>
        <p:spPr bwMode="auto">
          <a:xfrm>
            <a:off x="6561655" y="1408845"/>
            <a:ext cx="201720" cy="390225"/>
          </a:xfrm>
          <a:custGeom>
            <a:avLst/>
            <a:gdLst>
              <a:gd name="T0" fmla="*/ 4 w 193"/>
              <a:gd name="T1" fmla="*/ 0 h 453"/>
              <a:gd name="T2" fmla="*/ 13 w 193"/>
              <a:gd name="T3" fmla="*/ 306 h 453"/>
              <a:gd name="T4" fmla="*/ 85 w 193"/>
              <a:gd name="T5" fmla="*/ 399 h 453"/>
              <a:gd name="T6" fmla="*/ 157 w 193"/>
              <a:gd name="T7" fmla="*/ 444 h 453"/>
              <a:gd name="T8" fmla="*/ 193 w 193"/>
              <a:gd name="T9" fmla="*/ 453 h 453"/>
            </a:gdLst>
            <a:ahLst/>
            <a:cxnLst>
              <a:cxn ang="0">
                <a:pos x="T0" y="T1"/>
              </a:cxn>
              <a:cxn ang="0">
                <a:pos x="T2" y="T3"/>
              </a:cxn>
              <a:cxn ang="0">
                <a:pos x="T4" y="T5"/>
              </a:cxn>
              <a:cxn ang="0">
                <a:pos x="T6" y="T7"/>
              </a:cxn>
              <a:cxn ang="0">
                <a:pos x="T8" y="T9"/>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3" name="Freeform 391"/>
          <p:cNvSpPr>
            <a:spLocks/>
          </p:cNvSpPr>
          <p:nvPr/>
        </p:nvSpPr>
        <p:spPr bwMode="auto">
          <a:xfrm>
            <a:off x="6835762" y="1410627"/>
            <a:ext cx="177591" cy="386661"/>
          </a:xfrm>
          <a:custGeom>
            <a:avLst/>
            <a:gdLst>
              <a:gd name="T0" fmla="*/ 170 w 171"/>
              <a:gd name="T1" fmla="*/ 0 h 447"/>
              <a:gd name="T2" fmla="*/ 165 w 171"/>
              <a:gd name="T3" fmla="*/ 264 h 447"/>
              <a:gd name="T4" fmla="*/ 135 w 171"/>
              <a:gd name="T5" fmla="*/ 351 h 447"/>
              <a:gd name="T6" fmla="*/ 81 w 171"/>
              <a:gd name="T7" fmla="*/ 411 h 447"/>
              <a:gd name="T8" fmla="*/ 0 w 171"/>
              <a:gd name="T9" fmla="*/ 447 h 447"/>
            </a:gdLst>
            <a:ahLst/>
            <a:cxnLst>
              <a:cxn ang="0">
                <a:pos x="T0" y="T1"/>
              </a:cxn>
              <a:cxn ang="0">
                <a:pos x="T2" y="T3"/>
              </a:cxn>
              <a:cxn ang="0">
                <a:pos x="T4" y="T5"/>
              </a:cxn>
              <a:cxn ang="0">
                <a:pos x="T6" y="T7"/>
              </a:cxn>
              <a:cxn ang="0">
                <a:pos x="T8" y="T9"/>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8" name="Oval 389"/>
          <p:cNvSpPr>
            <a:spLocks noChangeArrowheads="1"/>
          </p:cNvSpPr>
          <p:nvPr/>
        </p:nvSpPr>
        <p:spPr bwMode="auto">
          <a:xfrm>
            <a:off x="2301407" y="1780360"/>
            <a:ext cx="9362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9" name="Oval 393"/>
          <p:cNvSpPr>
            <a:spLocks noChangeArrowheads="1"/>
          </p:cNvSpPr>
          <p:nvPr/>
        </p:nvSpPr>
        <p:spPr bwMode="auto">
          <a:xfrm>
            <a:off x="6757584" y="1780360"/>
            <a:ext cx="9169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 name="圆角矩形 2"/>
          <p:cNvSpPr/>
          <p:nvPr/>
        </p:nvSpPr>
        <p:spPr>
          <a:xfrm>
            <a:off x="752167" y="1262814"/>
            <a:ext cx="1001331" cy="2929904"/>
          </a:xfrm>
          <a:prstGeom prst="roundRect">
            <a:avLst>
              <a:gd name="adj" fmla="val 10284"/>
            </a:avLst>
          </a:prstGeom>
          <a:solidFill>
            <a:srgbClr val="0000FF"/>
          </a:solidFill>
          <a:ln w="9525">
            <a:noFill/>
            <a:miter lim="800000"/>
            <a:headEnd/>
            <a:tailEnd/>
          </a:ln>
          <a:effectLst/>
        </p:spPr>
        <p:txBody>
          <a:bodyPr vert="eaVert" wrap="square">
            <a:spAutoFit/>
          </a:bodyPr>
          <a:lstStyle/>
          <a:p>
            <a:pPr>
              <a:lnSpc>
                <a:spcPct val="110000"/>
              </a:lnSpc>
            </a:pPr>
            <a:r>
              <a:rPr lang="zh-CN" altLang="en-US" sz="1500" b="1" dirty="0">
                <a:solidFill>
                  <a:schemeClr val="bg1"/>
                </a:solidFill>
                <a:latin typeface="微软雅黑" pitchFamily="34" charset="-122"/>
                <a:ea typeface="微软雅黑" pitchFamily="34" charset="-122"/>
              </a:rPr>
              <a:t>网络层是为主机之间提供逻辑通信</a:t>
            </a:r>
            <a:r>
              <a:rPr lang="zh-CN" altLang="en-US" sz="1500" b="1" dirty="0" smtClean="0">
                <a:solidFill>
                  <a:schemeClr val="bg1"/>
                </a:solidFill>
                <a:latin typeface="微软雅黑" pitchFamily="34" charset="-122"/>
                <a:ea typeface="微软雅黑" pitchFamily="34" charset="-122"/>
              </a:rPr>
              <a:t>；运输层</a:t>
            </a:r>
            <a:r>
              <a:rPr lang="zh-CN" altLang="en-US" sz="1500" b="1" dirty="0">
                <a:solidFill>
                  <a:schemeClr val="bg1"/>
                </a:solidFill>
                <a:latin typeface="微软雅黑" pitchFamily="34" charset="-122"/>
                <a:ea typeface="微软雅黑" pitchFamily="34" charset="-122"/>
              </a:rPr>
              <a:t>为应用进程之间提供端到端的逻辑通信。</a:t>
            </a:r>
          </a:p>
        </p:txBody>
      </p:sp>
    </p:spTree>
    <p:extLst>
      <p:ext uri="{BB962C8B-B14F-4D97-AF65-F5344CB8AC3E}">
        <p14:creationId xmlns:p14="http://schemas.microsoft.com/office/powerpoint/2010/main" val="14940293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Text Box 155"/>
          <p:cNvSpPr txBox="1">
            <a:spLocks noChangeArrowheads="1"/>
          </p:cNvSpPr>
          <p:nvPr/>
        </p:nvSpPr>
        <p:spPr bwMode="auto">
          <a:xfrm>
            <a:off x="1106424" y="3645371"/>
            <a:ext cx="6986016" cy="344325"/>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窗口字段 </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2 </a:t>
            </a:r>
            <a:r>
              <a:rPr lang="zh-CN" altLang="en-US" sz="1600" b="1" dirty="0">
                <a:solidFill>
                  <a:schemeClr val="bg1"/>
                </a:solidFill>
                <a:latin typeface="微软雅黑" pitchFamily="34" charset="-122"/>
                <a:ea typeface="微软雅黑" pitchFamily="34" charset="-122"/>
              </a:rPr>
              <a:t>字节，用来让对方设置发送窗口的依据，单位为字节。</a:t>
            </a:r>
          </a:p>
        </p:txBody>
      </p:sp>
      <p:sp>
        <p:nvSpPr>
          <p:cNvPr id="84" name="Rectangle 104"/>
          <p:cNvSpPr>
            <a:spLocks noChangeArrowheads="1"/>
          </p:cNvSpPr>
          <p:nvPr/>
        </p:nvSpPr>
        <p:spPr bwMode="auto">
          <a:xfrm flipH="1">
            <a:off x="4518888" y="2315995"/>
            <a:ext cx="2334259" cy="40729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3" name="组合 82"/>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9463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11"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3"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21"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2"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3"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4"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5"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6"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8"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9"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30"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8"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3"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4"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5"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6"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7"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8"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80"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3"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4" name="Text Box 155"/>
          <p:cNvSpPr txBox="1">
            <a:spLocks noChangeArrowheads="1"/>
          </p:cNvSpPr>
          <p:nvPr/>
        </p:nvSpPr>
        <p:spPr bwMode="auto">
          <a:xfrm>
            <a:off x="1106424" y="3645371"/>
            <a:ext cx="6986016"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检验和 </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2 </a:t>
            </a:r>
            <a:r>
              <a:rPr lang="zh-CN" altLang="en-US" sz="1600" b="1" dirty="0">
                <a:solidFill>
                  <a:schemeClr val="bg1"/>
                </a:solidFill>
                <a:latin typeface="微软雅黑" pitchFamily="34" charset="-122"/>
                <a:ea typeface="微软雅黑" pitchFamily="34" charset="-122"/>
              </a:rPr>
              <a:t>字节。检验和字段检验的范围包括首部和数据这两部分。在计算检验和时，要在 </a:t>
            </a:r>
            <a:r>
              <a:rPr lang="en-US" altLang="zh-CN" sz="1600" b="1" dirty="0">
                <a:solidFill>
                  <a:schemeClr val="bg1"/>
                </a:solidFill>
                <a:latin typeface="微软雅黑" pitchFamily="34" charset="-122"/>
                <a:ea typeface="微软雅黑" pitchFamily="34" charset="-122"/>
              </a:rPr>
              <a:t>TCP </a:t>
            </a:r>
            <a:r>
              <a:rPr lang="zh-CN" altLang="en-US" sz="1600" b="1" dirty="0">
                <a:solidFill>
                  <a:schemeClr val="bg1"/>
                </a:solidFill>
                <a:latin typeface="微软雅黑" pitchFamily="34" charset="-122"/>
                <a:ea typeface="微软雅黑" pitchFamily="34" charset="-122"/>
              </a:rPr>
              <a:t>报文段的前面加上 </a:t>
            </a:r>
            <a:r>
              <a:rPr lang="en-US" altLang="zh-CN" sz="1600" b="1" dirty="0">
                <a:solidFill>
                  <a:schemeClr val="bg1"/>
                </a:solidFill>
                <a:latin typeface="微软雅黑" pitchFamily="34" charset="-122"/>
                <a:ea typeface="微软雅黑" pitchFamily="34" charset="-122"/>
              </a:rPr>
              <a:t>12 </a:t>
            </a:r>
            <a:r>
              <a:rPr lang="zh-CN" altLang="en-US" sz="1600" b="1" dirty="0">
                <a:solidFill>
                  <a:schemeClr val="bg1"/>
                </a:solidFill>
                <a:latin typeface="微软雅黑" pitchFamily="34" charset="-122"/>
                <a:ea typeface="微软雅黑" pitchFamily="34" charset="-122"/>
              </a:rPr>
              <a:t>字节的伪首部。</a:t>
            </a:r>
          </a:p>
        </p:txBody>
      </p:sp>
      <p:sp>
        <p:nvSpPr>
          <p:cNvPr id="86" name="Rectangle 104"/>
          <p:cNvSpPr>
            <a:spLocks noChangeArrowheads="1"/>
          </p:cNvSpPr>
          <p:nvPr/>
        </p:nvSpPr>
        <p:spPr bwMode="auto">
          <a:xfrm flipH="1">
            <a:off x="2162453" y="2713745"/>
            <a:ext cx="2334259" cy="40729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5" name="组合 84"/>
          <p:cNvGrpSpPr/>
          <p:nvPr/>
        </p:nvGrpSpPr>
        <p:grpSpPr>
          <a:xfrm>
            <a:off x="1827330" y="782473"/>
            <a:ext cx="5158580" cy="374416"/>
            <a:chOff x="1827330" y="782473"/>
            <a:chExt cx="5158580" cy="374416"/>
          </a:xfrm>
        </p:grpSpPr>
        <p:sp>
          <p:nvSpPr>
            <p:cNvPr id="89"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3"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4"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648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1342"/>
            <a:ext cx="8053711" cy="377647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55"/>
          <p:cNvSpPr txBox="1">
            <a:spLocks noChangeArrowheads="1"/>
          </p:cNvSpPr>
          <p:nvPr/>
        </p:nvSpPr>
        <p:spPr bwMode="auto">
          <a:xfrm>
            <a:off x="1288036" y="816315"/>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在计算检验和时，临时</a:t>
            </a:r>
            <a:r>
              <a:rPr lang="zh-CN" altLang="en-US" sz="1600" b="1" dirty="0" smtClean="0">
                <a:solidFill>
                  <a:schemeClr val="bg1"/>
                </a:solidFill>
                <a:latin typeface="微软雅黑" pitchFamily="34" charset="-122"/>
                <a:ea typeface="微软雅黑" pitchFamily="34" charset="-122"/>
              </a:rPr>
              <a:t>把 </a:t>
            </a:r>
            <a:r>
              <a:rPr lang="en-US" altLang="zh-CN" sz="1600" b="1" dirty="0" smtClean="0">
                <a:solidFill>
                  <a:schemeClr val="bg1"/>
                </a:solidFill>
                <a:latin typeface="微软雅黑" pitchFamily="34" charset="-122"/>
                <a:ea typeface="微软雅黑" pitchFamily="34" charset="-122"/>
              </a:rPr>
              <a:t>12 </a:t>
            </a:r>
            <a:r>
              <a:rPr lang="zh-CN" altLang="en-US" sz="1600" b="1" dirty="0" smtClean="0">
                <a:solidFill>
                  <a:schemeClr val="bg1"/>
                </a:solidFill>
                <a:latin typeface="微软雅黑" pitchFamily="34" charset="-122"/>
                <a:ea typeface="微软雅黑" pitchFamily="34" charset="-122"/>
              </a:rPr>
              <a:t>字节的“伪首部”</a:t>
            </a:r>
            <a:r>
              <a:rPr lang="zh-CN" altLang="en-US" sz="1600" b="1" dirty="0">
                <a:solidFill>
                  <a:schemeClr val="bg1"/>
                </a:solidFill>
                <a:latin typeface="微软雅黑" pitchFamily="34" charset="-122"/>
                <a:ea typeface="微软雅黑" pitchFamily="34" charset="-122"/>
              </a:rPr>
              <a:t>和 </a:t>
            </a:r>
            <a:r>
              <a:rPr lang="en-US" altLang="zh-CN" sz="1600" b="1" dirty="0" smtClean="0">
                <a:solidFill>
                  <a:schemeClr val="bg1"/>
                </a:solidFill>
                <a:latin typeface="微软雅黑" pitchFamily="34" charset="-122"/>
                <a:ea typeface="微软雅黑" pitchFamily="34" charset="-122"/>
              </a:rPr>
              <a:t>TCP </a:t>
            </a:r>
            <a:r>
              <a:rPr lang="zh-CN" altLang="en-US" sz="1600" b="1" dirty="0" smtClean="0">
                <a:solidFill>
                  <a:schemeClr val="bg1"/>
                </a:solidFill>
                <a:latin typeface="微软雅黑" pitchFamily="34" charset="-122"/>
                <a:ea typeface="微软雅黑" pitchFamily="34" charset="-122"/>
              </a:rPr>
              <a:t>报文段连接</a:t>
            </a:r>
            <a:r>
              <a:rPr lang="zh-CN" altLang="en-US" sz="1600" b="1" dirty="0">
                <a:solidFill>
                  <a:schemeClr val="bg1"/>
                </a:solidFill>
                <a:latin typeface="微软雅黑" pitchFamily="34" charset="-122"/>
                <a:ea typeface="微软雅黑" pitchFamily="34" charset="-122"/>
              </a:rPr>
              <a:t>在一起。伪首部仅仅是为了计算检验和。</a:t>
            </a:r>
          </a:p>
        </p:txBody>
      </p:sp>
      <p:sp>
        <p:nvSpPr>
          <p:cNvPr id="4" name="Rectangle 2"/>
          <p:cNvSpPr>
            <a:spLocks noChangeArrowheads="1"/>
          </p:cNvSpPr>
          <p:nvPr/>
        </p:nvSpPr>
        <p:spPr bwMode="auto">
          <a:xfrm>
            <a:off x="2898378" y="3648253"/>
            <a:ext cx="772600" cy="302048"/>
          </a:xfrm>
          <a:prstGeom prst="rect">
            <a:avLst/>
          </a:prstGeom>
          <a:solidFill>
            <a:srgbClr val="0033CC"/>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5" name="Freeform 3"/>
          <p:cNvSpPr>
            <a:spLocks/>
          </p:cNvSpPr>
          <p:nvPr/>
        </p:nvSpPr>
        <p:spPr bwMode="auto">
          <a:xfrm>
            <a:off x="3314219" y="2832868"/>
            <a:ext cx="3316500" cy="231247"/>
          </a:xfrm>
          <a:custGeom>
            <a:avLst/>
            <a:gdLst>
              <a:gd name="T0" fmla="*/ 0 w 2919"/>
              <a:gd name="T1" fmla="*/ 0 h 276"/>
              <a:gd name="T2" fmla="*/ 2919 w 2919"/>
              <a:gd name="T3" fmla="*/ 0 h 276"/>
              <a:gd name="T4" fmla="*/ 1066 w 2919"/>
              <a:gd name="T5" fmla="*/ 276 h 276"/>
              <a:gd name="T6" fmla="*/ 346 w 2919"/>
              <a:gd name="T7" fmla="*/ 268 h 276"/>
              <a:gd name="T8" fmla="*/ 0 w 2919"/>
              <a:gd name="T9" fmla="*/ 0 h 276"/>
            </a:gdLst>
            <a:ahLst/>
            <a:cxnLst>
              <a:cxn ang="0">
                <a:pos x="T0" y="T1"/>
              </a:cxn>
              <a:cxn ang="0">
                <a:pos x="T2" y="T3"/>
              </a:cxn>
              <a:cxn ang="0">
                <a:pos x="T4" y="T5"/>
              </a:cxn>
              <a:cxn ang="0">
                <a:pos x="T6" y="T7"/>
              </a:cxn>
              <a:cxn ang="0">
                <a:pos x="T8" y="T9"/>
              </a:cxn>
            </a:cxnLst>
            <a:rect l="0" t="0" r="r" b="b"/>
            <a:pathLst>
              <a:path w="2919" h="276">
                <a:moveTo>
                  <a:pt x="0" y="0"/>
                </a:moveTo>
                <a:lnTo>
                  <a:pt x="2919" y="0"/>
                </a:lnTo>
                <a:lnTo>
                  <a:pt x="1066" y="276"/>
                </a:lnTo>
                <a:lnTo>
                  <a:pt x="346" y="268"/>
                </a:lnTo>
                <a:lnTo>
                  <a:pt x="0" y="0"/>
                </a:lnTo>
                <a:close/>
              </a:path>
            </a:pathLst>
          </a:custGeom>
          <a:gradFill rotWithShape="1">
            <a:gsLst>
              <a:gs pos="0">
                <a:srgbClr val="00B0F0"/>
              </a:gs>
              <a:gs pos="100000">
                <a:srgbClr val="FF99FF"/>
              </a:gs>
            </a:gsLst>
            <a:lin ang="5400000" scaled="1"/>
          </a:gra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7" name="AutoShape 6"/>
          <p:cNvSpPr>
            <a:spLocks noChangeArrowheads="1"/>
          </p:cNvSpPr>
          <p:nvPr/>
        </p:nvSpPr>
        <p:spPr bwMode="auto">
          <a:xfrm>
            <a:off x="2326881" y="3708034"/>
            <a:ext cx="571498" cy="190878"/>
          </a:xfrm>
          <a:prstGeom prst="leftArrow">
            <a:avLst>
              <a:gd name="adj1" fmla="val 50000"/>
              <a:gd name="adj2" fmla="val 69093"/>
            </a:avLst>
          </a:prstGeom>
          <a:solidFill>
            <a:srgbClr val="FFFF00"/>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8" name="Freeform 7"/>
          <p:cNvSpPr>
            <a:spLocks/>
          </p:cNvSpPr>
          <p:nvPr/>
        </p:nvSpPr>
        <p:spPr bwMode="auto">
          <a:xfrm>
            <a:off x="1912176" y="2160248"/>
            <a:ext cx="4787850" cy="370572"/>
          </a:xfrm>
          <a:custGeom>
            <a:avLst/>
            <a:gdLst>
              <a:gd name="T0" fmla="*/ 0 w 3600"/>
              <a:gd name="T1" fmla="*/ 0 h 432"/>
              <a:gd name="T2" fmla="*/ 3600 w 3600"/>
              <a:gd name="T3" fmla="*/ 0 h 432"/>
              <a:gd name="T4" fmla="*/ 1056 w 3600"/>
              <a:gd name="T5" fmla="*/ 432 h 432"/>
              <a:gd name="T6" fmla="*/ 384 w 3600"/>
              <a:gd name="T7" fmla="*/ 432 h 432"/>
              <a:gd name="T8" fmla="*/ 0 w 3600"/>
              <a:gd name="T9" fmla="*/ 0 h 432"/>
            </a:gdLst>
            <a:ahLst/>
            <a:cxnLst>
              <a:cxn ang="0">
                <a:pos x="T0" y="T1"/>
              </a:cxn>
              <a:cxn ang="0">
                <a:pos x="T2" y="T3"/>
              </a:cxn>
              <a:cxn ang="0">
                <a:pos x="T4" y="T5"/>
              </a:cxn>
              <a:cxn ang="0">
                <a:pos x="T6" y="T7"/>
              </a:cxn>
              <a:cxn ang="0">
                <a:pos x="T8" y="T9"/>
              </a:cxn>
            </a:cxnLst>
            <a:rect l="0" t="0" r="r" b="b"/>
            <a:pathLst>
              <a:path w="3600" h="432">
                <a:moveTo>
                  <a:pt x="0" y="0"/>
                </a:moveTo>
                <a:lnTo>
                  <a:pt x="3600" y="0"/>
                </a:lnTo>
                <a:lnTo>
                  <a:pt x="1056" y="432"/>
                </a:lnTo>
                <a:lnTo>
                  <a:pt x="384" y="432"/>
                </a:lnTo>
                <a:lnTo>
                  <a:pt x="0" y="0"/>
                </a:lnTo>
                <a:close/>
              </a:path>
            </a:pathLst>
          </a:custGeom>
          <a:gradFill rotWithShape="1">
            <a:gsLst>
              <a:gs pos="0">
                <a:srgbClr val="66FF99"/>
              </a:gs>
              <a:gs pos="100000">
                <a:srgbClr val="00B0F0"/>
              </a:gs>
            </a:gsLst>
            <a:lin ang="5400000" scaled="1"/>
          </a:gra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9" name="Rectangle 8"/>
          <p:cNvSpPr>
            <a:spLocks noChangeArrowheads="1"/>
          </p:cNvSpPr>
          <p:nvPr/>
        </p:nvSpPr>
        <p:spPr bwMode="auto">
          <a:xfrm>
            <a:off x="3314219" y="2530820"/>
            <a:ext cx="3316500" cy="302048"/>
          </a:xfrm>
          <a:prstGeom prst="rect">
            <a:avLst/>
          </a:prstGeom>
          <a:solidFill>
            <a:srgbClr val="00FFFF"/>
          </a:solidFill>
          <a:ln w="19050">
            <a:solidFill>
              <a:schemeClr val="tx1"/>
            </a:solidFill>
            <a:miter lim="800000"/>
            <a:headEnd/>
            <a:tailEnd/>
          </a:ln>
          <a:effectLst/>
          <a:extLst/>
        </p:spPr>
        <p:txBody>
          <a:bodyPr wrap="none" anchor="ctr"/>
          <a:lstStyle/>
          <a:p>
            <a:pPr algn="ctr"/>
            <a:r>
              <a:rPr lang="en-US" altLang="zh-CN" sz="1200" b="1" dirty="0" smtClean="0">
                <a:latin typeface="微软雅黑" pitchFamily="34" charset="-122"/>
                <a:ea typeface="微软雅黑" pitchFamily="34" charset="-122"/>
              </a:rPr>
              <a:t>TCP </a:t>
            </a:r>
            <a:r>
              <a:rPr lang="zh-CN" altLang="en-US" sz="1200" b="1" dirty="0" smtClean="0">
                <a:latin typeface="微软雅黑" pitchFamily="34" charset="-122"/>
                <a:ea typeface="微软雅黑" pitchFamily="34" charset="-122"/>
              </a:rPr>
              <a:t>首部</a:t>
            </a:r>
            <a:endParaRPr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1915585" y="1858200"/>
            <a:ext cx="4784441" cy="302048"/>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2"/>
          <p:cNvSpPr>
            <a:spLocks noChangeShapeType="1"/>
          </p:cNvSpPr>
          <p:nvPr/>
        </p:nvSpPr>
        <p:spPr bwMode="auto">
          <a:xfrm>
            <a:off x="3508505" y="1858200"/>
            <a:ext cx="2273"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Freeform 15"/>
          <p:cNvSpPr>
            <a:spLocks/>
          </p:cNvSpPr>
          <p:nvPr/>
        </p:nvSpPr>
        <p:spPr bwMode="auto">
          <a:xfrm>
            <a:off x="2420047" y="2530820"/>
            <a:ext cx="894172" cy="302048"/>
          </a:xfrm>
          <a:custGeom>
            <a:avLst/>
            <a:gdLst>
              <a:gd name="T0" fmla="*/ 672 w 672"/>
              <a:gd name="T1" fmla="*/ 288 h 288"/>
              <a:gd name="T2" fmla="*/ 0 w 672"/>
              <a:gd name="T3" fmla="*/ 288 h 288"/>
              <a:gd name="T4" fmla="*/ 0 w 672"/>
              <a:gd name="T5" fmla="*/ 0 h 288"/>
              <a:gd name="T6" fmla="*/ 672 w 672"/>
              <a:gd name="T7" fmla="*/ 0 h 288"/>
            </a:gdLst>
            <a:ahLst/>
            <a:cxnLst>
              <a:cxn ang="0">
                <a:pos x="T0" y="T1"/>
              </a:cxn>
              <a:cxn ang="0">
                <a:pos x="T2" y="T3"/>
              </a:cxn>
              <a:cxn ang="0">
                <a:pos x="T4" y="T5"/>
              </a:cxn>
              <a:cxn ang="0">
                <a:pos x="T6" y="T7"/>
              </a:cxn>
            </a:cxnLst>
            <a:rect l="0" t="0" r="r" b="b"/>
            <a:pathLst>
              <a:path w="672" h="288">
                <a:moveTo>
                  <a:pt x="672" y="288"/>
                </a:moveTo>
                <a:lnTo>
                  <a:pt x="0" y="288"/>
                </a:lnTo>
                <a:lnTo>
                  <a:pt x="0" y="0"/>
                </a:lnTo>
                <a:lnTo>
                  <a:pt x="672" y="0"/>
                </a:lnTo>
              </a:path>
            </a:pathLst>
          </a:custGeom>
          <a:solidFill>
            <a:srgbClr val="0000FF"/>
          </a:solidFill>
          <a:ln w="19050" cap="flat" cmpd="sng">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Text Box 16"/>
          <p:cNvSpPr txBox="1">
            <a:spLocks noChangeArrowheads="1"/>
          </p:cNvSpPr>
          <p:nvPr/>
        </p:nvSpPr>
        <p:spPr bwMode="auto">
          <a:xfrm>
            <a:off x="2522412" y="2537867"/>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伪首部</a:t>
            </a:r>
          </a:p>
        </p:txBody>
      </p:sp>
      <p:sp>
        <p:nvSpPr>
          <p:cNvPr id="22" name="Text Box 21"/>
          <p:cNvSpPr txBox="1">
            <a:spLocks noChangeArrowheads="1"/>
          </p:cNvSpPr>
          <p:nvPr/>
        </p:nvSpPr>
        <p:spPr bwMode="auto">
          <a:xfrm>
            <a:off x="5160505" y="3677620"/>
            <a:ext cx="9108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23" name="Text Box 22"/>
          <p:cNvSpPr txBox="1">
            <a:spLocks noChangeArrowheads="1"/>
          </p:cNvSpPr>
          <p:nvPr/>
        </p:nvSpPr>
        <p:spPr bwMode="auto">
          <a:xfrm>
            <a:off x="2982509" y="3668476"/>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  部</a:t>
            </a:r>
          </a:p>
        </p:txBody>
      </p:sp>
      <p:sp>
        <p:nvSpPr>
          <p:cNvPr id="24" name="Line 23"/>
          <p:cNvSpPr>
            <a:spLocks noChangeShapeType="1"/>
          </p:cNvSpPr>
          <p:nvPr/>
        </p:nvSpPr>
        <p:spPr bwMode="auto">
          <a:xfrm>
            <a:off x="5105970" y="1858200"/>
            <a:ext cx="0"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Line 24"/>
          <p:cNvSpPr>
            <a:spLocks noChangeShapeType="1"/>
          </p:cNvSpPr>
          <p:nvPr/>
        </p:nvSpPr>
        <p:spPr bwMode="auto">
          <a:xfrm>
            <a:off x="5487725" y="1858200"/>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Line 25"/>
          <p:cNvSpPr>
            <a:spLocks noChangeShapeType="1"/>
          </p:cNvSpPr>
          <p:nvPr/>
        </p:nvSpPr>
        <p:spPr bwMode="auto">
          <a:xfrm>
            <a:off x="5869480" y="1858200"/>
            <a:ext cx="0"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Text Box 26"/>
          <p:cNvSpPr txBox="1">
            <a:spLocks noChangeArrowheads="1"/>
          </p:cNvSpPr>
          <p:nvPr/>
        </p:nvSpPr>
        <p:spPr bwMode="auto">
          <a:xfrm>
            <a:off x="5834706" y="1883535"/>
            <a:ext cx="941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latin typeface="微软雅黑" pitchFamily="34" charset="-122"/>
                <a:ea typeface="微软雅黑" pitchFamily="34" charset="-122"/>
              </a:rPr>
              <a:t>TCP</a:t>
            </a:r>
            <a:r>
              <a:rPr kumimoji="1" lang="zh-CN" altLang="en-US" sz="1200" b="1" dirty="0" smtClean="0">
                <a:latin typeface="微软雅黑" pitchFamily="34" charset="-122"/>
                <a:ea typeface="微软雅黑" pitchFamily="34" charset="-122"/>
              </a:rPr>
              <a:t>总长度</a:t>
            </a:r>
            <a:endParaRPr kumimoji="1" lang="zh-CN" altLang="en-US" sz="1200" b="1" dirty="0">
              <a:latin typeface="微软雅黑" pitchFamily="34" charset="-122"/>
              <a:ea typeface="微软雅黑" pitchFamily="34" charset="-122"/>
            </a:endParaRPr>
          </a:p>
        </p:txBody>
      </p:sp>
      <p:sp>
        <p:nvSpPr>
          <p:cNvPr id="28" name="Text Box 27"/>
          <p:cNvSpPr txBox="1">
            <a:spLocks noChangeArrowheads="1"/>
          </p:cNvSpPr>
          <p:nvPr/>
        </p:nvSpPr>
        <p:spPr bwMode="auto">
          <a:xfrm>
            <a:off x="2229388" y="1883535"/>
            <a:ext cx="8915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源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29" name="Text Box 28"/>
          <p:cNvSpPr txBox="1">
            <a:spLocks noChangeArrowheads="1"/>
          </p:cNvSpPr>
          <p:nvPr/>
        </p:nvSpPr>
        <p:spPr bwMode="auto">
          <a:xfrm>
            <a:off x="3778106" y="1883535"/>
            <a:ext cx="10454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目的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30" name="Text Box 29"/>
          <p:cNvSpPr txBox="1">
            <a:spLocks noChangeArrowheads="1"/>
          </p:cNvSpPr>
          <p:nvPr/>
        </p:nvSpPr>
        <p:spPr bwMode="auto">
          <a:xfrm>
            <a:off x="5178684" y="1883535"/>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0</a:t>
            </a:r>
          </a:p>
        </p:txBody>
      </p:sp>
      <p:sp>
        <p:nvSpPr>
          <p:cNvPr id="31" name="Text Box 30"/>
          <p:cNvSpPr txBox="1">
            <a:spLocks noChangeArrowheads="1"/>
          </p:cNvSpPr>
          <p:nvPr/>
        </p:nvSpPr>
        <p:spPr bwMode="auto">
          <a:xfrm>
            <a:off x="5530901" y="1883535"/>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sp>
        <p:nvSpPr>
          <p:cNvPr id="32" name="Line 31"/>
          <p:cNvSpPr>
            <a:spLocks noChangeShapeType="1"/>
          </p:cNvSpPr>
          <p:nvPr/>
        </p:nvSpPr>
        <p:spPr bwMode="auto">
          <a:xfrm>
            <a:off x="2867701" y="4103423"/>
            <a:ext cx="4719679" cy="0"/>
          </a:xfrm>
          <a:prstGeom prst="line">
            <a:avLst/>
          </a:prstGeom>
          <a:noFill/>
          <a:ln w="127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Rectangle 32"/>
          <p:cNvSpPr>
            <a:spLocks noChangeArrowheads="1"/>
          </p:cNvSpPr>
          <p:nvPr/>
        </p:nvSpPr>
        <p:spPr bwMode="auto">
          <a:xfrm>
            <a:off x="4717397" y="4001691"/>
            <a:ext cx="839635" cy="192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Text Box 33"/>
          <p:cNvSpPr txBox="1">
            <a:spLocks noChangeArrowheads="1"/>
          </p:cNvSpPr>
          <p:nvPr/>
        </p:nvSpPr>
        <p:spPr bwMode="auto">
          <a:xfrm>
            <a:off x="4693592" y="3971705"/>
            <a:ext cx="8451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33CC"/>
                </a:solidFill>
                <a:latin typeface="微软雅黑" pitchFamily="34" charset="-122"/>
                <a:ea typeface="微软雅黑" pitchFamily="34" charset="-122"/>
              </a:rPr>
              <a:t>IP </a:t>
            </a:r>
            <a:r>
              <a:rPr kumimoji="1" lang="zh-CN" altLang="en-US" sz="1200" b="1" dirty="0">
                <a:solidFill>
                  <a:srgbClr val="0033CC"/>
                </a:solidFill>
                <a:latin typeface="微软雅黑" pitchFamily="34" charset="-122"/>
                <a:ea typeface="微软雅黑" pitchFamily="34" charset="-122"/>
              </a:rPr>
              <a:t>数据报</a:t>
            </a:r>
          </a:p>
        </p:txBody>
      </p:sp>
      <p:sp>
        <p:nvSpPr>
          <p:cNvPr id="35" name="Text Box 34"/>
          <p:cNvSpPr txBox="1">
            <a:spLocks noChangeArrowheads="1"/>
          </p:cNvSpPr>
          <p:nvPr/>
        </p:nvSpPr>
        <p:spPr bwMode="auto">
          <a:xfrm>
            <a:off x="1480429" y="1642021"/>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33CC"/>
                </a:solidFill>
                <a:latin typeface="微软雅黑" pitchFamily="34" charset="-122"/>
                <a:ea typeface="微软雅黑" pitchFamily="34" charset="-122"/>
              </a:rPr>
              <a:t>字节</a:t>
            </a:r>
          </a:p>
        </p:txBody>
      </p:sp>
      <p:sp>
        <p:nvSpPr>
          <p:cNvPr id="36" name="Text Box 35"/>
          <p:cNvSpPr txBox="1">
            <a:spLocks noChangeArrowheads="1"/>
          </p:cNvSpPr>
          <p:nvPr/>
        </p:nvSpPr>
        <p:spPr bwMode="auto">
          <a:xfrm>
            <a:off x="2585929"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4</a:t>
            </a:r>
          </a:p>
        </p:txBody>
      </p:sp>
      <p:sp>
        <p:nvSpPr>
          <p:cNvPr id="37" name="Text Box 36"/>
          <p:cNvSpPr txBox="1">
            <a:spLocks noChangeArrowheads="1"/>
          </p:cNvSpPr>
          <p:nvPr/>
        </p:nvSpPr>
        <p:spPr bwMode="auto">
          <a:xfrm>
            <a:off x="4179985"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4</a:t>
            </a:r>
          </a:p>
        </p:txBody>
      </p:sp>
      <p:sp>
        <p:nvSpPr>
          <p:cNvPr id="38" name="Text Box 37"/>
          <p:cNvSpPr txBox="1">
            <a:spLocks noChangeArrowheads="1"/>
          </p:cNvSpPr>
          <p:nvPr/>
        </p:nvSpPr>
        <p:spPr bwMode="auto">
          <a:xfrm>
            <a:off x="5178684"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a:t>
            </a:r>
          </a:p>
        </p:txBody>
      </p:sp>
      <p:sp>
        <p:nvSpPr>
          <p:cNvPr id="39" name="Text Box 38"/>
          <p:cNvSpPr txBox="1">
            <a:spLocks noChangeArrowheads="1"/>
          </p:cNvSpPr>
          <p:nvPr/>
        </p:nvSpPr>
        <p:spPr bwMode="auto">
          <a:xfrm>
            <a:off x="5551351"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a:t>
            </a:r>
          </a:p>
        </p:txBody>
      </p:sp>
      <p:sp>
        <p:nvSpPr>
          <p:cNvPr id="40" name="Text Box 39"/>
          <p:cNvSpPr txBox="1">
            <a:spLocks noChangeArrowheads="1"/>
          </p:cNvSpPr>
          <p:nvPr/>
        </p:nvSpPr>
        <p:spPr bwMode="auto">
          <a:xfrm>
            <a:off x="6114894"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1" name="Text Box 40"/>
          <p:cNvSpPr txBox="1">
            <a:spLocks noChangeArrowheads="1"/>
          </p:cNvSpPr>
          <p:nvPr/>
        </p:nvSpPr>
        <p:spPr bwMode="auto">
          <a:xfrm>
            <a:off x="2675687" y="2281210"/>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12</a:t>
            </a:r>
          </a:p>
        </p:txBody>
      </p:sp>
      <p:sp>
        <p:nvSpPr>
          <p:cNvPr id="46" name="Text Box 45"/>
          <p:cNvSpPr txBox="1">
            <a:spLocks noChangeArrowheads="1"/>
          </p:cNvSpPr>
          <p:nvPr/>
        </p:nvSpPr>
        <p:spPr bwMode="auto">
          <a:xfrm>
            <a:off x="1957142" y="228121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33CC"/>
                </a:solidFill>
                <a:latin typeface="微软雅黑" pitchFamily="34" charset="-122"/>
                <a:ea typeface="微软雅黑" pitchFamily="34" charset="-122"/>
              </a:rPr>
              <a:t>字节</a:t>
            </a:r>
          </a:p>
        </p:txBody>
      </p:sp>
      <p:sp>
        <p:nvSpPr>
          <p:cNvPr id="47" name="Text Box 46"/>
          <p:cNvSpPr txBox="1">
            <a:spLocks noChangeArrowheads="1"/>
          </p:cNvSpPr>
          <p:nvPr/>
        </p:nvSpPr>
        <p:spPr bwMode="auto">
          <a:xfrm>
            <a:off x="2054335" y="394740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33CC"/>
                </a:solidFill>
                <a:latin typeface="微软雅黑" pitchFamily="34" charset="-122"/>
                <a:ea typeface="微软雅黑" pitchFamily="34" charset="-122"/>
              </a:rPr>
              <a:t>发送在前</a:t>
            </a:r>
          </a:p>
        </p:txBody>
      </p:sp>
      <p:sp>
        <p:nvSpPr>
          <p:cNvPr id="49" name="Text Box 49"/>
          <p:cNvSpPr txBox="1">
            <a:spLocks noChangeArrowheads="1"/>
          </p:cNvSpPr>
          <p:nvPr/>
        </p:nvSpPr>
        <p:spPr bwMode="auto">
          <a:xfrm>
            <a:off x="5557032" y="3092432"/>
            <a:ext cx="9108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50" name="Text Box 50"/>
          <p:cNvSpPr txBox="1">
            <a:spLocks noChangeArrowheads="1"/>
          </p:cNvSpPr>
          <p:nvPr/>
        </p:nvSpPr>
        <p:spPr bwMode="auto">
          <a:xfrm>
            <a:off x="3770962" y="3074144"/>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  部</a:t>
            </a:r>
          </a:p>
        </p:txBody>
      </p:sp>
      <p:sp>
        <p:nvSpPr>
          <p:cNvPr id="51" name="Text Box 52"/>
          <p:cNvSpPr txBox="1">
            <a:spLocks noChangeArrowheads="1"/>
          </p:cNvSpPr>
          <p:nvPr/>
        </p:nvSpPr>
        <p:spPr bwMode="auto">
          <a:xfrm>
            <a:off x="2312929" y="3064115"/>
            <a:ext cx="988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0033CC"/>
                </a:solidFill>
                <a:latin typeface="微软雅黑" pitchFamily="34" charset="-122"/>
                <a:ea typeface="微软雅黑" pitchFamily="34" charset="-122"/>
              </a:rPr>
              <a:t>TCP </a:t>
            </a:r>
            <a:r>
              <a:rPr kumimoji="1" lang="zh-CN" altLang="en-US" sz="1200" b="1" dirty="0" smtClean="0">
                <a:solidFill>
                  <a:srgbClr val="0033CC"/>
                </a:solidFill>
                <a:latin typeface="微软雅黑" pitchFamily="34" charset="-122"/>
                <a:ea typeface="微软雅黑" pitchFamily="34" charset="-122"/>
              </a:rPr>
              <a:t>报文段</a:t>
            </a:r>
            <a:endParaRPr kumimoji="1" lang="zh-CN" altLang="en-US" sz="1200" b="1" dirty="0">
              <a:solidFill>
                <a:srgbClr val="0033CC"/>
              </a:solidFill>
              <a:latin typeface="微软雅黑" pitchFamily="34" charset="-122"/>
              <a:ea typeface="微软雅黑" pitchFamily="34" charset="-122"/>
            </a:endParaRPr>
          </a:p>
        </p:txBody>
      </p:sp>
      <p:sp>
        <p:nvSpPr>
          <p:cNvPr id="52" name="Rectangle 4"/>
          <p:cNvSpPr>
            <a:spLocks noChangeArrowheads="1"/>
          </p:cNvSpPr>
          <p:nvPr/>
        </p:nvSpPr>
        <p:spPr bwMode="auto">
          <a:xfrm>
            <a:off x="3673978" y="3373343"/>
            <a:ext cx="3907750" cy="287779"/>
          </a:xfrm>
          <a:prstGeom prst="rect">
            <a:avLst/>
          </a:prstGeom>
          <a:gradFill flip="none" rotWithShape="1">
            <a:gsLst>
              <a:gs pos="0">
                <a:srgbClr val="00FFFF"/>
              </a:gs>
              <a:gs pos="100000">
                <a:srgbClr val="00B0F0"/>
              </a:gs>
            </a:gsLst>
            <a:lin ang="16200000" scaled="1"/>
            <a:tileRect/>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53" name="Rectangle 59"/>
          <p:cNvSpPr>
            <a:spLocks noChangeArrowheads="1"/>
          </p:cNvSpPr>
          <p:nvPr/>
        </p:nvSpPr>
        <p:spPr bwMode="auto">
          <a:xfrm flipH="1">
            <a:off x="2420048" y="2522346"/>
            <a:ext cx="897122" cy="305195"/>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
        <p:nvSpPr>
          <p:cNvPr id="10" name="Rectangle 9"/>
          <p:cNvSpPr>
            <a:spLocks noChangeArrowheads="1"/>
          </p:cNvSpPr>
          <p:nvPr/>
        </p:nvSpPr>
        <p:spPr bwMode="auto">
          <a:xfrm>
            <a:off x="3670978" y="3650351"/>
            <a:ext cx="3916401" cy="302048"/>
          </a:xfrm>
          <a:prstGeom prst="rect">
            <a:avLst/>
          </a:prstGeom>
          <a:solidFill>
            <a:srgbClr val="00FFFF"/>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8" name="Rectangle 48"/>
          <p:cNvSpPr>
            <a:spLocks noChangeArrowheads="1"/>
          </p:cNvSpPr>
          <p:nvPr/>
        </p:nvSpPr>
        <p:spPr bwMode="auto">
          <a:xfrm>
            <a:off x="4443579" y="3064114"/>
            <a:ext cx="3143801" cy="302048"/>
          </a:xfrm>
          <a:prstGeom prst="rect">
            <a:avLst/>
          </a:prstGeom>
          <a:solidFill>
            <a:srgbClr val="66FF99"/>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6" name="Rectangle 4"/>
          <p:cNvSpPr>
            <a:spLocks noChangeArrowheads="1"/>
          </p:cNvSpPr>
          <p:nvPr/>
        </p:nvSpPr>
        <p:spPr bwMode="auto">
          <a:xfrm>
            <a:off x="3669842" y="3064114"/>
            <a:ext cx="773737" cy="302048"/>
          </a:xfrm>
          <a:prstGeom prst="rect">
            <a:avLst/>
          </a:prstGeom>
          <a:solidFill>
            <a:srgbClr val="CC00CC"/>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Tree>
    <p:extLst>
      <p:ext uri="{BB962C8B-B14F-4D97-AF65-F5344CB8AC3E}">
        <p14:creationId xmlns:p14="http://schemas.microsoft.com/office/powerpoint/2010/main" val="195303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250"/>
                                  </p:stCondLst>
                                  <p:endCondLst>
                                    <p:cond evt="onNext" delay="0">
                                      <p:tgtEl>
                                        <p:sldTgt/>
                                      </p:tgtEl>
                                    </p:cond>
                                  </p:endCondLst>
                                  <p:childTnLst>
                                    <p:anim calcmode="discrete" valueType="str">
                                      <p:cBhvr>
                                        <p:cTn id="6"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11"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3"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21"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2"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3"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4"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5"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6"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8"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9"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30"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8"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3"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4"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5"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6"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7"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8"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80"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3"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4" name="Text Box 155"/>
          <p:cNvSpPr txBox="1">
            <a:spLocks noChangeArrowheads="1"/>
          </p:cNvSpPr>
          <p:nvPr/>
        </p:nvSpPr>
        <p:spPr bwMode="auto">
          <a:xfrm>
            <a:off x="1106424" y="3645371"/>
            <a:ext cx="6986016"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紧急指针字段 </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位，指出在本报文段中紧急数据共有多少个字节（紧急数据放在本报文段数据的最前面）。 </a:t>
            </a:r>
          </a:p>
        </p:txBody>
      </p:sp>
      <p:sp>
        <p:nvSpPr>
          <p:cNvPr id="86" name="Rectangle 104"/>
          <p:cNvSpPr>
            <a:spLocks noChangeArrowheads="1"/>
          </p:cNvSpPr>
          <p:nvPr/>
        </p:nvSpPr>
        <p:spPr bwMode="auto">
          <a:xfrm>
            <a:off x="4496711" y="2713745"/>
            <a:ext cx="2344800" cy="407291"/>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5" name="组合 84"/>
          <p:cNvGrpSpPr/>
          <p:nvPr/>
        </p:nvGrpSpPr>
        <p:grpSpPr>
          <a:xfrm>
            <a:off x="1827330" y="782473"/>
            <a:ext cx="5158580" cy="374416"/>
            <a:chOff x="1827330" y="782473"/>
            <a:chExt cx="5158580" cy="374416"/>
          </a:xfrm>
        </p:grpSpPr>
        <p:sp>
          <p:nvSpPr>
            <p:cNvPr id="89"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3"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4"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5226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Text Box 155"/>
          <p:cNvSpPr txBox="1">
            <a:spLocks noChangeArrowheads="1"/>
          </p:cNvSpPr>
          <p:nvPr/>
        </p:nvSpPr>
        <p:spPr bwMode="auto">
          <a:xfrm>
            <a:off x="1042416" y="3645371"/>
            <a:ext cx="7086600" cy="566309"/>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400" b="1" dirty="0">
                <a:solidFill>
                  <a:schemeClr val="bg1"/>
                </a:solidFill>
                <a:latin typeface="微软雅黑" pitchFamily="34" charset="-122"/>
                <a:ea typeface="微软雅黑" pitchFamily="34" charset="-122"/>
              </a:rPr>
              <a:t>选项字段 </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长度可变。</a:t>
            </a: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最初只规定了一种选项，即最大报文段长度 </a:t>
            </a:r>
            <a:r>
              <a:rPr lang="en-US" altLang="zh-CN" sz="1400" b="1" dirty="0">
                <a:solidFill>
                  <a:schemeClr val="bg1"/>
                </a:solidFill>
                <a:latin typeface="微软雅黑" pitchFamily="34" charset="-122"/>
                <a:ea typeface="微软雅黑" pitchFamily="34" charset="-122"/>
              </a:rPr>
              <a:t>MSS</a:t>
            </a:r>
            <a:r>
              <a:rPr lang="zh-CN" altLang="en-US" sz="1400" b="1" dirty="0">
                <a:solidFill>
                  <a:schemeClr val="bg1"/>
                </a:solidFill>
                <a:latin typeface="微软雅黑" pitchFamily="34" charset="-122"/>
                <a:ea typeface="微软雅黑" pitchFamily="34" charset="-122"/>
              </a:rPr>
              <a:t>。</a:t>
            </a:r>
            <a:r>
              <a:rPr lang="en-US" altLang="zh-CN" sz="1400" b="1" dirty="0">
                <a:solidFill>
                  <a:schemeClr val="bg1"/>
                </a:solidFill>
                <a:latin typeface="微软雅黑" pitchFamily="34" charset="-122"/>
                <a:ea typeface="微软雅黑" pitchFamily="34" charset="-122"/>
              </a:rPr>
              <a:t>MSS </a:t>
            </a:r>
            <a:r>
              <a:rPr lang="zh-CN" altLang="en-US" sz="1400" b="1" dirty="0">
                <a:solidFill>
                  <a:schemeClr val="bg1"/>
                </a:solidFill>
                <a:latin typeface="微软雅黑" pitchFamily="34" charset="-122"/>
                <a:ea typeface="微软雅黑" pitchFamily="34" charset="-122"/>
              </a:rPr>
              <a:t>告诉对方 </a:t>
            </a:r>
            <a:r>
              <a:rPr lang="en-US" altLang="zh-CN" sz="1400" b="1" dirty="0">
                <a:solidFill>
                  <a:schemeClr val="bg1"/>
                </a:solidFill>
                <a:latin typeface="微软雅黑" pitchFamily="34" charset="-122"/>
                <a:ea typeface="微软雅黑" pitchFamily="34" charset="-122"/>
              </a:rPr>
              <a:t>TCP</a:t>
            </a:r>
            <a:r>
              <a:rPr lang="zh-CN" altLang="en-US" sz="1400" b="1" dirty="0">
                <a:solidFill>
                  <a:schemeClr val="bg1"/>
                </a:solidFill>
                <a:latin typeface="微软雅黑" pitchFamily="34" charset="-122"/>
                <a:ea typeface="微软雅黑" pitchFamily="34" charset="-122"/>
              </a:rPr>
              <a:t>：“我的缓存所能接收的报文段的数据字段的最大长度是 </a:t>
            </a:r>
            <a:r>
              <a:rPr lang="en-US" altLang="zh-CN" sz="1400" b="1" dirty="0">
                <a:solidFill>
                  <a:schemeClr val="bg1"/>
                </a:solidFill>
                <a:latin typeface="微软雅黑" pitchFamily="34" charset="-122"/>
                <a:ea typeface="微软雅黑" pitchFamily="34" charset="-122"/>
              </a:rPr>
              <a:t>MSS </a:t>
            </a:r>
            <a:r>
              <a:rPr lang="zh-CN" altLang="en-US" sz="1400" b="1" dirty="0">
                <a:solidFill>
                  <a:schemeClr val="bg1"/>
                </a:solidFill>
                <a:latin typeface="微软雅黑" pitchFamily="34" charset="-122"/>
                <a:ea typeface="微软雅黑" pitchFamily="34" charset="-122"/>
              </a:rPr>
              <a:t>个字节。” </a:t>
            </a:r>
          </a:p>
        </p:txBody>
      </p:sp>
      <p:sp>
        <p:nvSpPr>
          <p:cNvPr id="84" name="Rectangle 104"/>
          <p:cNvSpPr>
            <a:spLocks noChangeArrowheads="1"/>
          </p:cNvSpPr>
          <p:nvPr/>
        </p:nvSpPr>
        <p:spPr bwMode="auto">
          <a:xfrm>
            <a:off x="2162578" y="3110963"/>
            <a:ext cx="3507503" cy="38116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3" name="组合 82"/>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3"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
        <p:nvSpPr>
          <p:cNvPr id="88" name="Text Box 155"/>
          <p:cNvSpPr txBox="1">
            <a:spLocks noChangeArrowheads="1"/>
          </p:cNvSpPr>
          <p:nvPr/>
        </p:nvSpPr>
        <p:spPr bwMode="auto">
          <a:xfrm>
            <a:off x="1417320" y="765443"/>
            <a:ext cx="6300216" cy="1175706"/>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MSS (Maximum Segment Size)</a:t>
            </a:r>
          </a:p>
          <a:p>
            <a:pPr algn="ctr">
              <a:lnSpc>
                <a:spcPct val="110000"/>
              </a:lnSpc>
            </a:pPr>
            <a:r>
              <a:rPr lang="zh-CN" altLang="en-US" sz="1600" b="1" dirty="0">
                <a:latin typeface="微软雅黑" pitchFamily="34" charset="-122"/>
                <a:ea typeface="微软雅黑" pitchFamily="34" charset="-122"/>
              </a:rPr>
              <a:t>是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报文段中的数据字段的最大长度。</a:t>
            </a:r>
          </a:p>
          <a:p>
            <a:pPr algn="ctr">
              <a:lnSpc>
                <a:spcPct val="110000"/>
              </a:lnSpc>
            </a:pPr>
            <a:r>
              <a:rPr lang="zh-CN" altLang="en-US" sz="1600" b="1" dirty="0">
                <a:latin typeface="微软雅黑" pitchFamily="34" charset="-122"/>
                <a:ea typeface="微软雅黑" pitchFamily="34" charset="-122"/>
              </a:rPr>
              <a:t>数据字段加上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首部才等于整个的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报文段。</a:t>
            </a:r>
          </a:p>
          <a:p>
            <a:pPr algn="ctr">
              <a:lnSpc>
                <a:spcPct val="110000"/>
              </a:lnSpc>
            </a:pPr>
            <a:r>
              <a:rPr lang="zh-CN" altLang="en-US" sz="1600" b="1" dirty="0">
                <a:latin typeface="微软雅黑" pitchFamily="34" charset="-122"/>
                <a:ea typeface="微软雅黑" pitchFamily="34" charset="-122"/>
              </a:rPr>
              <a:t>所以，</a:t>
            </a:r>
            <a:r>
              <a:rPr lang="en-US" altLang="zh-CN" sz="1600" b="1" dirty="0">
                <a:latin typeface="微软雅黑" pitchFamily="34" charset="-122"/>
                <a:ea typeface="微软雅黑" pitchFamily="34" charset="-122"/>
              </a:rPr>
              <a:t>MSS</a:t>
            </a:r>
            <a:r>
              <a:rPr lang="zh-CN" altLang="en-US" sz="1600" b="1" dirty="0">
                <a:latin typeface="微软雅黑" pitchFamily="34" charset="-122"/>
                <a:ea typeface="微软雅黑" pitchFamily="34" charset="-122"/>
              </a:rPr>
              <a:t>是“</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报文段长度减去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首部长度”。</a:t>
            </a:r>
          </a:p>
        </p:txBody>
      </p:sp>
    </p:spTree>
    <p:extLst>
      <p:ext uri="{BB962C8B-B14F-4D97-AF65-F5344CB8AC3E}">
        <p14:creationId xmlns:p14="http://schemas.microsoft.com/office/powerpoint/2010/main" val="25801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4"/>
                                        </p:tgtEl>
                                        <p:attrNameLst>
                                          <p:attrName>style.visibility</p:attrName>
                                        </p:attrNameLst>
                                      </p:cBhvr>
                                      <p:tavLst>
                                        <p:tav tm="0">
                                          <p:val>
                                            <p:strVal val="hidden"/>
                                          </p:val>
                                        </p:tav>
                                        <p:tav tm="50000">
                                          <p:val>
                                            <p:strVal val="visible"/>
                                          </p:val>
                                        </p:tav>
                                      </p:tavLst>
                                    </p:anim>
                                  </p:childTnLst>
                                </p:cTn>
                              </p:par>
                            </p:childTnLst>
                          </p:cTn>
                        </p:par>
                        <p:par>
                          <p:cTn id="10" fill="hold">
                            <p:stCondLst>
                              <p:cond delay="4000"/>
                            </p:stCondLst>
                            <p:childTnLst>
                              <p:par>
                                <p:cTn id="11" presetID="53" presetClass="entr" presetSubtype="16" fill="hold" grpId="0" nodeType="afterEffect">
                                  <p:stCondLst>
                                    <p:cond delay="1000"/>
                                  </p:stCondLst>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ppt_w</p:attrName>
                                        </p:attrNameLst>
                                      </p:cBhvr>
                                      <p:tavLst>
                                        <p:tav tm="0">
                                          <p:val>
                                            <p:fltVal val="0"/>
                                          </p:val>
                                        </p:tav>
                                        <p:tav tm="100000">
                                          <p:val>
                                            <p:strVal val="#ppt_w"/>
                                          </p:val>
                                        </p:tav>
                                      </p:tavLst>
                                    </p:anim>
                                    <p:anim calcmode="lin" valueType="num">
                                      <p:cBhvr>
                                        <p:cTn id="14" dur="500" fill="hold"/>
                                        <p:tgtEl>
                                          <p:spTgt spid="88"/>
                                        </p:tgtEl>
                                        <p:attrNameLst>
                                          <p:attrName>ppt_h</p:attrName>
                                        </p:attrNameLst>
                                      </p:cBhvr>
                                      <p:tavLst>
                                        <p:tav tm="0">
                                          <p:val>
                                            <p:fltVal val="0"/>
                                          </p:val>
                                        </p:tav>
                                        <p:tav tm="100000">
                                          <p:val>
                                            <p:strVal val="#ppt_h"/>
                                          </p:val>
                                        </p:tav>
                                      </p:tavLst>
                                    </p:anim>
                                    <p:animEffect transition="in" filter="fade">
                                      <p:cBhvr>
                                        <p:cTn id="1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887290"/>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67237" y="835875"/>
            <a:ext cx="32095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为什么要规定 </a:t>
            </a:r>
            <a:r>
              <a:rPr lang="en-US" altLang="zh-CN" sz="2400" b="1" dirty="0">
                <a:solidFill>
                  <a:schemeClr val="bg1"/>
                </a:solidFill>
                <a:latin typeface="微软雅黑" pitchFamily="34" charset="-122"/>
                <a:ea typeface="微软雅黑" pitchFamily="34" charset="-122"/>
              </a:rPr>
              <a:t>MSS </a:t>
            </a:r>
            <a:r>
              <a:rPr lang="zh-CN" altLang="en-US" sz="2400" b="1" dirty="0" smtClean="0">
                <a:solidFill>
                  <a:schemeClr val="bg1"/>
                </a:solidFill>
                <a:latin typeface="微软雅黑" pitchFamily="34" charset="-122"/>
                <a:ea typeface="微软雅黑" pitchFamily="34" charset="-122"/>
              </a:rPr>
              <a:t>？</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56963" y="1300315"/>
            <a:ext cx="8048776" cy="287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100"/>
              </a:lnSpc>
              <a:buClr>
                <a:srgbClr val="0070C0"/>
              </a:buClr>
              <a:buFont typeface="Wingdings" pitchFamily="2" charset="2"/>
              <a:buChar char="l"/>
            </a:pPr>
            <a:r>
              <a:rPr lang="en-US" altLang="zh-CN" sz="1900" b="1" dirty="0">
                <a:solidFill>
                  <a:srgbClr val="0000FF"/>
                </a:solidFill>
                <a:latin typeface="微软雅黑" pitchFamily="34" charset="-122"/>
                <a:ea typeface="微软雅黑" pitchFamily="34" charset="-122"/>
              </a:rPr>
              <a:t>MSS </a:t>
            </a:r>
            <a:r>
              <a:rPr lang="zh-CN" altLang="en-US" sz="1900" b="1" dirty="0">
                <a:solidFill>
                  <a:srgbClr val="0000FF"/>
                </a:solidFill>
                <a:latin typeface="微软雅黑" pitchFamily="34" charset="-122"/>
                <a:ea typeface="微软雅黑" pitchFamily="34" charset="-122"/>
              </a:rPr>
              <a:t>与接收窗口值没有关系。</a:t>
            </a:r>
          </a:p>
          <a:p>
            <a:pPr marL="285750" indent="-285750">
              <a:lnSpc>
                <a:spcPts val="3100"/>
              </a:lnSpc>
              <a:buClr>
                <a:srgbClr val="0070C0"/>
              </a:buClr>
              <a:buFont typeface="Wingdings" pitchFamily="2" charset="2"/>
              <a:buChar char="l"/>
            </a:pPr>
            <a:r>
              <a:rPr lang="zh-CN" altLang="en-US" sz="1900" b="1" dirty="0">
                <a:latin typeface="微软雅黑" pitchFamily="34" charset="-122"/>
                <a:ea typeface="微软雅黑" pitchFamily="34" charset="-122"/>
              </a:rPr>
              <a:t>若</a:t>
            </a:r>
            <a:r>
              <a:rPr lang="zh-CN" altLang="en-US" sz="1900" b="1" dirty="0">
                <a:solidFill>
                  <a:srgbClr val="0000FF"/>
                </a:solidFill>
                <a:latin typeface="微软雅黑" pitchFamily="34" charset="-122"/>
                <a:ea typeface="微软雅黑" pitchFamily="34" charset="-122"/>
              </a:rPr>
              <a:t>选择较小的 </a:t>
            </a:r>
            <a:r>
              <a:rPr lang="en-US" altLang="zh-CN" sz="1900" b="1" dirty="0">
                <a:solidFill>
                  <a:srgbClr val="0000FF"/>
                </a:solidFill>
                <a:latin typeface="微软雅黑" pitchFamily="34" charset="-122"/>
                <a:ea typeface="微软雅黑" pitchFamily="34" charset="-122"/>
              </a:rPr>
              <a:t>MSS </a:t>
            </a:r>
            <a:r>
              <a:rPr lang="zh-CN" altLang="en-US" sz="1900" b="1" dirty="0">
                <a:solidFill>
                  <a:srgbClr val="0000FF"/>
                </a:solidFill>
                <a:latin typeface="微软雅黑" pitchFamily="34" charset="-122"/>
                <a:ea typeface="微软雅黑" pitchFamily="34" charset="-122"/>
              </a:rPr>
              <a:t>长度，网络的利用率就降低。</a:t>
            </a:r>
          </a:p>
          <a:p>
            <a:pPr marL="285750" indent="-285750">
              <a:lnSpc>
                <a:spcPts val="3100"/>
              </a:lnSpc>
              <a:buClr>
                <a:srgbClr val="0070C0"/>
              </a:buClr>
              <a:buFont typeface="Wingdings" pitchFamily="2" charset="2"/>
              <a:buChar char="l"/>
            </a:pPr>
            <a:r>
              <a:rPr lang="zh-CN" altLang="en-US" sz="1900" b="1" dirty="0" smtClean="0">
                <a:latin typeface="微软雅黑" pitchFamily="34" charset="-122"/>
                <a:ea typeface="微软雅黑" pitchFamily="34" charset="-122"/>
              </a:rPr>
              <a:t>若 </a:t>
            </a:r>
            <a:r>
              <a:rPr lang="en-US" altLang="zh-CN" sz="1900" b="1" dirty="0">
                <a:solidFill>
                  <a:srgbClr val="0000FF"/>
                </a:solidFill>
                <a:latin typeface="微软雅黑" pitchFamily="34" charset="-122"/>
                <a:ea typeface="微软雅黑" pitchFamily="34" charset="-122"/>
              </a:rPr>
              <a:t>TCP </a:t>
            </a:r>
            <a:r>
              <a:rPr lang="zh-CN" altLang="en-US" sz="1900" b="1" dirty="0">
                <a:solidFill>
                  <a:srgbClr val="0000FF"/>
                </a:solidFill>
                <a:latin typeface="微软雅黑" pitchFamily="34" charset="-122"/>
                <a:ea typeface="微软雅黑" pitchFamily="34" charset="-122"/>
              </a:rPr>
              <a:t>报文段非常长</a:t>
            </a:r>
            <a:r>
              <a:rPr lang="zh-CN" altLang="en-US" sz="1900" b="1" dirty="0">
                <a:latin typeface="微软雅黑" pitchFamily="34" charset="-122"/>
                <a:ea typeface="微软雅黑" pitchFamily="34" charset="-122"/>
              </a:rPr>
              <a:t>，那么在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层传输时就有可能要分解成多个短数据报片。在终点要把收到的各个短数据报片装配成原来的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报文段。当传输出错时还要进行重传。这些也都会</a:t>
            </a:r>
            <a:r>
              <a:rPr lang="zh-CN" altLang="en-US" sz="1900" b="1" dirty="0">
                <a:solidFill>
                  <a:srgbClr val="0000FF"/>
                </a:solidFill>
                <a:latin typeface="微软雅黑" pitchFamily="34" charset="-122"/>
                <a:ea typeface="微软雅黑" pitchFamily="34" charset="-122"/>
              </a:rPr>
              <a:t>使开销增大</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285750" indent="-285750">
              <a:lnSpc>
                <a:spcPts val="3100"/>
              </a:lnSpc>
              <a:buClr>
                <a:srgbClr val="0070C0"/>
              </a:buClr>
              <a:buFont typeface="Wingdings" pitchFamily="2" charset="2"/>
              <a:buChar char="l"/>
            </a:pPr>
            <a:r>
              <a:rPr lang="zh-CN" altLang="en-US" sz="1900" b="1" dirty="0">
                <a:latin typeface="微软雅黑" pitchFamily="34" charset="-122"/>
                <a:ea typeface="微软雅黑" pitchFamily="34" charset="-122"/>
              </a:rPr>
              <a:t>因此，</a:t>
            </a:r>
            <a:r>
              <a:rPr lang="en-US" altLang="zh-CN" sz="1900" b="1" dirty="0">
                <a:latin typeface="微软雅黑" pitchFamily="34" charset="-122"/>
                <a:ea typeface="微软雅黑" pitchFamily="34" charset="-122"/>
              </a:rPr>
              <a:t>MSS </a:t>
            </a:r>
            <a:r>
              <a:rPr lang="zh-CN" altLang="en-US" sz="1900" b="1" dirty="0">
                <a:latin typeface="微软雅黑" pitchFamily="34" charset="-122"/>
                <a:ea typeface="微软雅黑" pitchFamily="34" charset="-122"/>
              </a:rPr>
              <a:t>应尽可能大些，只要在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层传输时不需要再分片就行。</a:t>
            </a:r>
          </a:p>
          <a:p>
            <a:pPr marL="285750" indent="-285750">
              <a:lnSpc>
                <a:spcPts val="3100"/>
              </a:lnSpc>
              <a:buClr>
                <a:srgbClr val="0070C0"/>
              </a:buClr>
              <a:buFont typeface="Wingdings" pitchFamily="2" charset="2"/>
              <a:buChar char="l"/>
            </a:pPr>
            <a:r>
              <a:rPr lang="zh-CN" altLang="en-US" sz="1900" b="1" dirty="0">
                <a:latin typeface="微软雅黑" pitchFamily="34" charset="-122"/>
                <a:ea typeface="微软雅黑" pitchFamily="34" charset="-122"/>
              </a:rPr>
              <a:t>但</a:t>
            </a:r>
            <a:r>
              <a:rPr lang="zh-CN" altLang="en-US" sz="1900" b="1" dirty="0" smtClean="0">
                <a:latin typeface="微软雅黑" pitchFamily="34" charset="-122"/>
                <a:ea typeface="微软雅黑" pitchFamily="34" charset="-122"/>
              </a:rPr>
              <a:t>最佳</a:t>
            </a:r>
            <a:r>
              <a:rPr lang="zh-CN" altLang="en-US" sz="1900" b="1" dirty="0">
                <a:latin typeface="微软雅黑" pitchFamily="34" charset="-122"/>
                <a:ea typeface="微软雅黑" pitchFamily="34" charset="-122"/>
              </a:rPr>
              <a:t>的 </a:t>
            </a:r>
            <a:r>
              <a:rPr lang="en-US" altLang="zh-CN" sz="1900" b="1" dirty="0">
                <a:latin typeface="微软雅黑" pitchFamily="34" charset="-122"/>
                <a:ea typeface="微软雅黑" pitchFamily="34" charset="-122"/>
              </a:rPr>
              <a:t>MSS </a:t>
            </a:r>
            <a:r>
              <a:rPr lang="zh-CN" altLang="en-US" sz="1900" b="1" dirty="0">
                <a:latin typeface="微软雅黑" pitchFamily="34" charset="-122"/>
                <a:ea typeface="微软雅黑" pitchFamily="34" charset="-122"/>
              </a:rPr>
              <a:t>是很难确定的</a:t>
            </a:r>
            <a:r>
              <a:rPr lang="zh-CN" altLang="en-US" sz="1900" b="1" dirty="0" smtClean="0">
                <a:latin typeface="微软雅黑" pitchFamily="34" charset="-122"/>
                <a:ea typeface="微软雅黑" pitchFamily="34" charset="-122"/>
              </a:rPr>
              <a:t>。</a:t>
            </a:r>
            <a:endParaRPr lang="zh-CN" altLang="en-US" sz="1900" b="1" dirty="0">
              <a:latin typeface="微软雅黑" pitchFamily="34" charset="-122"/>
              <a:ea typeface="微软雅黑" pitchFamily="34" charset="-122"/>
            </a:endParaRP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7225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864117" y="92998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其他选项</a:t>
            </a:r>
          </a:p>
        </p:txBody>
      </p:sp>
      <p:sp>
        <p:nvSpPr>
          <p:cNvPr id="7" name="Rectangle 8"/>
          <p:cNvSpPr>
            <a:spLocks noChangeArrowheads="1"/>
          </p:cNvSpPr>
          <p:nvPr/>
        </p:nvSpPr>
        <p:spPr bwMode="auto">
          <a:xfrm>
            <a:off x="556962" y="1385276"/>
            <a:ext cx="814812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窗口扩大选项 </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字节，其中有一个字节表示移位值 </a:t>
            </a:r>
            <a:r>
              <a:rPr lang="en-US" altLang="zh-CN" sz="2000" b="1" dirty="0">
                <a:latin typeface="微软雅黑" pitchFamily="34" charset="-122"/>
                <a:ea typeface="微软雅黑" pitchFamily="34" charset="-122"/>
              </a:rPr>
              <a:t>S</a:t>
            </a:r>
            <a:r>
              <a:rPr lang="zh-CN" altLang="en-US" sz="2000" b="1" dirty="0">
                <a:latin typeface="微软雅黑" pitchFamily="34" charset="-122"/>
                <a:ea typeface="微软雅黑" pitchFamily="34" charset="-122"/>
              </a:rPr>
              <a:t>。新的窗口值等于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首部中的窗口位数增大到 </a:t>
            </a:r>
            <a:r>
              <a:rPr lang="en-US" altLang="zh-CN" sz="2000" b="1" dirty="0">
                <a:latin typeface="微软雅黑" pitchFamily="34" charset="-122"/>
                <a:ea typeface="微软雅黑" pitchFamily="34" charset="-122"/>
              </a:rPr>
              <a:t>(16 + S)</a:t>
            </a:r>
            <a:r>
              <a:rPr lang="zh-CN" altLang="en-US" sz="2000" b="1" dirty="0">
                <a:latin typeface="微软雅黑" pitchFamily="34" charset="-122"/>
                <a:ea typeface="微软雅黑" pitchFamily="34" charset="-122"/>
              </a:rPr>
              <a:t>，相当于把窗口值向左移动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位后获得实际的窗口大小。</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时间戳选项</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字节，其中最主要的字段时间戳值字段（</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字节）和时间戳回送回答字段（</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选择确认选项</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在后面的 </a:t>
            </a:r>
            <a:r>
              <a:rPr lang="en-US" altLang="zh-CN" sz="2000" b="1" dirty="0">
                <a:latin typeface="微软雅黑" pitchFamily="34" charset="-122"/>
                <a:ea typeface="微软雅黑" pitchFamily="34" charset="-122"/>
              </a:rPr>
              <a:t>5.6.3 </a:t>
            </a:r>
            <a:r>
              <a:rPr lang="zh-CN" altLang="en-US" sz="2000" b="1" dirty="0">
                <a:latin typeface="微软雅黑" pitchFamily="34" charset="-122"/>
                <a:ea typeface="微软雅黑" pitchFamily="34" charset="-122"/>
              </a:rPr>
              <a:t>节介绍。 </a:t>
            </a:r>
          </a:p>
        </p:txBody>
      </p:sp>
    </p:spTree>
    <p:extLst>
      <p:ext uri="{BB962C8B-B14F-4D97-AF65-F5344CB8AC3E}">
        <p14:creationId xmlns:p14="http://schemas.microsoft.com/office/powerpoint/2010/main" val="22036282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圆角矩形 81"/>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8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9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9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10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10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10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10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10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10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107" name="Rectangle 25"/>
          <p:cNvSpPr>
            <a:spLocks noChangeArrowheads="1"/>
          </p:cNvSpPr>
          <p:nvPr/>
        </p:nvSpPr>
        <p:spPr bwMode="auto">
          <a:xfrm>
            <a:off x="3921708" y="2006061"/>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10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11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15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15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15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15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15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15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15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2" name="Text Box 155"/>
          <p:cNvSpPr txBox="1">
            <a:spLocks noChangeArrowheads="1"/>
          </p:cNvSpPr>
          <p:nvPr/>
        </p:nvSpPr>
        <p:spPr bwMode="auto">
          <a:xfrm>
            <a:off x="1042416" y="3645371"/>
            <a:ext cx="7086600" cy="344325"/>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填充字段 </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这是为了使整个首部长度是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字节的整数倍。 </a:t>
            </a:r>
          </a:p>
        </p:txBody>
      </p:sp>
      <p:sp>
        <p:nvSpPr>
          <p:cNvPr id="164" name="Rectangle 104"/>
          <p:cNvSpPr>
            <a:spLocks noChangeArrowheads="1"/>
          </p:cNvSpPr>
          <p:nvPr/>
        </p:nvSpPr>
        <p:spPr bwMode="auto">
          <a:xfrm flipH="1">
            <a:off x="5670081" y="3110963"/>
            <a:ext cx="1183068" cy="38116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83" name="组合 82"/>
          <p:cNvGrpSpPr/>
          <p:nvPr/>
        </p:nvGrpSpPr>
        <p:grpSpPr>
          <a:xfrm>
            <a:off x="1827330" y="782473"/>
            <a:ext cx="5158580" cy="374416"/>
            <a:chOff x="1827330" y="782473"/>
            <a:chExt cx="5158580" cy="374416"/>
          </a:xfrm>
        </p:grpSpPr>
        <p:sp>
          <p:nvSpPr>
            <p:cNvPr id="85"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3"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5"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6"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7"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9"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0"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1"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3"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4"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5"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6"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7"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8"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9"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0"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1"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2"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3"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4"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5"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6"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7"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8"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9"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0"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1"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2"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3"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4"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5"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6"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7"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2143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64"/>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16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35226" cy="2952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173" y="1508903"/>
            <a:ext cx="4893828" cy="363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2880"/>
            <a:ext cx="4250173" cy="2155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5074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52"/>
            <a:ext cx="3773569" cy="5027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717" y="0"/>
            <a:ext cx="3424990" cy="1737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73569" y="1711141"/>
            <a:ext cx="5261811" cy="492443"/>
          </a:xfrm>
          <a:prstGeom prst="rect">
            <a:avLst/>
          </a:prstGeom>
          <a:noFill/>
        </p:spPr>
        <p:txBody>
          <a:bodyPr wrap="square" rtlCol="0">
            <a:spAutoFit/>
          </a:bodyPr>
          <a:lstStyle/>
          <a:p>
            <a:r>
              <a:rPr lang="zh-CN" altLang="en-US" sz="1300" dirty="0" smtClean="0"/>
              <a:t>解：</a:t>
            </a:r>
            <a:r>
              <a:rPr lang="en-US" altLang="zh-CN" sz="1300" dirty="0" smtClean="0"/>
              <a:t>1)192.168.0.8</a:t>
            </a:r>
            <a:r>
              <a:rPr lang="zh-CN" altLang="en-US" sz="1300" dirty="0" smtClean="0"/>
              <a:t>转成</a:t>
            </a:r>
            <a:r>
              <a:rPr lang="en-US" altLang="zh-CN" sz="1300" dirty="0" smtClean="0"/>
              <a:t>16</a:t>
            </a:r>
            <a:r>
              <a:rPr lang="zh-CN" altLang="en-US" sz="1300" dirty="0" smtClean="0"/>
              <a:t>进制得：</a:t>
            </a:r>
            <a:r>
              <a:rPr lang="en-US" altLang="zh-CN" sz="1300" dirty="0" smtClean="0"/>
              <a:t>c0a80008</a:t>
            </a:r>
            <a:r>
              <a:rPr lang="zh-CN" altLang="en-US" sz="1300" dirty="0" smtClean="0"/>
              <a:t>是源</a:t>
            </a:r>
            <a:r>
              <a:rPr lang="en-US" altLang="zh-CN" sz="1300" dirty="0" smtClean="0"/>
              <a:t>IP</a:t>
            </a:r>
            <a:r>
              <a:rPr lang="zh-CN" altLang="en-US" sz="1300" dirty="0" smtClean="0"/>
              <a:t>地址字段，是第</a:t>
            </a:r>
            <a:r>
              <a:rPr lang="en-US" altLang="zh-CN" sz="1300" dirty="0" smtClean="0"/>
              <a:t>4</a:t>
            </a:r>
            <a:r>
              <a:rPr lang="zh-CN" altLang="en-US" sz="1300" dirty="0" smtClean="0"/>
              <a:t>个字节，观察表</a:t>
            </a:r>
            <a:r>
              <a:rPr lang="en-US" altLang="zh-CN" sz="1300" dirty="0" smtClean="0"/>
              <a:t>1</a:t>
            </a:r>
            <a:r>
              <a:rPr lang="zh-CN" altLang="en-US" sz="1300" dirty="0" smtClean="0"/>
              <a:t>第</a:t>
            </a:r>
            <a:r>
              <a:rPr lang="en-US" altLang="zh-CN" sz="1300" dirty="0" smtClean="0"/>
              <a:t>4</a:t>
            </a:r>
            <a:r>
              <a:rPr lang="zh-CN" altLang="en-US" sz="1300" dirty="0" smtClean="0"/>
              <a:t>列，所以</a:t>
            </a:r>
            <a:r>
              <a:rPr lang="en-US" altLang="zh-CN" sz="1300" b="1" dirty="0" smtClean="0">
                <a:solidFill>
                  <a:srgbClr val="7030A0"/>
                </a:solidFill>
              </a:rPr>
              <a:t>H</a:t>
            </a:r>
            <a:r>
              <a:rPr lang="zh-CN" altLang="en-US" sz="1300" b="1" dirty="0" smtClean="0">
                <a:solidFill>
                  <a:srgbClr val="7030A0"/>
                </a:solidFill>
              </a:rPr>
              <a:t>主机发送的</a:t>
            </a:r>
            <a:r>
              <a:rPr lang="en-US" altLang="zh-CN" sz="1300" b="1" dirty="0" smtClean="0">
                <a:solidFill>
                  <a:srgbClr val="7030A0"/>
                </a:solidFill>
              </a:rPr>
              <a:t>IP</a:t>
            </a:r>
            <a:r>
              <a:rPr lang="zh-CN" altLang="en-US" sz="1300" b="1" dirty="0" smtClean="0">
                <a:solidFill>
                  <a:srgbClr val="7030A0"/>
                </a:solidFill>
              </a:rPr>
              <a:t>分组编号是</a:t>
            </a:r>
            <a:r>
              <a:rPr lang="en-US" altLang="zh-CN" sz="1300" b="1" dirty="0" smtClean="0">
                <a:solidFill>
                  <a:srgbClr val="7030A0"/>
                </a:solidFill>
              </a:rPr>
              <a:t>1,3,4</a:t>
            </a:r>
            <a:r>
              <a:rPr lang="zh-CN" altLang="en-US" sz="1300" b="1" dirty="0" smtClean="0">
                <a:solidFill>
                  <a:srgbClr val="7030A0"/>
                </a:solidFill>
              </a:rPr>
              <a:t>；</a:t>
            </a:r>
            <a:endParaRPr lang="zh-CN" altLang="en-US" sz="1300" b="1" dirty="0">
              <a:solidFill>
                <a:srgbClr val="7030A0"/>
              </a:solidFill>
            </a:endParaRPr>
          </a:p>
        </p:txBody>
      </p:sp>
      <p:sp>
        <p:nvSpPr>
          <p:cNvPr id="3" name="TextBox 2"/>
          <p:cNvSpPr txBox="1"/>
          <p:nvPr/>
        </p:nvSpPr>
        <p:spPr>
          <a:xfrm>
            <a:off x="3773569" y="4250274"/>
            <a:ext cx="4893089" cy="1092607"/>
          </a:xfrm>
          <a:prstGeom prst="rect">
            <a:avLst/>
          </a:prstGeom>
          <a:noFill/>
        </p:spPr>
        <p:txBody>
          <a:bodyPr wrap="square" rtlCol="0">
            <a:spAutoFit/>
          </a:bodyPr>
          <a:lstStyle/>
          <a:p>
            <a:r>
              <a:rPr lang="en-US" altLang="zh-CN" sz="1300" dirty="0" smtClean="0"/>
              <a:t>3</a:t>
            </a:r>
            <a:r>
              <a:rPr lang="en-US" altLang="zh-CN" sz="1300" dirty="0"/>
              <a:t>)</a:t>
            </a:r>
            <a:r>
              <a:rPr lang="zh-CN" altLang="en-US" sz="1300" dirty="0"/>
              <a:t>表</a:t>
            </a:r>
            <a:r>
              <a:rPr lang="en-US" altLang="zh-CN" sz="1300" dirty="0"/>
              <a:t>2</a:t>
            </a:r>
            <a:r>
              <a:rPr lang="zh-CN" altLang="en-US" sz="1300" dirty="0"/>
              <a:t>所示</a:t>
            </a:r>
            <a:r>
              <a:rPr lang="en-US" altLang="zh-CN" sz="1300" dirty="0"/>
              <a:t>S</a:t>
            </a:r>
            <a:r>
              <a:rPr lang="zh-CN" altLang="en-US" sz="1300" dirty="0"/>
              <a:t>发出的分组标识字段</a:t>
            </a:r>
            <a:r>
              <a:rPr lang="zh-CN" altLang="en-US" sz="1300" dirty="0" smtClean="0"/>
              <a:t>是</a:t>
            </a:r>
            <a:r>
              <a:rPr lang="en-US" altLang="zh-CN" sz="1300" dirty="0">
                <a:sym typeface="Wingdings" panose="05000000000000000000" pitchFamily="2" charset="2"/>
              </a:rPr>
              <a:t>(</a:t>
            </a:r>
            <a:r>
              <a:rPr lang="en-US" altLang="zh-CN" sz="1300" dirty="0" smtClean="0"/>
              <a:t>6811)</a:t>
            </a:r>
            <a:r>
              <a:rPr lang="en-US" altLang="zh-CN" sz="1300" baseline="-25000" dirty="0" smtClean="0"/>
              <a:t>16</a:t>
            </a:r>
            <a:r>
              <a:rPr lang="zh-CN" altLang="en-US" sz="1300" dirty="0" smtClean="0"/>
              <a:t>，</a:t>
            </a:r>
            <a:r>
              <a:rPr lang="zh-CN" altLang="en-US" sz="1300" dirty="0"/>
              <a:t>所以</a:t>
            </a:r>
            <a:r>
              <a:rPr lang="en-US" altLang="zh-CN" sz="1300" dirty="0"/>
              <a:t>5</a:t>
            </a:r>
            <a:r>
              <a:rPr lang="zh-CN" altLang="en-US" sz="1300" dirty="0"/>
              <a:t>号分组是</a:t>
            </a:r>
            <a:r>
              <a:rPr lang="en-US" altLang="zh-CN" sz="1300" dirty="0"/>
              <a:t>S</a:t>
            </a:r>
            <a:r>
              <a:rPr lang="zh-CN" altLang="en-US" sz="1300" dirty="0"/>
              <a:t>所发出来的，其第</a:t>
            </a:r>
            <a:r>
              <a:rPr lang="en-US" altLang="zh-CN" sz="1300" dirty="0"/>
              <a:t>9</a:t>
            </a:r>
            <a:r>
              <a:rPr lang="zh-CN" altLang="en-US" sz="1300" dirty="0"/>
              <a:t>个字节</a:t>
            </a:r>
            <a:r>
              <a:rPr lang="en-US" altLang="zh-CN" sz="1300" dirty="0" smtClean="0"/>
              <a:t>TTL=(40)</a:t>
            </a:r>
            <a:r>
              <a:rPr lang="en-US" altLang="zh-CN" sz="1300" baseline="-25000" dirty="0"/>
              <a:t> 16</a:t>
            </a:r>
            <a:r>
              <a:rPr lang="en-US" altLang="zh-CN" sz="1300" dirty="0" smtClean="0"/>
              <a:t>=(64)</a:t>
            </a:r>
            <a:r>
              <a:rPr lang="en-US" altLang="zh-CN" sz="1300" baseline="-25000" dirty="0"/>
              <a:t> 10 </a:t>
            </a:r>
            <a:r>
              <a:rPr lang="zh-CN" altLang="en-US" sz="1300" dirty="0" smtClean="0"/>
              <a:t>；</a:t>
            </a:r>
            <a:r>
              <a:rPr lang="zh-CN" altLang="en-US" sz="1300" dirty="0"/>
              <a:t>因为跨越多个网络，其</a:t>
            </a:r>
            <a:r>
              <a:rPr lang="en-US" altLang="zh-CN" sz="1300" dirty="0"/>
              <a:t>TTL</a:t>
            </a:r>
            <a:r>
              <a:rPr lang="zh-CN" altLang="en-US" sz="1300" dirty="0"/>
              <a:t>的值变小了，即</a:t>
            </a:r>
            <a:r>
              <a:rPr lang="en-US" altLang="zh-CN" sz="1300" dirty="0"/>
              <a:t>5</a:t>
            </a:r>
            <a:r>
              <a:rPr lang="zh-CN" altLang="en-US" sz="1300" dirty="0"/>
              <a:t>号</a:t>
            </a:r>
            <a:r>
              <a:rPr lang="zh-CN" altLang="en-US" sz="1300" dirty="0" smtClean="0"/>
              <a:t>分组在到达</a:t>
            </a:r>
            <a:r>
              <a:rPr lang="en-US" altLang="zh-CN" sz="1300" dirty="0" smtClean="0"/>
              <a:t>H</a:t>
            </a:r>
            <a:r>
              <a:rPr lang="zh-CN" altLang="en-US" sz="1300" dirty="0" smtClean="0"/>
              <a:t>后，其第</a:t>
            </a:r>
            <a:r>
              <a:rPr lang="en-US" altLang="zh-CN" sz="1300" dirty="0"/>
              <a:t>9</a:t>
            </a:r>
            <a:r>
              <a:rPr lang="zh-CN" altLang="en-US" sz="1300" dirty="0"/>
              <a:t>个字节</a:t>
            </a:r>
            <a:r>
              <a:rPr lang="en-US" altLang="zh-CN" sz="1300" dirty="0" smtClean="0"/>
              <a:t>TTL=(31)</a:t>
            </a:r>
            <a:r>
              <a:rPr lang="en-US" altLang="zh-CN" sz="1300" baseline="-25000" dirty="0"/>
              <a:t> 16 </a:t>
            </a:r>
            <a:r>
              <a:rPr lang="en-US" altLang="zh-CN" sz="1300" dirty="0" smtClean="0"/>
              <a:t>=(49)</a:t>
            </a:r>
            <a:r>
              <a:rPr lang="en-US" altLang="zh-CN" sz="1300" baseline="-25000" dirty="0"/>
              <a:t> 10</a:t>
            </a:r>
            <a:r>
              <a:rPr lang="en-US" altLang="zh-CN" sz="1300" dirty="0" smtClean="0"/>
              <a:t>, 64-49=15</a:t>
            </a:r>
            <a:r>
              <a:rPr lang="zh-CN" altLang="en-US" sz="1300" dirty="0" smtClean="0"/>
              <a:t>，</a:t>
            </a:r>
            <a:r>
              <a:rPr lang="zh-CN" altLang="en-US" sz="1300" b="1" dirty="0" smtClean="0">
                <a:solidFill>
                  <a:srgbClr val="7030A0"/>
                </a:solidFill>
              </a:rPr>
              <a:t>所以跨越</a:t>
            </a:r>
            <a:r>
              <a:rPr lang="en-US" altLang="zh-CN" sz="1300" b="1" dirty="0">
                <a:solidFill>
                  <a:srgbClr val="7030A0"/>
                </a:solidFill>
              </a:rPr>
              <a:t>15</a:t>
            </a:r>
            <a:r>
              <a:rPr lang="zh-CN" altLang="en-US" sz="1300" b="1" dirty="0">
                <a:solidFill>
                  <a:srgbClr val="7030A0"/>
                </a:solidFill>
              </a:rPr>
              <a:t>个路由器。</a:t>
            </a:r>
          </a:p>
          <a:p>
            <a:endParaRPr lang="zh-CN" altLang="en-US" sz="1300" dirty="0"/>
          </a:p>
        </p:txBody>
      </p:sp>
      <p:sp>
        <p:nvSpPr>
          <p:cNvPr id="7" name="TextBox 6"/>
          <p:cNvSpPr txBox="1"/>
          <p:nvPr/>
        </p:nvSpPr>
        <p:spPr>
          <a:xfrm>
            <a:off x="3773569" y="2203584"/>
            <a:ext cx="5261811" cy="692497"/>
          </a:xfrm>
          <a:prstGeom prst="rect">
            <a:avLst/>
          </a:prstGeom>
          <a:noFill/>
        </p:spPr>
        <p:txBody>
          <a:bodyPr wrap="square" rtlCol="0">
            <a:spAutoFit/>
          </a:bodyPr>
          <a:lstStyle/>
          <a:p>
            <a:r>
              <a:rPr lang="zh-CN" altLang="en-US" sz="1300" dirty="0" smtClean="0"/>
              <a:t>根据</a:t>
            </a:r>
            <a:r>
              <a:rPr lang="en-US" altLang="zh-CN" sz="1300" dirty="0" smtClean="0"/>
              <a:t>TCP</a:t>
            </a:r>
            <a:r>
              <a:rPr lang="zh-CN" altLang="en-US" sz="1300" dirty="0" smtClean="0"/>
              <a:t>首部推出，</a:t>
            </a:r>
            <a:r>
              <a:rPr lang="en-US" altLang="zh-CN" sz="1300" dirty="0" smtClean="0"/>
              <a:t>SYN</a:t>
            </a:r>
            <a:r>
              <a:rPr lang="zh-CN" altLang="en-US" sz="1300" dirty="0"/>
              <a:t>应</a:t>
            </a:r>
            <a:r>
              <a:rPr lang="zh-CN" altLang="en-US" sz="1300" dirty="0" smtClean="0"/>
              <a:t>在第</a:t>
            </a:r>
            <a:r>
              <a:rPr lang="en-US" altLang="zh-CN" sz="1300" dirty="0" smtClean="0"/>
              <a:t>14</a:t>
            </a:r>
            <a:r>
              <a:rPr lang="zh-CN" altLang="en-US" sz="1300" dirty="0" smtClean="0"/>
              <a:t>字节前两位，也就是</a:t>
            </a:r>
            <a:r>
              <a:rPr lang="en-US" altLang="zh-CN" sz="1300" dirty="0" smtClean="0"/>
              <a:t>(02)</a:t>
            </a:r>
            <a:r>
              <a:rPr lang="en-US" altLang="zh-CN" sz="1300" baseline="-25000" dirty="0" smtClean="0"/>
              <a:t>16</a:t>
            </a:r>
            <a:r>
              <a:rPr lang="en-US" altLang="zh-CN" sz="1300" dirty="0" smtClean="0"/>
              <a:t>—(10)</a:t>
            </a:r>
            <a:r>
              <a:rPr lang="en-US" altLang="zh-CN" sz="1300" baseline="-25000" dirty="0" smtClean="0"/>
              <a:t> 2</a:t>
            </a:r>
            <a:r>
              <a:rPr lang="zh-CN" altLang="en-US" sz="1300" baseline="-25000" dirty="0" smtClean="0"/>
              <a:t>，</a:t>
            </a:r>
            <a:r>
              <a:rPr lang="en-US" altLang="zh-CN" sz="1300" dirty="0" smtClean="0"/>
              <a:t>(12)</a:t>
            </a:r>
            <a:r>
              <a:rPr lang="en-US" altLang="zh-CN" sz="1300" baseline="-25000" dirty="0" smtClean="0"/>
              <a:t> 16</a:t>
            </a:r>
            <a:r>
              <a:rPr lang="en-US" altLang="zh-CN" sz="1300" dirty="0" smtClean="0"/>
              <a:t>—(10)</a:t>
            </a:r>
            <a:r>
              <a:rPr lang="en-US" altLang="zh-CN" sz="1300" baseline="-25000" dirty="0" smtClean="0"/>
              <a:t> 2</a:t>
            </a:r>
            <a:r>
              <a:rPr lang="zh-CN" altLang="en-US" sz="1300" dirty="0" smtClean="0"/>
              <a:t>，</a:t>
            </a:r>
            <a:r>
              <a:rPr lang="en-US" altLang="zh-CN" sz="1300" dirty="0" smtClean="0"/>
              <a:t>(f0)</a:t>
            </a:r>
            <a:r>
              <a:rPr lang="zh-CN" altLang="en-US" sz="1300" dirty="0"/>
              <a:t> </a:t>
            </a:r>
            <a:r>
              <a:rPr lang="en-US" altLang="zh-CN" sz="1300" baseline="-25000" dirty="0" smtClean="0"/>
              <a:t>16</a:t>
            </a:r>
            <a:r>
              <a:rPr lang="en-US" altLang="zh-CN" sz="1300" dirty="0" smtClean="0"/>
              <a:t>—(00)</a:t>
            </a:r>
            <a:r>
              <a:rPr lang="en-US" altLang="zh-CN" sz="1300" baseline="-25000" dirty="0"/>
              <a:t> 2 </a:t>
            </a:r>
            <a:r>
              <a:rPr lang="zh-CN" altLang="en-US" sz="1300" dirty="0" smtClean="0"/>
              <a:t>，</a:t>
            </a:r>
            <a:r>
              <a:rPr lang="en-US" altLang="zh-CN" sz="1300" dirty="0" smtClean="0"/>
              <a:t> </a:t>
            </a:r>
            <a:r>
              <a:rPr lang="en-US" altLang="zh-CN" sz="1300" dirty="0"/>
              <a:t>(</a:t>
            </a:r>
            <a:r>
              <a:rPr lang="en-US" altLang="zh-CN" sz="1300" dirty="0" smtClean="0"/>
              <a:t>18)</a:t>
            </a:r>
            <a:r>
              <a:rPr lang="en-US" altLang="zh-CN" sz="1300" baseline="-25000" dirty="0" smtClean="0"/>
              <a:t> 16</a:t>
            </a:r>
            <a:r>
              <a:rPr lang="en-US" altLang="zh-CN" sz="1300" dirty="0" smtClean="0"/>
              <a:t>—(00)</a:t>
            </a:r>
            <a:r>
              <a:rPr lang="en-US" altLang="zh-CN" sz="1300" baseline="-25000" dirty="0" smtClean="0"/>
              <a:t> 2</a:t>
            </a:r>
            <a:r>
              <a:rPr lang="zh-CN" altLang="en-US" sz="1300" dirty="0" smtClean="0"/>
              <a:t>，</a:t>
            </a:r>
            <a:r>
              <a:rPr lang="en-US" altLang="zh-CN" sz="1300" dirty="0" smtClean="0"/>
              <a:t> </a:t>
            </a:r>
            <a:r>
              <a:rPr lang="en-US" altLang="zh-CN" sz="1300" dirty="0"/>
              <a:t>(</a:t>
            </a:r>
            <a:r>
              <a:rPr lang="en-US" altLang="zh-CN" sz="1300" dirty="0" smtClean="0"/>
              <a:t>10)</a:t>
            </a:r>
            <a:r>
              <a:rPr lang="en-US" altLang="zh-CN" sz="1300" baseline="-25000" dirty="0" smtClean="0"/>
              <a:t> 16</a:t>
            </a:r>
            <a:r>
              <a:rPr lang="en-US" altLang="zh-CN" sz="1300" dirty="0" smtClean="0"/>
              <a:t>—(00)</a:t>
            </a:r>
            <a:r>
              <a:rPr lang="en-US" altLang="zh-CN" sz="1300" baseline="-25000" dirty="0" smtClean="0"/>
              <a:t> </a:t>
            </a:r>
            <a:r>
              <a:rPr lang="en-US" altLang="zh-CN" sz="1300" baseline="-25000" dirty="0"/>
              <a:t>10</a:t>
            </a:r>
            <a:r>
              <a:rPr lang="zh-CN" altLang="en-US" sz="1300" dirty="0"/>
              <a:t>，</a:t>
            </a:r>
            <a:r>
              <a:rPr lang="en-US" altLang="zh-CN" sz="1300" baseline="-25000" dirty="0" smtClean="0"/>
              <a:t> </a:t>
            </a:r>
            <a:r>
              <a:rPr lang="zh-CN" altLang="en-US" sz="1300" dirty="0" smtClean="0"/>
              <a:t>所以</a:t>
            </a:r>
            <a:r>
              <a:rPr lang="zh-CN" altLang="en-US" sz="1300" b="1" dirty="0">
                <a:solidFill>
                  <a:srgbClr val="7030A0"/>
                </a:solidFill>
              </a:rPr>
              <a:t>分组</a:t>
            </a:r>
            <a:r>
              <a:rPr lang="en-US" altLang="zh-CN" sz="1300" b="1" dirty="0" smtClean="0">
                <a:solidFill>
                  <a:srgbClr val="7030A0"/>
                </a:solidFill>
              </a:rPr>
              <a:t>1</a:t>
            </a:r>
            <a:r>
              <a:rPr lang="zh-CN" altLang="en-US" sz="1300" b="1" dirty="0" smtClean="0">
                <a:solidFill>
                  <a:srgbClr val="7030A0"/>
                </a:solidFill>
              </a:rPr>
              <a:t>和分组</a:t>
            </a:r>
            <a:r>
              <a:rPr lang="en-US" altLang="zh-CN" sz="1300" b="1" dirty="0" smtClean="0">
                <a:solidFill>
                  <a:srgbClr val="7030A0"/>
                </a:solidFill>
              </a:rPr>
              <a:t>2</a:t>
            </a:r>
            <a:r>
              <a:rPr lang="zh-CN" altLang="en-US" sz="1300" b="1" dirty="0">
                <a:solidFill>
                  <a:srgbClr val="7030A0"/>
                </a:solidFill>
              </a:rPr>
              <a:t>是</a:t>
            </a:r>
            <a:r>
              <a:rPr lang="en-US" altLang="zh-CN" sz="1300" b="1" dirty="0">
                <a:solidFill>
                  <a:srgbClr val="7030A0"/>
                </a:solidFill>
              </a:rPr>
              <a:t>TCP</a:t>
            </a:r>
            <a:r>
              <a:rPr lang="zh-CN" altLang="en-US" sz="1300" b="1" dirty="0">
                <a:solidFill>
                  <a:srgbClr val="7030A0"/>
                </a:solidFill>
              </a:rPr>
              <a:t>连接建立过程</a:t>
            </a:r>
            <a:r>
              <a:rPr lang="zh-CN" altLang="en-US" sz="1300" dirty="0" smtClean="0"/>
              <a:t>。      </a:t>
            </a:r>
            <a:endParaRPr lang="zh-CN" altLang="en-US" sz="1300" dirty="0"/>
          </a:p>
        </p:txBody>
      </p:sp>
      <p:sp>
        <p:nvSpPr>
          <p:cNvPr id="8" name="TextBox 7"/>
          <p:cNvSpPr txBox="1"/>
          <p:nvPr/>
        </p:nvSpPr>
        <p:spPr>
          <a:xfrm>
            <a:off x="3773569" y="2896081"/>
            <a:ext cx="5474705" cy="692497"/>
          </a:xfrm>
          <a:prstGeom prst="rect">
            <a:avLst/>
          </a:prstGeom>
          <a:noFill/>
        </p:spPr>
        <p:txBody>
          <a:bodyPr wrap="square" rtlCol="0">
            <a:spAutoFit/>
          </a:bodyPr>
          <a:lstStyle/>
          <a:p>
            <a:r>
              <a:rPr lang="zh-CN" altLang="en-US" sz="1300" dirty="0"/>
              <a:t>根据</a:t>
            </a:r>
            <a:r>
              <a:rPr lang="en-US" altLang="zh-CN" sz="1300" dirty="0"/>
              <a:t>IP</a:t>
            </a:r>
            <a:r>
              <a:rPr lang="zh-CN" altLang="en-US" sz="1300" dirty="0"/>
              <a:t>数据报的总长度字段确定是否填充：总长度在</a:t>
            </a:r>
            <a:r>
              <a:rPr lang="en-US" altLang="zh-CN" sz="1300" dirty="0"/>
              <a:t>3-4</a:t>
            </a:r>
            <a:r>
              <a:rPr lang="zh-CN" altLang="en-US" sz="1300" dirty="0"/>
              <a:t>字节，对应的</a:t>
            </a:r>
            <a:r>
              <a:rPr lang="zh-CN" altLang="en-US" sz="1300" dirty="0" smtClean="0"/>
              <a:t>是</a:t>
            </a:r>
            <a:r>
              <a:rPr lang="en-US" altLang="zh-CN" sz="1300" dirty="0" smtClean="0"/>
              <a:t>(0030)</a:t>
            </a:r>
            <a:r>
              <a:rPr lang="en-US" altLang="zh-CN" sz="1300" baseline="-25000" dirty="0" smtClean="0"/>
              <a:t>16</a:t>
            </a:r>
            <a:r>
              <a:rPr lang="en-US" altLang="zh-CN" sz="1300" dirty="0" smtClean="0"/>
              <a:t>—(48)</a:t>
            </a:r>
            <a:r>
              <a:rPr lang="en-US" altLang="zh-CN" sz="1300" baseline="-25000" dirty="0" smtClean="0"/>
              <a:t>10</a:t>
            </a:r>
            <a:r>
              <a:rPr lang="en-US" altLang="zh-CN" sz="1300" dirty="0" smtClean="0"/>
              <a:t>,  (0030)</a:t>
            </a:r>
            <a:r>
              <a:rPr lang="en-US" altLang="zh-CN" sz="1300" baseline="-25000" dirty="0"/>
              <a:t> 16</a:t>
            </a:r>
            <a:r>
              <a:rPr lang="en-US" altLang="zh-CN" sz="1300" dirty="0" smtClean="0"/>
              <a:t>—(48)</a:t>
            </a:r>
            <a:r>
              <a:rPr lang="en-US" altLang="zh-CN" sz="1300" baseline="-25000" dirty="0"/>
              <a:t> 10</a:t>
            </a:r>
            <a:r>
              <a:rPr lang="en-US" altLang="zh-CN" sz="1300" dirty="0" smtClean="0"/>
              <a:t>,  (0028)</a:t>
            </a:r>
            <a:r>
              <a:rPr lang="en-US" altLang="zh-CN" sz="1300" baseline="-25000" dirty="0"/>
              <a:t> 16</a:t>
            </a:r>
            <a:r>
              <a:rPr lang="en-US" altLang="zh-CN" sz="1300" dirty="0" smtClean="0"/>
              <a:t>—(40)</a:t>
            </a:r>
            <a:r>
              <a:rPr lang="en-US" altLang="zh-CN" sz="1300" baseline="-25000" dirty="0"/>
              <a:t> 10</a:t>
            </a:r>
            <a:r>
              <a:rPr lang="en-US" altLang="zh-CN" sz="1300" dirty="0" smtClean="0"/>
              <a:t>,  (0038)</a:t>
            </a:r>
            <a:r>
              <a:rPr lang="en-US" altLang="zh-CN" sz="1300" baseline="-25000" dirty="0"/>
              <a:t> 16</a:t>
            </a:r>
            <a:r>
              <a:rPr lang="en-US" altLang="zh-CN" sz="1300" dirty="0" smtClean="0"/>
              <a:t>—(56)</a:t>
            </a:r>
            <a:r>
              <a:rPr lang="en-US" altLang="zh-CN" sz="1300" baseline="-25000" dirty="0"/>
              <a:t> 10</a:t>
            </a:r>
            <a:r>
              <a:rPr lang="en-US" altLang="zh-CN" sz="1300" dirty="0" smtClean="0"/>
              <a:t>,     (0028)</a:t>
            </a:r>
            <a:r>
              <a:rPr lang="en-US" altLang="zh-CN" sz="1300" baseline="-25000" dirty="0"/>
              <a:t> 16</a:t>
            </a:r>
            <a:r>
              <a:rPr lang="en-US" altLang="zh-CN" sz="1300" dirty="0" smtClean="0"/>
              <a:t>—(40)</a:t>
            </a:r>
            <a:r>
              <a:rPr lang="en-US" altLang="zh-CN" sz="1300" baseline="-25000" dirty="0"/>
              <a:t> 10</a:t>
            </a:r>
            <a:r>
              <a:rPr lang="zh-CN" altLang="en-US" sz="1300" dirty="0" smtClean="0"/>
              <a:t>，</a:t>
            </a:r>
            <a:r>
              <a:rPr lang="zh-CN" altLang="en-US" sz="1300" b="1" dirty="0" smtClean="0">
                <a:solidFill>
                  <a:srgbClr val="7030A0"/>
                </a:solidFill>
              </a:rPr>
              <a:t>因</a:t>
            </a:r>
            <a:r>
              <a:rPr lang="en-US" altLang="zh-CN" sz="1300" b="1" dirty="0">
                <a:solidFill>
                  <a:srgbClr val="7030A0"/>
                </a:solidFill>
              </a:rPr>
              <a:t>3</a:t>
            </a:r>
            <a:r>
              <a:rPr lang="zh-CN" altLang="en-US" sz="1300" b="1" dirty="0">
                <a:solidFill>
                  <a:srgbClr val="7030A0"/>
                </a:solidFill>
              </a:rPr>
              <a:t>号分组和</a:t>
            </a:r>
            <a:r>
              <a:rPr lang="en-US" altLang="zh-CN" sz="1300" b="1" dirty="0">
                <a:solidFill>
                  <a:srgbClr val="7030A0"/>
                </a:solidFill>
              </a:rPr>
              <a:t>5</a:t>
            </a:r>
            <a:r>
              <a:rPr lang="zh-CN" altLang="en-US" sz="1300" b="1" dirty="0">
                <a:solidFill>
                  <a:srgbClr val="7030A0"/>
                </a:solidFill>
              </a:rPr>
              <a:t>号</a:t>
            </a:r>
            <a:r>
              <a:rPr lang="zh-CN" altLang="en-US" sz="1300" b="1" dirty="0" smtClean="0">
                <a:solidFill>
                  <a:srgbClr val="7030A0"/>
                </a:solidFill>
              </a:rPr>
              <a:t>分组总长度小于</a:t>
            </a:r>
            <a:r>
              <a:rPr lang="en-US" altLang="zh-CN" sz="1300" b="1" dirty="0">
                <a:solidFill>
                  <a:srgbClr val="7030A0"/>
                </a:solidFill>
              </a:rPr>
              <a:t>46</a:t>
            </a:r>
            <a:r>
              <a:rPr lang="zh-CN" altLang="en-US" sz="1300" b="1" dirty="0">
                <a:solidFill>
                  <a:srgbClr val="7030A0"/>
                </a:solidFill>
              </a:rPr>
              <a:t>，所以是进行了填充</a:t>
            </a:r>
            <a:r>
              <a:rPr lang="zh-CN" altLang="en-US" sz="1300" dirty="0">
                <a:solidFill>
                  <a:srgbClr val="7030A0"/>
                </a:solidFill>
              </a:rPr>
              <a:t>。</a:t>
            </a:r>
            <a:endParaRPr lang="en-US" altLang="zh-CN" sz="1300" dirty="0">
              <a:solidFill>
                <a:srgbClr val="7030A0"/>
              </a:solidFill>
            </a:endParaRPr>
          </a:p>
        </p:txBody>
      </p:sp>
      <p:sp>
        <p:nvSpPr>
          <p:cNvPr id="9" name="TextBox 8"/>
          <p:cNvSpPr txBox="1"/>
          <p:nvPr/>
        </p:nvSpPr>
        <p:spPr>
          <a:xfrm>
            <a:off x="3773569" y="3564091"/>
            <a:ext cx="5261811" cy="692497"/>
          </a:xfrm>
          <a:prstGeom prst="rect">
            <a:avLst/>
          </a:prstGeom>
          <a:noFill/>
        </p:spPr>
        <p:txBody>
          <a:bodyPr wrap="square" rtlCol="0">
            <a:spAutoFit/>
          </a:bodyPr>
          <a:lstStyle/>
          <a:p>
            <a:r>
              <a:rPr lang="en-US" altLang="zh-CN" sz="1300" dirty="0"/>
              <a:t>2)</a:t>
            </a:r>
            <a:r>
              <a:rPr lang="zh-CN" altLang="en-US" sz="1300" dirty="0"/>
              <a:t>因</a:t>
            </a:r>
            <a:r>
              <a:rPr lang="en-US" altLang="zh-CN" sz="1300" dirty="0"/>
              <a:t>1</a:t>
            </a:r>
            <a:r>
              <a:rPr lang="zh-CN" altLang="en-US" sz="1300" dirty="0"/>
              <a:t>号和</a:t>
            </a:r>
            <a:r>
              <a:rPr lang="en-US" altLang="zh-CN" sz="1300" dirty="0"/>
              <a:t>2</a:t>
            </a:r>
            <a:r>
              <a:rPr lang="zh-CN" altLang="en-US" sz="1300" dirty="0"/>
              <a:t>号分组是</a:t>
            </a:r>
            <a:r>
              <a:rPr lang="en-US" altLang="zh-CN" sz="1300" dirty="0"/>
              <a:t>TCP</a:t>
            </a:r>
            <a:r>
              <a:rPr lang="zh-CN" altLang="en-US" sz="1300" dirty="0"/>
              <a:t>连接建立，所以是</a:t>
            </a:r>
            <a:r>
              <a:rPr lang="en-US" altLang="zh-CN" sz="1300" dirty="0"/>
              <a:t>H</a:t>
            </a:r>
            <a:r>
              <a:rPr lang="zh-CN" altLang="en-US" sz="1300" dirty="0"/>
              <a:t>主机发送</a:t>
            </a:r>
            <a:r>
              <a:rPr lang="en-US" altLang="zh-CN" sz="1300" dirty="0"/>
              <a:t>3</a:t>
            </a:r>
            <a:r>
              <a:rPr lang="zh-CN" altLang="en-US" sz="1300" dirty="0"/>
              <a:t>号分组，</a:t>
            </a:r>
            <a:r>
              <a:rPr lang="en-US" altLang="zh-CN" sz="1300" dirty="0"/>
              <a:t>S</a:t>
            </a:r>
            <a:r>
              <a:rPr lang="zh-CN" altLang="en-US" sz="1300" dirty="0"/>
              <a:t>主机</a:t>
            </a:r>
            <a:r>
              <a:rPr lang="en-US" altLang="zh-CN" sz="1300" dirty="0"/>
              <a:t>5</a:t>
            </a:r>
            <a:r>
              <a:rPr lang="zh-CN" altLang="en-US" sz="1300" dirty="0"/>
              <a:t>号分组响应；</a:t>
            </a:r>
            <a:r>
              <a:rPr lang="en-US" altLang="zh-CN" sz="1300" dirty="0"/>
              <a:t>3</a:t>
            </a:r>
            <a:r>
              <a:rPr lang="zh-CN" altLang="en-US" sz="1300" dirty="0"/>
              <a:t>号分组的</a:t>
            </a:r>
            <a:r>
              <a:rPr lang="en-US" altLang="zh-CN" sz="1300" dirty="0" err="1" smtClean="0"/>
              <a:t>seq</a:t>
            </a:r>
            <a:r>
              <a:rPr lang="en-US" altLang="zh-CN" sz="1300" dirty="0" smtClean="0"/>
              <a:t>=846b41c6</a:t>
            </a:r>
            <a:r>
              <a:rPr lang="zh-CN" altLang="en-US" sz="1300" dirty="0" smtClean="0"/>
              <a:t>，</a:t>
            </a:r>
            <a:r>
              <a:rPr lang="en-US" altLang="zh-CN" sz="1300" dirty="0" smtClean="0"/>
              <a:t>5</a:t>
            </a:r>
            <a:r>
              <a:rPr lang="zh-CN" altLang="en-US" sz="1300" dirty="0"/>
              <a:t>号分组的</a:t>
            </a:r>
            <a:r>
              <a:rPr lang="en-US" altLang="zh-CN" sz="1300" dirty="0" err="1"/>
              <a:t>ack</a:t>
            </a:r>
            <a:r>
              <a:rPr lang="en-US" altLang="zh-CN" sz="1300" dirty="0"/>
              <a:t>=846b41d6</a:t>
            </a:r>
            <a:r>
              <a:rPr lang="zh-CN" altLang="en-US" sz="1300" dirty="0"/>
              <a:t>，所以</a:t>
            </a:r>
            <a:r>
              <a:rPr lang="zh-CN" altLang="en-US" sz="1300" b="1" dirty="0">
                <a:solidFill>
                  <a:srgbClr val="7030A0"/>
                </a:solidFill>
              </a:rPr>
              <a:t>传输有效数据</a:t>
            </a:r>
            <a:r>
              <a:rPr lang="zh-CN" altLang="en-US" sz="1300" b="1" dirty="0" smtClean="0">
                <a:solidFill>
                  <a:srgbClr val="7030A0"/>
                </a:solidFill>
              </a:rPr>
              <a:t>是</a:t>
            </a:r>
            <a:r>
              <a:rPr lang="en-US" altLang="zh-CN" sz="1300" b="1" dirty="0">
                <a:solidFill>
                  <a:srgbClr val="7030A0"/>
                </a:solidFill>
                <a:sym typeface="Wingdings" panose="05000000000000000000" pitchFamily="2" charset="2"/>
              </a:rPr>
              <a:t>(</a:t>
            </a:r>
            <a:r>
              <a:rPr lang="en-US" altLang="zh-CN" sz="1300" b="1" dirty="0" smtClean="0">
                <a:solidFill>
                  <a:srgbClr val="7030A0"/>
                </a:solidFill>
              </a:rPr>
              <a:t>d6)</a:t>
            </a:r>
            <a:r>
              <a:rPr lang="en-US" altLang="zh-CN" sz="1300" baseline="-25000" dirty="0"/>
              <a:t> 16</a:t>
            </a:r>
            <a:r>
              <a:rPr lang="en-US" altLang="zh-CN" sz="1300" b="1" dirty="0" smtClean="0">
                <a:solidFill>
                  <a:srgbClr val="7030A0"/>
                </a:solidFill>
              </a:rPr>
              <a:t>-(c5)</a:t>
            </a:r>
            <a:r>
              <a:rPr lang="en-US" altLang="zh-CN" sz="1300" baseline="-25000" dirty="0"/>
              <a:t> 16</a:t>
            </a:r>
            <a:r>
              <a:rPr lang="en-US" altLang="zh-CN" sz="1300" b="1" dirty="0" smtClean="0">
                <a:solidFill>
                  <a:srgbClr val="7030A0"/>
                </a:solidFill>
              </a:rPr>
              <a:t>=16</a:t>
            </a:r>
            <a:r>
              <a:rPr lang="zh-CN" altLang="en-US" sz="1300" b="1" dirty="0">
                <a:solidFill>
                  <a:srgbClr val="7030A0"/>
                </a:solidFill>
              </a:rPr>
              <a:t>字节。</a:t>
            </a:r>
            <a:endParaRPr lang="en-US" altLang="zh-CN" sz="1300" b="1" dirty="0">
              <a:solidFill>
                <a:srgbClr val="7030A0"/>
              </a:solidFill>
            </a:endParaRPr>
          </a:p>
        </p:txBody>
      </p:sp>
      <p:sp>
        <p:nvSpPr>
          <p:cNvPr id="4" name="TextBox 3"/>
          <p:cNvSpPr txBox="1"/>
          <p:nvPr/>
        </p:nvSpPr>
        <p:spPr>
          <a:xfrm>
            <a:off x="0" y="1301552"/>
            <a:ext cx="280846" cy="276999"/>
          </a:xfrm>
          <a:prstGeom prst="rect">
            <a:avLst/>
          </a:prstGeom>
          <a:noFill/>
        </p:spPr>
        <p:txBody>
          <a:bodyPr wrap="none" rtlCol="0">
            <a:spAutoFit/>
          </a:bodyPr>
          <a:lstStyle/>
          <a:p>
            <a:r>
              <a:rPr lang="en-US" altLang="zh-CN" sz="1200" b="1" dirty="0">
                <a:solidFill>
                  <a:srgbClr val="FF0000"/>
                </a:solidFill>
              </a:rPr>
              <a:t>H</a:t>
            </a:r>
            <a:endParaRPr lang="zh-CN" altLang="en-US" sz="1200" b="1" dirty="0">
              <a:solidFill>
                <a:srgbClr val="FF0000"/>
              </a:solidFill>
            </a:endParaRPr>
          </a:p>
        </p:txBody>
      </p:sp>
      <p:sp>
        <p:nvSpPr>
          <p:cNvPr id="11" name="TextBox 10"/>
          <p:cNvSpPr txBox="1"/>
          <p:nvPr/>
        </p:nvSpPr>
        <p:spPr>
          <a:xfrm>
            <a:off x="0" y="788204"/>
            <a:ext cx="280846" cy="276999"/>
          </a:xfrm>
          <a:prstGeom prst="rect">
            <a:avLst/>
          </a:prstGeom>
          <a:noFill/>
        </p:spPr>
        <p:txBody>
          <a:bodyPr wrap="none" rtlCol="0">
            <a:spAutoFit/>
          </a:bodyPr>
          <a:lstStyle/>
          <a:p>
            <a:r>
              <a:rPr lang="en-US" altLang="zh-CN" sz="1200" b="1" dirty="0">
                <a:solidFill>
                  <a:srgbClr val="FF0000"/>
                </a:solidFill>
              </a:rPr>
              <a:t>H</a:t>
            </a:r>
            <a:endParaRPr lang="zh-CN" altLang="en-US" sz="1200" b="1" dirty="0">
              <a:solidFill>
                <a:srgbClr val="FF0000"/>
              </a:solidFill>
            </a:endParaRPr>
          </a:p>
        </p:txBody>
      </p:sp>
      <p:sp>
        <p:nvSpPr>
          <p:cNvPr id="12" name="TextBox 11"/>
          <p:cNvSpPr txBox="1"/>
          <p:nvPr/>
        </p:nvSpPr>
        <p:spPr>
          <a:xfrm>
            <a:off x="0" y="1568933"/>
            <a:ext cx="280846" cy="276999"/>
          </a:xfrm>
          <a:prstGeom prst="rect">
            <a:avLst/>
          </a:prstGeom>
          <a:noFill/>
        </p:spPr>
        <p:txBody>
          <a:bodyPr wrap="none" rtlCol="0">
            <a:spAutoFit/>
          </a:bodyPr>
          <a:lstStyle/>
          <a:p>
            <a:r>
              <a:rPr lang="en-US" altLang="zh-CN" sz="1200" b="1" dirty="0">
                <a:solidFill>
                  <a:srgbClr val="FF0000"/>
                </a:solidFill>
              </a:rPr>
              <a:t>H</a:t>
            </a:r>
            <a:endParaRPr lang="zh-CN" altLang="en-US" sz="1200" b="1" dirty="0">
              <a:solidFill>
                <a:srgbClr val="FF0000"/>
              </a:solidFill>
            </a:endParaRPr>
          </a:p>
        </p:txBody>
      </p:sp>
      <p:sp>
        <p:nvSpPr>
          <p:cNvPr id="13" name="TextBox 12"/>
          <p:cNvSpPr txBox="1"/>
          <p:nvPr/>
        </p:nvSpPr>
        <p:spPr>
          <a:xfrm>
            <a:off x="0" y="1065203"/>
            <a:ext cx="256802" cy="276999"/>
          </a:xfrm>
          <a:prstGeom prst="rect">
            <a:avLst/>
          </a:prstGeom>
          <a:noFill/>
        </p:spPr>
        <p:txBody>
          <a:bodyPr wrap="none" rtlCol="0">
            <a:spAutoFit/>
          </a:bodyPr>
          <a:lstStyle/>
          <a:p>
            <a:r>
              <a:rPr lang="en-US" altLang="zh-CN" sz="1200" b="1" dirty="0" smtClean="0">
                <a:solidFill>
                  <a:srgbClr val="0000FF"/>
                </a:solidFill>
              </a:rPr>
              <a:t>S</a:t>
            </a:r>
            <a:endParaRPr lang="zh-CN" altLang="en-US" sz="1200" b="1" dirty="0">
              <a:solidFill>
                <a:srgbClr val="0000FF"/>
              </a:solidFill>
            </a:endParaRPr>
          </a:p>
        </p:txBody>
      </p:sp>
      <p:sp>
        <p:nvSpPr>
          <p:cNvPr id="14" name="TextBox 13"/>
          <p:cNvSpPr txBox="1"/>
          <p:nvPr/>
        </p:nvSpPr>
        <p:spPr>
          <a:xfrm>
            <a:off x="0" y="1832576"/>
            <a:ext cx="256802" cy="276999"/>
          </a:xfrm>
          <a:prstGeom prst="rect">
            <a:avLst/>
          </a:prstGeom>
          <a:noFill/>
        </p:spPr>
        <p:txBody>
          <a:bodyPr wrap="none" rtlCol="0">
            <a:spAutoFit/>
          </a:bodyPr>
          <a:lstStyle/>
          <a:p>
            <a:r>
              <a:rPr lang="en-US" altLang="zh-CN" sz="1200" b="1" dirty="0" smtClean="0">
                <a:solidFill>
                  <a:srgbClr val="0000FF"/>
                </a:solidFill>
              </a:rPr>
              <a:t>S</a:t>
            </a:r>
            <a:endParaRPr lang="zh-CN" altLang="en-US" sz="1200" b="1" dirty="0">
              <a:solidFill>
                <a:srgbClr val="0000FF"/>
              </a:solidFill>
            </a:endParaRPr>
          </a:p>
        </p:txBody>
      </p:sp>
    </p:spTree>
    <p:extLst>
      <p:ext uri="{BB962C8B-B14F-4D97-AF65-F5344CB8AC3E}">
        <p14:creationId xmlns:p14="http://schemas.microsoft.com/office/powerpoint/2010/main" val="109258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4"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32138" y="650839"/>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基于端口的复用和分用功能</a:t>
            </a:r>
          </a:p>
        </p:txBody>
      </p:sp>
      <p:sp>
        <p:nvSpPr>
          <p:cNvPr id="7" name="圆角矩形 6"/>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5"/>
          <p:cNvSpPr>
            <a:spLocks noChangeArrowheads="1"/>
          </p:cNvSpPr>
          <p:nvPr/>
        </p:nvSpPr>
        <p:spPr bwMode="auto">
          <a:xfrm>
            <a:off x="4863104" y="1341974"/>
            <a:ext cx="2490567" cy="2399007"/>
          </a:xfrm>
          <a:prstGeom prst="roundRect">
            <a:avLst>
              <a:gd name="adj" fmla="val 16667"/>
            </a:avLst>
          </a:prstGeom>
          <a:solidFill>
            <a:srgbClr val="99FFCC"/>
          </a:solidFill>
          <a:ln w="9525">
            <a:solidFill>
              <a:srgbClr val="6699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AutoShape 6"/>
          <p:cNvSpPr>
            <a:spLocks noChangeArrowheads="1"/>
          </p:cNvSpPr>
          <p:nvPr/>
        </p:nvSpPr>
        <p:spPr bwMode="auto">
          <a:xfrm>
            <a:off x="2060403" y="1341974"/>
            <a:ext cx="2490567" cy="2399007"/>
          </a:xfrm>
          <a:prstGeom prst="roundRect">
            <a:avLst>
              <a:gd name="adj" fmla="val 16667"/>
            </a:avLst>
          </a:prstGeom>
          <a:solidFill>
            <a:srgbClr val="99FFCC"/>
          </a:solidFill>
          <a:ln w="9525">
            <a:solidFill>
              <a:srgbClr val="6699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 name="Rectangle 7"/>
          <p:cNvSpPr>
            <a:spLocks noChangeArrowheads="1"/>
          </p:cNvSpPr>
          <p:nvPr/>
        </p:nvSpPr>
        <p:spPr bwMode="auto">
          <a:xfrm>
            <a:off x="4911939" y="3252295"/>
            <a:ext cx="2392897" cy="53311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AutoShape 8"/>
          <p:cNvSpPr>
            <a:spLocks noChangeArrowheads="1"/>
          </p:cNvSpPr>
          <p:nvPr/>
        </p:nvSpPr>
        <p:spPr bwMode="auto">
          <a:xfrm>
            <a:off x="5156112" y="3252295"/>
            <a:ext cx="1904551" cy="399834"/>
          </a:xfrm>
          <a:custGeom>
            <a:avLst/>
            <a:gdLst>
              <a:gd name="T0" fmla="*/ 1782 w 21600"/>
              <a:gd name="T1" fmla="*/ 216 h 21600"/>
              <a:gd name="T2" fmla="*/ 936 w 21600"/>
              <a:gd name="T3" fmla="*/ 432 h 21600"/>
              <a:gd name="T4" fmla="*/ 90 w 21600"/>
              <a:gd name="T5" fmla="*/ 216 h 21600"/>
              <a:gd name="T6" fmla="*/ 936 w 21600"/>
              <a:gd name="T7" fmla="*/ 0 h 21600"/>
              <a:gd name="T8" fmla="*/ 0 60000 65536"/>
              <a:gd name="T9" fmla="*/ 0 60000 65536"/>
              <a:gd name="T10" fmla="*/ 0 60000 65536"/>
              <a:gd name="T11" fmla="*/ 0 60000 65536"/>
              <a:gd name="T12" fmla="*/ 2838 w 21600"/>
              <a:gd name="T13" fmla="*/ 2850 h 21600"/>
              <a:gd name="T14" fmla="*/ 18762 w 21600"/>
              <a:gd name="T15" fmla="*/ 18750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Rectangle 9"/>
          <p:cNvSpPr>
            <a:spLocks noChangeArrowheads="1"/>
          </p:cNvSpPr>
          <p:nvPr/>
        </p:nvSpPr>
        <p:spPr bwMode="auto">
          <a:xfrm>
            <a:off x="1816230" y="3252295"/>
            <a:ext cx="2685905" cy="53311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Rectangle 10"/>
          <p:cNvSpPr>
            <a:spLocks noChangeArrowheads="1"/>
          </p:cNvSpPr>
          <p:nvPr/>
        </p:nvSpPr>
        <p:spPr bwMode="auto">
          <a:xfrm>
            <a:off x="1816230" y="1697382"/>
            <a:ext cx="2685905" cy="75524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1"/>
          <p:cNvSpPr>
            <a:spLocks noChangeShapeType="1"/>
          </p:cNvSpPr>
          <p:nvPr/>
        </p:nvSpPr>
        <p:spPr bwMode="auto">
          <a:xfrm flipH="1">
            <a:off x="2353411" y="2186069"/>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2"/>
          <p:cNvSpPr>
            <a:spLocks noChangeShapeType="1"/>
          </p:cNvSpPr>
          <p:nvPr/>
        </p:nvSpPr>
        <p:spPr bwMode="auto">
          <a:xfrm flipH="1">
            <a:off x="2695253" y="2186069"/>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Text Box 13"/>
          <p:cNvSpPr txBox="1">
            <a:spLocks noChangeArrowheads="1"/>
          </p:cNvSpPr>
          <p:nvPr/>
        </p:nvSpPr>
        <p:spPr bwMode="auto">
          <a:xfrm>
            <a:off x="1765025" y="1563051"/>
            <a:ext cx="3385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dirty="0">
                <a:latin typeface="微软雅黑" pitchFamily="34" charset="-122"/>
                <a:ea typeface="微软雅黑" pitchFamily="34" charset="-122"/>
              </a:rPr>
              <a:t>应</a:t>
            </a:r>
          </a:p>
          <a:p>
            <a:pPr algn="l" eaLnBrk="1" hangingPunct="1"/>
            <a:r>
              <a:rPr lang="zh-CN" altLang="en-US" sz="1200" dirty="0">
                <a:latin typeface="微软雅黑" pitchFamily="34" charset="-122"/>
                <a:ea typeface="微软雅黑" pitchFamily="34" charset="-122"/>
              </a:rPr>
              <a:t>用</a:t>
            </a:r>
          </a:p>
          <a:p>
            <a:pPr algn="l" eaLnBrk="1" hangingPunct="1"/>
            <a:r>
              <a:rPr lang="zh-CN" altLang="en-US" sz="1200" dirty="0">
                <a:latin typeface="微软雅黑" pitchFamily="34" charset="-122"/>
                <a:ea typeface="微软雅黑" pitchFamily="34" charset="-122"/>
              </a:rPr>
              <a:t>层</a:t>
            </a:r>
          </a:p>
        </p:txBody>
      </p:sp>
      <p:sp>
        <p:nvSpPr>
          <p:cNvPr id="18" name="Text Box 14"/>
          <p:cNvSpPr txBox="1">
            <a:spLocks noChangeArrowheads="1"/>
          </p:cNvSpPr>
          <p:nvPr/>
        </p:nvSpPr>
        <p:spPr bwMode="auto">
          <a:xfrm>
            <a:off x="1765025" y="2341260"/>
            <a:ext cx="3385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dirty="0">
                <a:latin typeface="微软雅黑" pitchFamily="34" charset="-122"/>
                <a:ea typeface="微软雅黑" pitchFamily="34" charset="-122"/>
              </a:rPr>
              <a:t>运</a:t>
            </a:r>
          </a:p>
          <a:p>
            <a:pPr algn="l" eaLnBrk="1" hangingPunct="1"/>
            <a:r>
              <a:rPr lang="zh-CN" altLang="en-US" sz="1200" dirty="0">
                <a:latin typeface="微软雅黑" pitchFamily="34" charset="-122"/>
                <a:ea typeface="微软雅黑" pitchFamily="34" charset="-122"/>
              </a:rPr>
              <a:t>输</a:t>
            </a:r>
          </a:p>
          <a:p>
            <a:pPr algn="l" eaLnBrk="1" hangingPunct="1"/>
            <a:r>
              <a:rPr lang="zh-CN" altLang="en-US" sz="1200" dirty="0">
                <a:latin typeface="微软雅黑" pitchFamily="34" charset="-122"/>
                <a:ea typeface="微软雅黑" pitchFamily="34" charset="-122"/>
              </a:rPr>
              <a:t>层</a:t>
            </a:r>
          </a:p>
        </p:txBody>
      </p:sp>
      <p:sp>
        <p:nvSpPr>
          <p:cNvPr id="19" name="Text Box 15"/>
          <p:cNvSpPr txBox="1">
            <a:spLocks noChangeArrowheads="1"/>
          </p:cNvSpPr>
          <p:nvPr/>
        </p:nvSpPr>
        <p:spPr bwMode="auto">
          <a:xfrm>
            <a:off x="1765025" y="3131787"/>
            <a:ext cx="3385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dirty="0">
                <a:latin typeface="微软雅黑" pitchFamily="34" charset="-122"/>
                <a:ea typeface="微软雅黑" pitchFamily="34" charset="-122"/>
              </a:rPr>
              <a:t>网</a:t>
            </a:r>
          </a:p>
          <a:p>
            <a:pPr algn="l" eaLnBrk="1" hangingPunct="1"/>
            <a:r>
              <a:rPr lang="zh-CN" altLang="en-US" sz="1200" dirty="0">
                <a:latin typeface="微软雅黑" pitchFamily="34" charset="-122"/>
                <a:ea typeface="微软雅黑" pitchFamily="34" charset="-122"/>
              </a:rPr>
              <a:t>络</a:t>
            </a:r>
          </a:p>
          <a:p>
            <a:pPr algn="l" eaLnBrk="1" hangingPunct="1"/>
            <a:r>
              <a:rPr lang="zh-CN" altLang="en-US" sz="1200" dirty="0">
                <a:latin typeface="微软雅黑" pitchFamily="34" charset="-122"/>
                <a:ea typeface="微软雅黑" pitchFamily="34" charset="-122"/>
              </a:rPr>
              <a:t>层</a:t>
            </a:r>
          </a:p>
        </p:txBody>
      </p:sp>
      <p:sp>
        <p:nvSpPr>
          <p:cNvPr id="20" name="Text Box 16"/>
          <p:cNvSpPr txBox="1">
            <a:spLocks noChangeArrowheads="1"/>
          </p:cNvSpPr>
          <p:nvPr/>
        </p:nvSpPr>
        <p:spPr bwMode="auto">
          <a:xfrm>
            <a:off x="2173560" y="3012762"/>
            <a:ext cx="988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200" dirty="0">
                <a:latin typeface="微软雅黑" pitchFamily="34" charset="-122"/>
                <a:ea typeface="微软雅黑" pitchFamily="34" charset="-122"/>
              </a:rPr>
              <a:t>TCP </a:t>
            </a:r>
            <a:r>
              <a:rPr lang="zh-CN" altLang="en-US" sz="1200" dirty="0">
                <a:latin typeface="微软雅黑" pitchFamily="34" charset="-122"/>
                <a:ea typeface="微软雅黑" pitchFamily="34" charset="-122"/>
              </a:rPr>
              <a:t>报文段</a:t>
            </a:r>
          </a:p>
        </p:txBody>
      </p:sp>
      <p:sp>
        <p:nvSpPr>
          <p:cNvPr id="21" name="Text Box 17"/>
          <p:cNvSpPr txBox="1">
            <a:spLocks noChangeArrowheads="1"/>
          </p:cNvSpPr>
          <p:nvPr/>
        </p:nvSpPr>
        <p:spPr bwMode="auto">
          <a:xfrm>
            <a:off x="3338856" y="2865029"/>
            <a:ext cx="954107"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lnSpc>
                <a:spcPct val="90000"/>
              </a:lnSpc>
            </a:pPr>
            <a:r>
              <a:rPr lang="en-US" altLang="zh-CN" sz="1200" dirty="0">
                <a:latin typeface="微软雅黑" pitchFamily="34" charset="-122"/>
                <a:ea typeface="微软雅黑" pitchFamily="34" charset="-122"/>
              </a:rPr>
              <a:t>UDP</a:t>
            </a:r>
          </a:p>
          <a:p>
            <a:pPr eaLnBrk="1" hangingPunct="1">
              <a:lnSpc>
                <a:spcPct val="90000"/>
              </a:lnSpc>
            </a:pPr>
            <a:r>
              <a:rPr lang="zh-CN" altLang="en-US" sz="1200" dirty="0">
                <a:latin typeface="微软雅黑" pitchFamily="34" charset="-122"/>
                <a:ea typeface="微软雅黑" pitchFamily="34" charset="-122"/>
              </a:rPr>
              <a:t>用户数据报</a:t>
            </a:r>
          </a:p>
        </p:txBody>
      </p:sp>
      <p:sp>
        <p:nvSpPr>
          <p:cNvPr id="22" name="Text Box 18"/>
          <p:cNvSpPr txBox="1">
            <a:spLocks noChangeArrowheads="1"/>
          </p:cNvSpPr>
          <p:nvPr/>
        </p:nvSpPr>
        <p:spPr bwMode="auto">
          <a:xfrm>
            <a:off x="2869043" y="157798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dirty="0">
                <a:solidFill>
                  <a:srgbClr val="0000FF"/>
                </a:solidFill>
                <a:latin typeface="微软雅黑" pitchFamily="34" charset="-122"/>
                <a:ea typeface="微软雅黑" pitchFamily="34" charset="-122"/>
              </a:rPr>
              <a:t>应用进程</a:t>
            </a:r>
          </a:p>
        </p:txBody>
      </p:sp>
      <p:sp>
        <p:nvSpPr>
          <p:cNvPr id="23" name="AutoShape 19"/>
          <p:cNvSpPr>
            <a:spLocks noChangeArrowheads="1"/>
          </p:cNvSpPr>
          <p:nvPr/>
        </p:nvSpPr>
        <p:spPr bwMode="auto">
          <a:xfrm>
            <a:off x="2158072" y="2452625"/>
            <a:ext cx="1074362" cy="399834"/>
          </a:xfrm>
          <a:custGeom>
            <a:avLst/>
            <a:gdLst>
              <a:gd name="T0" fmla="*/ 1005 w 21600"/>
              <a:gd name="T1" fmla="*/ 216 h 21600"/>
              <a:gd name="T2" fmla="*/ 528 w 21600"/>
              <a:gd name="T3" fmla="*/ 432 h 21600"/>
              <a:gd name="T4" fmla="*/ 51 w 21600"/>
              <a:gd name="T5" fmla="*/ 216 h 21600"/>
              <a:gd name="T6" fmla="*/ 528 w 21600"/>
              <a:gd name="T7" fmla="*/ 0 h 21600"/>
              <a:gd name="T8" fmla="*/ 0 60000 65536"/>
              <a:gd name="T9" fmla="*/ 0 60000 65536"/>
              <a:gd name="T10" fmla="*/ 0 60000 65536"/>
              <a:gd name="T11" fmla="*/ 0 60000 65536"/>
              <a:gd name="T12" fmla="*/ 2843 w 21600"/>
              <a:gd name="T13" fmla="*/ 2850 h 21600"/>
              <a:gd name="T14" fmla="*/ 18757 w 21600"/>
              <a:gd name="T15" fmla="*/ 18750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dirty="0">
              <a:latin typeface="微软雅黑" pitchFamily="34" charset="-122"/>
              <a:ea typeface="微软雅黑" pitchFamily="34" charset="-122"/>
            </a:endParaRPr>
          </a:p>
        </p:txBody>
      </p:sp>
      <p:sp>
        <p:nvSpPr>
          <p:cNvPr id="24" name="Text Box 20"/>
          <p:cNvSpPr txBox="1">
            <a:spLocks noChangeArrowheads="1"/>
          </p:cNvSpPr>
          <p:nvPr/>
        </p:nvSpPr>
        <p:spPr bwMode="auto">
          <a:xfrm>
            <a:off x="2125516" y="1717152"/>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dirty="0">
                <a:solidFill>
                  <a:srgbClr val="0070C0"/>
                </a:solidFill>
                <a:latin typeface="微软雅黑" pitchFamily="34" charset="-122"/>
                <a:ea typeface="微软雅黑" pitchFamily="34" charset="-122"/>
                <a:sym typeface="Wingdings" pitchFamily="2" charset="2"/>
              </a:rPr>
              <a:t></a:t>
            </a:r>
            <a:endParaRPr lang="en-US" altLang="zh-CN" sz="3200" dirty="0">
              <a:solidFill>
                <a:srgbClr val="0070C0"/>
              </a:solidFill>
              <a:latin typeface="微软雅黑" pitchFamily="34" charset="-122"/>
              <a:ea typeface="微软雅黑" pitchFamily="34" charset="-122"/>
            </a:endParaRPr>
          </a:p>
        </p:txBody>
      </p:sp>
      <p:sp>
        <p:nvSpPr>
          <p:cNvPr id="25" name="Rectangle 21"/>
          <p:cNvSpPr>
            <a:spLocks noChangeArrowheads="1"/>
          </p:cNvSpPr>
          <p:nvPr/>
        </p:nvSpPr>
        <p:spPr bwMode="auto">
          <a:xfrm>
            <a:off x="2304576" y="2408199"/>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Rectangle 22"/>
          <p:cNvSpPr>
            <a:spLocks noChangeArrowheads="1"/>
          </p:cNvSpPr>
          <p:nvPr/>
        </p:nvSpPr>
        <p:spPr bwMode="auto">
          <a:xfrm>
            <a:off x="2646419" y="2408199"/>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Rectangle 23"/>
          <p:cNvSpPr>
            <a:spLocks noChangeArrowheads="1"/>
          </p:cNvSpPr>
          <p:nvPr/>
        </p:nvSpPr>
        <p:spPr bwMode="auto">
          <a:xfrm>
            <a:off x="2988261" y="2408199"/>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8" name="Line 24"/>
          <p:cNvSpPr>
            <a:spLocks noChangeShapeType="1"/>
          </p:cNvSpPr>
          <p:nvPr/>
        </p:nvSpPr>
        <p:spPr bwMode="auto">
          <a:xfrm flipH="1">
            <a:off x="3037096" y="2186069"/>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Text Box 25"/>
          <p:cNvSpPr txBox="1">
            <a:spLocks noChangeArrowheads="1"/>
          </p:cNvSpPr>
          <p:nvPr/>
        </p:nvSpPr>
        <p:spPr bwMode="auto">
          <a:xfrm>
            <a:off x="2472446" y="1717152"/>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dirty="0">
                <a:solidFill>
                  <a:srgbClr val="0070C0"/>
                </a:solidFill>
                <a:latin typeface="微软雅黑" pitchFamily="34" charset="-122"/>
                <a:ea typeface="微软雅黑" pitchFamily="34" charset="-122"/>
                <a:sym typeface="Wingdings" pitchFamily="2" charset="2"/>
              </a:rPr>
              <a:t></a:t>
            </a:r>
            <a:endParaRPr lang="en-US" altLang="zh-CN" sz="3200" dirty="0">
              <a:solidFill>
                <a:srgbClr val="0070C0"/>
              </a:solidFill>
              <a:latin typeface="微软雅黑" pitchFamily="34" charset="-122"/>
              <a:ea typeface="微软雅黑" pitchFamily="34" charset="-122"/>
            </a:endParaRPr>
          </a:p>
        </p:txBody>
      </p:sp>
      <p:sp>
        <p:nvSpPr>
          <p:cNvPr id="30" name="Text Box 26"/>
          <p:cNvSpPr txBox="1">
            <a:spLocks noChangeArrowheads="1"/>
          </p:cNvSpPr>
          <p:nvPr/>
        </p:nvSpPr>
        <p:spPr bwMode="auto">
          <a:xfrm>
            <a:off x="2811236" y="1717152"/>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31" name="AutoShape 27"/>
          <p:cNvSpPr>
            <a:spLocks noChangeArrowheads="1"/>
          </p:cNvSpPr>
          <p:nvPr/>
        </p:nvSpPr>
        <p:spPr bwMode="auto">
          <a:xfrm>
            <a:off x="2353411" y="3252295"/>
            <a:ext cx="1904551" cy="399834"/>
          </a:xfrm>
          <a:custGeom>
            <a:avLst/>
            <a:gdLst>
              <a:gd name="T0" fmla="*/ 1782 w 21600"/>
              <a:gd name="T1" fmla="*/ 216 h 21600"/>
              <a:gd name="T2" fmla="*/ 936 w 21600"/>
              <a:gd name="T3" fmla="*/ 432 h 21600"/>
              <a:gd name="T4" fmla="*/ 90 w 21600"/>
              <a:gd name="T5" fmla="*/ 216 h 21600"/>
              <a:gd name="T6" fmla="*/ 936 w 21600"/>
              <a:gd name="T7" fmla="*/ 0 h 21600"/>
              <a:gd name="T8" fmla="*/ 0 60000 65536"/>
              <a:gd name="T9" fmla="*/ 0 60000 65536"/>
              <a:gd name="T10" fmla="*/ 0 60000 65536"/>
              <a:gd name="T11" fmla="*/ 0 60000 65536"/>
              <a:gd name="T12" fmla="*/ 2838 w 21600"/>
              <a:gd name="T13" fmla="*/ 2850 h 21600"/>
              <a:gd name="T14" fmla="*/ 18762 w 21600"/>
              <a:gd name="T15" fmla="*/ 18750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复用</a:t>
            </a:r>
          </a:p>
        </p:txBody>
      </p:sp>
      <p:sp>
        <p:nvSpPr>
          <p:cNvPr id="32" name="Line 28"/>
          <p:cNvSpPr>
            <a:spLocks noChangeShapeType="1"/>
          </p:cNvSpPr>
          <p:nvPr/>
        </p:nvSpPr>
        <p:spPr bwMode="auto">
          <a:xfrm flipH="1">
            <a:off x="3574277" y="2193474"/>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29"/>
          <p:cNvSpPr>
            <a:spLocks noChangeShapeType="1"/>
          </p:cNvSpPr>
          <p:nvPr/>
        </p:nvSpPr>
        <p:spPr bwMode="auto">
          <a:xfrm flipH="1">
            <a:off x="3916119" y="2193474"/>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AutoShape 30"/>
          <p:cNvSpPr>
            <a:spLocks noChangeArrowheads="1"/>
          </p:cNvSpPr>
          <p:nvPr/>
        </p:nvSpPr>
        <p:spPr bwMode="auto">
          <a:xfrm>
            <a:off x="3378938" y="2460030"/>
            <a:ext cx="1074362" cy="399834"/>
          </a:xfrm>
          <a:custGeom>
            <a:avLst/>
            <a:gdLst>
              <a:gd name="T0" fmla="*/ 1005 w 21600"/>
              <a:gd name="T1" fmla="*/ 216 h 21600"/>
              <a:gd name="T2" fmla="*/ 528 w 21600"/>
              <a:gd name="T3" fmla="*/ 432 h 21600"/>
              <a:gd name="T4" fmla="*/ 51 w 21600"/>
              <a:gd name="T5" fmla="*/ 216 h 21600"/>
              <a:gd name="T6" fmla="*/ 528 w 21600"/>
              <a:gd name="T7" fmla="*/ 0 h 21600"/>
              <a:gd name="T8" fmla="*/ 0 60000 65536"/>
              <a:gd name="T9" fmla="*/ 0 60000 65536"/>
              <a:gd name="T10" fmla="*/ 0 60000 65536"/>
              <a:gd name="T11" fmla="*/ 0 60000 65536"/>
              <a:gd name="T12" fmla="*/ 2843 w 21600"/>
              <a:gd name="T13" fmla="*/ 2850 h 21600"/>
              <a:gd name="T14" fmla="*/ 18757 w 21600"/>
              <a:gd name="T15" fmla="*/ 18750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200" b="1" dirty="0" smtClean="0">
              <a:latin typeface="微软雅黑" pitchFamily="34" charset="-122"/>
              <a:ea typeface="微软雅黑" pitchFamily="34" charset="-122"/>
            </a:endParaRPr>
          </a:p>
        </p:txBody>
      </p:sp>
      <p:sp>
        <p:nvSpPr>
          <p:cNvPr id="35" name="Text Box 31"/>
          <p:cNvSpPr txBox="1">
            <a:spLocks noChangeArrowheads="1"/>
          </p:cNvSpPr>
          <p:nvPr/>
        </p:nvSpPr>
        <p:spPr bwMode="auto">
          <a:xfrm>
            <a:off x="3346382" y="1724556"/>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36" name="Rectangle 32"/>
          <p:cNvSpPr>
            <a:spLocks noChangeArrowheads="1"/>
          </p:cNvSpPr>
          <p:nvPr/>
        </p:nvSpPr>
        <p:spPr bwMode="auto">
          <a:xfrm>
            <a:off x="3525442" y="2415604"/>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Rectangle 33"/>
          <p:cNvSpPr>
            <a:spLocks noChangeArrowheads="1"/>
          </p:cNvSpPr>
          <p:nvPr/>
        </p:nvSpPr>
        <p:spPr bwMode="auto">
          <a:xfrm>
            <a:off x="3867284" y="2415604"/>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8" name="Rectangle 34"/>
          <p:cNvSpPr>
            <a:spLocks noChangeArrowheads="1"/>
          </p:cNvSpPr>
          <p:nvPr/>
        </p:nvSpPr>
        <p:spPr bwMode="auto">
          <a:xfrm>
            <a:off x="4209127" y="2415604"/>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9" name="Line 35"/>
          <p:cNvSpPr>
            <a:spLocks noChangeShapeType="1"/>
          </p:cNvSpPr>
          <p:nvPr/>
        </p:nvSpPr>
        <p:spPr bwMode="auto">
          <a:xfrm flipH="1">
            <a:off x="4257962" y="2193474"/>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0" name="Text Box 36"/>
          <p:cNvSpPr txBox="1">
            <a:spLocks noChangeArrowheads="1"/>
          </p:cNvSpPr>
          <p:nvPr/>
        </p:nvSpPr>
        <p:spPr bwMode="auto">
          <a:xfrm>
            <a:off x="3693311" y="1724556"/>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41" name="Text Box 37"/>
          <p:cNvSpPr txBox="1">
            <a:spLocks noChangeArrowheads="1"/>
          </p:cNvSpPr>
          <p:nvPr/>
        </p:nvSpPr>
        <p:spPr bwMode="auto">
          <a:xfrm>
            <a:off x="4032102" y="1724556"/>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42" name="Rectangle 38"/>
          <p:cNvSpPr>
            <a:spLocks noChangeArrowheads="1"/>
          </p:cNvSpPr>
          <p:nvPr/>
        </p:nvSpPr>
        <p:spPr bwMode="auto">
          <a:xfrm>
            <a:off x="4911939" y="1697382"/>
            <a:ext cx="2392897" cy="75524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39"/>
          <p:cNvSpPr>
            <a:spLocks noChangeShapeType="1"/>
          </p:cNvSpPr>
          <p:nvPr/>
        </p:nvSpPr>
        <p:spPr bwMode="auto">
          <a:xfrm flipH="1" flipV="1">
            <a:off x="5139834" y="2193474"/>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40"/>
          <p:cNvSpPr>
            <a:spLocks noChangeShapeType="1"/>
          </p:cNvSpPr>
          <p:nvPr/>
        </p:nvSpPr>
        <p:spPr bwMode="auto">
          <a:xfrm flipH="1" flipV="1">
            <a:off x="5481677" y="2193474"/>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Text Box 41"/>
          <p:cNvSpPr txBox="1">
            <a:spLocks noChangeArrowheads="1"/>
          </p:cNvSpPr>
          <p:nvPr/>
        </p:nvSpPr>
        <p:spPr bwMode="auto">
          <a:xfrm>
            <a:off x="5080656" y="3012762"/>
            <a:ext cx="988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200" dirty="0">
                <a:latin typeface="微软雅黑" pitchFamily="34" charset="-122"/>
                <a:ea typeface="微软雅黑" pitchFamily="34" charset="-122"/>
              </a:rPr>
              <a:t>TCP </a:t>
            </a:r>
            <a:r>
              <a:rPr lang="zh-CN" altLang="en-US" sz="1200" dirty="0">
                <a:latin typeface="微软雅黑" pitchFamily="34" charset="-122"/>
                <a:ea typeface="微软雅黑" pitchFamily="34" charset="-122"/>
              </a:rPr>
              <a:t>报文段</a:t>
            </a:r>
          </a:p>
        </p:txBody>
      </p:sp>
      <p:sp>
        <p:nvSpPr>
          <p:cNvPr id="46" name="Text Box 42"/>
          <p:cNvSpPr txBox="1">
            <a:spLocks noChangeArrowheads="1"/>
          </p:cNvSpPr>
          <p:nvPr/>
        </p:nvSpPr>
        <p:spPr bwMode="auto">
          <a:xfrm>
            <a:off x="6236846" y="2865029"/>
            <a:ext cx="954107"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lnSpc>
                <a:spcPct val="90000"/>
              </a:lnSpc>
            </a:pPr>
            <a:r>
              <a:rPr lang="en-US" altLang="zh-CN" sz="1200" dirty="0">
                <a:latin typeface="微软雅黑" pitchFamily="34" charset="-122"/>
                <a:ea typeface="微软雅黑" pitchFamily="34" charset="-122"/>
              </a:rPr>
              <a:t>UDP</a:t>
            </a:r>
          </a:p>
          <a:p>
            <a:pPr eaLnBrk="1" hangingPunct="1">
              <a:lnSpc>
                <a:spcPct val="90000"/>
              </a:lnSpc>
            </a:pPr>
            <a:r>
              <a:rPr lang="zh-CN" altLang="en-US" sz="1200" dirty="0">
                <a:latin typeface="微软雅黑" pitchFamily="34" charset="-122"/>
                <a:ea typeface="微软雅黑" pitchFamily="34" charset="-122"/>
              </a:rPr>
              <a:t>用户数据报</a:t>
            </a:r>
          </a:p>
        </p:txBody>
      </p:sp>
      <p:sp>
        <p:nvSpPr>
          <p:cNvPr id="47" name="AutoShape 43"/>
          <p:cNvSpPr>
            <a:spLocks noChangeArrowheads="1"/>
          </p:cNvSpPr>
          <p:nvPr/>
        </p:nvSpPr>
        <p:spPr bwMode="auto">
          <a:xfrm>
            <a:off x="4944496" y="2460030"/>
            <a:ext cx="1074362" cy="399834"/>
          </a:xfrm>
          <a:custGeom>
            <a:avLst/>
            <a:gdLst>
              <a:gd name="T0" fmla="*/ 1005 w 21600"/>
              <a:gd name="T1" fmla="*/ 216 h 21600"/>
              <a:gd name="T2" fmla="*/ 528 w 21600"/>
              <a:gd name="T3" fmla="*/ 432 h 21600"/>
              <a:gd name="T4" fmla="*/ 51 w 21600"/>
              <a:gd name="T5" fmla="*/ 216 h 21600"/>
              <a:gd name="T6" fmla="*/ 528 w 21600"/>
              <a:gd name="T7" fmla="*/ 0 h 21600"/>
              <a:gd name="T8" fmla="*/ 0 60000 65536"/>
              <a:gd name="T9" fmla="*/ 0 60000 65536"/>
              <a:gd name="T10" fmla="*/ 0 60000 65536"/>
              <a:gd name="T11" fmla="*/ 0 60000 65536"/>
              <a:gd name="T12" fmla="*/ 2843 w 21600"/>
              <a:gd name="T13" fmla="*/ 2850 h 21600"/>
              <a:gd name="T14" fmla="*/ 18757 w 21600"/>
              <a:gd name="T15" fmla="*/ 18750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8" name="Text Box 44"/>
          <p:cNvSpPr txBox="1">
            <a:spLocks noChangeArrowheads="1"/>
          </p:cNvSpPr>
          <p:nvPr/>
        </p:nvSpPr>
        <p:spPr bwMode="auto">
          <a:xfrm>
            <a:off x="4911939" y="1724556"/>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49" name="Rectangle 45"/>
          <p:cNvSpPr>
            <a:spLocks noChangeArrowheads="1"/>
          </p:cNvSpPr>
          <p:nvPr/>
        </p:nvSpPr>
        <p:spPr bwMode="auto">
          <a:xfrm>
            <a:off x="5091000" y="2415604"/>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Rectangle 46"/>
          <p:cNvSpPr>
            <a:spLocks noChangeArrowheads="1"/>
          </p:cNvSpPr>
          <p:nvPr/>
        </p:nvSpPr>
        <p:spPr bwMode="auto">
          <a:xfrm>
            <a:off x="5432842" y="2415604"/>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Rectangle 47"/>
          <p:cNvSpPr>
            <a:spLocks noChangeArrowheads="1"/>
          </p:cNvSpPr>
          <p:nvPr/>
        </p:nvSpPr>
        <p:spPr bwMode="auto">
          <a:xfrm>
            <a:off x="5774684" y="2415604"/>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48"/>
          <p:cNvSpPr>
            <a:spLocks noChangeShapeType="1"/>
          </p:cNvSpPr>
          <p:nvPr/>
        </p:nvSpPr>
        <p:spPr bwMode="auto">
          <a:xfrm flipH="1" flipV="1">
            <a:off x="5823519" y="2193474"/>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49"/>
          <p:cNvSpPr txBox="1">
            <a:spLocks noChangeArrowheads="1"/>
          </p:cNvSpPr>
          <p:nvPr/>
        </p:nvSpPr>
        <p:spPr bwMode="auto">
          <a:xfrm>
            <a:off x="5258869" y="1724556"/>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54" name="Text Box 50"/>
          <p:cNvSpPr txBox="1">
            <a:spLocks noChangeArrowheads="1"/>
          </p:cNvSpPr>
          <p:nvPr/>
        </p:nvSpPr>
        <p:spPr bwMode="auto">
          <a:xfrm>
            <a:off x="5597659" y="1724556"/>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grpSp>
        <p:nvGrpSpPr>
          <p:cNvPr id="55" name="Group 51"/>
          <p:cNvGrpSpPr>
            <a:grpSpLocks/>
          </p:cNvGrpSpPr>
          <p:nvPr/>
        </p:nvGrpSpPr>
        <p:grpSpPr bwMode="auto">
          <a:xfrm>
            <a:off x="2567876" y="2852460"/>
            <a:ext cx="4134666" cy="405388"/>
            <a:chOff x="912" y="1920"/>
            <a:chExt cx="4064" cy="398"/>
          </a:xfrm>
        </p:grpSpPr>
        <p:sp>
          <p:nvSpPr>
            <p:cNvPr id="82" name="Line 52"/>
            <p:cNvSpPr>
              <a:spLocks noChangeShapeType="1"/>
            </p:cNvSpPr>
            <p:nvPr/>
          </p:nvSpPr>
          <p:spPr bwMode="auto">
            <a:xfrm>
              <a:off x="912" y="1920"/>
              <a:ext cx="0" cy="384"/>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Line 53"/>
            <p:cNvSpPr>
              <a:spLocks noChangeShapeType="1"/>
            </p:cNvSpPr>
            <p:nvPr/>
          </p:nvSpPr>
          <p:spPr bwMode="auto">
            <a:xfrm>
              <a:off x="2112" y="1928"/>
              <a:ext cx="0" cy="382"/>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4" name="Line 54"/>
            <p:cNvSpPr>
              <a:spLocks noChangeShapeType="1"/>
            </p:cNvSpPr>
            <p:nvPr/>
          </p:nvSpPr>
          <p:spPr bwMode="auto">
            <a:xfrm flipV="1">
              <a:off x="3776" y="1928"/>
              <a:ext cx="0" cy="384"/>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5" name="Line 55"/>
            <p:cNvSpPr>
              <a:spLocks noChangeShapeType="1"/>
            </p:cNvSpPr>
            <p:nvPr/>
          </p:nvSpPr>
          <p:spPr bwMode="auto">
            <a:xfrm flipV="1">
              <a:off x="4976" y="1936"/>
              <a:ext cx="0" cy="382"/>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6" name="Line 56"/>
          <p:cNvSpPr>
            <a:spLocks noChangeShapeType="1"/>
          </p:cNvSpPr>
          <p:nvPr/>
        </p:nvSpPr>
        <p:spPr bwMode="auto">
          <a:xfrm flipH="1" flipV="1">
            <a:off x="6360700" y="2200878"/>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7" name="Line 57"/>
          <p:cNvSpPr>
            <a:spLocks noChangeShapeType="1"/>
          </p:cNvSpPr>
          <p:nvPr/>
        </p:nvSpPr>
        <p:spPr bwMode="auto">
          <a:xfrm flipH="1" flipV="1">
            <a:off x="6702543" y="2200878"/>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8" name="AutoShape 58"/>
          <p:cNvSpPr>
            <a:spLocks noChangeArrowheads="1"/>
          </p:cNvSpPr>
          <p:nvPr/>
        </p:nvSpPr>
        <p:spPr bwMode="auto">
          <a:xfrm>
            <a:off x="6165362" y="2467434"/>
            <a:ext cx="1074362" cy="399834"/>
          </a:xfrm>
          <a:custGeom>
            <a:avLst/>
            <a:gdLst>
              <a:gd name="T0" fmla="*/ 1005 w 21600"/>
              <a:gd name="T1" fmla="*/ 216 h 21600"/>
              <a:gd name="T2" fmla="*/ 528 w 21600"/>
              <a:gd name="T3" fmla="*/ 432 h 21600"/>
              <a:gd name="T4" fmla="*/ 51 w 21600"/>
              <a:gd name="T5" fmla="*/ 216 h 21600"/>
              <a:gd name="T6" fmla="*/ 528 w 21600"/>
              <a:gd name="T7" fmla="*/ 0 h 21600"/>
              <a:gd name="T8" fmla="*/ 0 60000 65536"/>
              <a:gd name="T9" fmla="*/ 0 60000 65536"/>
              <a:gd name="T10" fmla="*/ 0 60000 65536"/>
              <a:gd name="T11" fmla="*/ 0 60000 65536"/>
              <a:gd name="T12" fmla="*/ 2843 w 21600"/>
              <a:gd name="T13" fmla="*/ 2850 h 21600"/>
              <a:gd name="T14" fmla="*/ 18757 w 21600"/>
              <a:gd name="T15" fmla="*/ 18750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9" name="Text Box 59"/>
          <p:cNvSpPr txBox="1">
            <a:spLocks noChangeArrowheads="1"/>
          </p:cNvSpPr>
          <p:nvPr/>
        </p:nvSpPr>
        <p:spPr bwMode="auto">
          <a:xfrm>
            <a:off x="6132805" y="1731961"/>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60" name="Rectangle 60"/>
          <p:cNvSpPr>
            <a:spLocks noChangeArrowheads="1"/>
          </p:cNvSpPr>
          <p:nvPr/>
        </p:nvSpPr>
        <p:spPr bwMode="auto">
          <a:xfrm>
            <a:off x="6311866" y="2423008"/>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1" name="Rectangle 61"/>
          <p:cNvSpPr>
            <a:spLocks noChangeArrowheads="1"/>
          </p:cNvSpPr>
          <p:nvPr/>
        </p:nvSpPr>
        <p:spPr bwMode="auto">
          <a:xfrm>
            <a:off x="6653708" y="2423008"/>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2" name="Rectangle 62"/>
          <p:cNvSpPr>
            <a:spLocks noChangeArrowheads="1"/>
          </p:cNvSpPr>
          <p:nvPr/>
        </p:nvSpPr>
        <p:spPr bwMode="auto">
          <a:xfrm>
            <a:off x="6995550" y="2423008"/>
            <a:ext cx="97669" cy="888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3" name="Line 63"/>
          <p:cNvSpPr>
            <a:spLocks noChangeShapeType="1"/>
          </p:cNvSpPr>
          <p:nvPr/>
        </p:nvSpPr>
        <p:spPr bwMode="auto">
          <a:xfrm flipH="1" flipV="1">
            <a:off x="7044385" y="2200878"/>
            <a:ext cx="0" cy="222130"/>
          </a:xfrm>
          <a:prstGeom prst="line">
            <a:avLst/>
          </a:prstGeom>
          <a:noFill/>
          <a:ln w="28575">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Text Box 64"/>
          <p:cNvSpPr txBox="1">
            <a:spLocks noChangeArrowheads="1"/>
          </p:cNvSpPr>
          <p:nvPr/>
        </p:nvSpPr>
        <p:spPr bwMode="auto">
          <a:xfrm>
            <a:off x="6479735" y="1731961"/>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65" name="Text Box 65"/>
          <p:cNvSpPr txBox="1">
            <a:spLocks noChangeArrowheads="1"/>
          </p:cNvSpPr>
          <p:nvPr/>
        </p:nvSpPr>
        <p:spPr bwMode="auto">
          <a:xfrm>
            <a:off x="6818525" y="1731961"/>
            <a:ext cx="471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3200">
                <a:solidFill>
                  <a:srgbClr val="0070C0"/>
                </a:solidFill>
                <a:latin typeface="微软雅黑" pitchFamily="34" charset="-122"/>
                <a:ea typeface="微软雅黑" pitchFamily="34" charset="-122"/>
                <a:sym typeface="Wingdings" pitchFamily="2" charset="2"/>
              </a:rPr>
              <a:t></a:t>
            </a:r>
            <a:endParaRPr lang="en-US" altLang="zh-CN" sz="3200">
              <a:solidFill>
                <a:srgbClr val="0070C0"/>
              </a:solidFill>
              <a:latin typeface="微软雅黑" pitchFamily="34" charset="-122"/>
              <a:ea typeface="微软雅黑" pitchFamily="34" charset="-122"/>
            </a:endParaRPr>
          </a:p>
        </p:txBody>
      </p:sp>
      <p:sp>
        <p:nvSpPr>
          <p:cNvPr id="66" name="Text Box 66"/>
          <p:cNvSpPr txBox="1">
            <a:spLocks noChangeArrowheads="1"/>
          </p:cNvSpPr>
          <p:nvPr/>
        </p:nvSpPr>
        <p:spPr bwMode="auto">
          <a:xfrm>
            <a:off x="5677849" y="157798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a:solidFill>
                  <a:srgbClr val="0000FF"/>
                </a:solidFill>
                <a:latin typeface="微软雅黑" pitchFamily="34" charset="-122"/>
                <a:ea typeface="微软雅黑" pitchFamily="34" charset="-122"/>
              </a:rPr>
              <a:t>应用进程</a:t>
            </a:r>
          </a:p>
        </p:txBody>
      </p:sp>
      <p:sp>
        <p:nvSpPr>
          <p:cNvPr id="67" name="Text Box 67"/>
          <p:cNvSpPr txBox="1">
            <a:spLocks noChangeArrowheads="1"/>
          </p:cNvSpPr>
          <p:nvPr/>
        </p:nvSpPr>
        <p:spPr bwMode="auto">
          <a:xfrm>
            <a:off x="5859128" y="22212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a:latin typeface="微软雅黑" pitchFamily="34" charset="-122"/>
                <a:ea typeface="微软雅黑" pitchFamily="34" charset="-122"/>
              </a:rPr>
              <a:t>端口</a:t>
            </a:r>
          </a:p>
        </p:txBody>
      </p:sp>
      <p:sp>
        <p:nvSpPr>
          <p:cNvPr id="68" name="Text Box 68"/>
          <p:cNvSpPr txBox="1">
            <a:spLocks noChangeArrowheads="1"/>
          </p:cNvSpPr>
          <p:nvPr/>
        </p:nvSpPr>
        <p:spPr bwMode="auto">
          <a:xfrm>
            <a:off x="3079826" y="2213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a:latin typeface="微软雅黑" pitchFamily="34" charset="-122"/>
                <a:ea typeface="微软雅黑" pitchFamily="34" charset="-122"/>
              </a:rPr>
              <a:t>端口</a:t>
            </a:r>
          </a:p>
        </p:txBody>
      </p:sp>
      <p:sp>
        <p:nvSpPr>
          <p:cNvPr id="69" name="Text Box 69"/>
          <p:cNvSpPr txBox="1">
            <a:spLocks noChangeArrowheads="1"/>
          </p:cNvSpPr>
          <p:nvPr/>
        </p:nvSpPr>
        <p:spPr bwMode="auto">
          <a:xfrm>
            <a:off x="5063490" y="2574440"/>
            <a:ext cx="8342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200" dirty="0">
                <a:solidFill>
                  <a:schemeClr val="bg1"/>
                </a:solidFill>
                <a:latin typeface="微软雅黑" pitchFamily="34" charset="-122"/>
                <a:ea typeface="微软雅黑" pitchFamily="34" charset="-122"/>
              </a:rPr>
              <a:t>TCP </a:t>
            </a:r>
            <a:r>
              <a:rPr lang="zh-CN" altLang="en-US" sz="1200" dirty="0">
                <a:solidFill>
                  <a:schemeClr val="bg1"/>
                </a:solidFill>
                <a:latin typeface="微软雅黑" pitchFamily="34" charset="-122"/>
                <a:ea typeface="微软雅黑" pitchFamily="34" charset="-122"/>
              </a:rPr>
              <a:t>分用</a:t>
            </a:r>
          </a:p>
        </p:txBody>
      </p:sp>
      <p:sp>
        <p:nvSpPr>
          <p:cNvPr id="70" name="Text Box 70"/>
          <p:cNvSpPr txBox="1">
            <a:spLocks noChangeArrowheads="1"/>
          </p:cNvSpPr>
          <p:nvPr/>
        </p:nvSpPr>
        <p:spPr bwMode="auto">
          <a:xfrm>
            <a:off x="6292495" y="2574440"/>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200">
                <a:solidFill>
                  <a:schemeClr val="bg1"/>
                </a:solidFill>
                <a:latin typeface="微软雅黑" pitchFamily="34" charset="-122"/>
                <a:ea typeface="微软雅黑" pitchFamily="34" charset="-122"/>
              </a:rPr>
              <a:t>UDP </a:t>
            </a:r>
            <a:r>
              <a:rPr lang="zh-CN" altLang="en-US" sz="1200">
                <a:solidFill>
                  <a:schemeClr val="bg1"/>
                </a:solidFill>
                <a:latin typeface="微软雅黑" pitchFamily="34" charset="-122"/>
                <a:ea typeface="微软雅黑" pitchFamily="34" charset="-122"/>
              </a:rPr>
              <a:t>分用</a:t>
            </a:r>
          </a:p>
        </p:txBody>
      </p:sp>
      <p:sp>
        <p:nvSpPr>
          <p:cNvPr id="71" name="Text Box 71"/>
          <p:cNvSpPr txBox="1">
            <a:spLocks noChangeArrowheads="1"/>
          </p:cNvSpPr>
          <p:nvPr/>
        </p:nvSpPr>
        <p:spPr bwMode="auto">
          <a:xfrm>
            <a:off x="5849971" y="3337445"/>
            <a:ext cx="6912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200">
                <a:latin typeface="微软雅黑" pitchFamily="34" charset="-122"/>
                <a:ea typeface="微软雅黑" pitchFamily="34" charset="-122"/>
              </a:rPr>
              <a:t>IP </a:t>
            </a:r>
            <a:r>
              <a:rPr lang="zh-CN" altLang="en-US" sz="1200">
                <a:latin typeface="微软雅黑" pitchFamily="34" charset="-122"/>
                <a:ea typeface="微软雅黑" pitchFamily="34" charset="-122"/>
              </a:rPr>
              <a:t>分用</a:t>
            </a:r>
          </a:p>
        </p:txBody>
      </p:sp>
      <p:sp>
        <p:nvSpPr>
          <p:cNvPr id="72" name="AutoShape 72"/>
          <p:cNvSpPr>
            <a:spLocks noChangeArrowheads="1"/>
          </p:cNvSpPr>
          <p:nvPr/>
        </p:nvSpPr>
        <p:spPr bwMode="auto">
          <a:xfrm>
            <a:off x="3232434" y="3652129"/>
            <a:ext cx="195339" cy="399834"/>
          </a:xfrm>
          <a:prstGeom prst="downArrow">
            <a:avLst>
              <a:gd name="adj1" fmla="val 50000"/>
              <a:gd name="adj2" fmla="val 56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latin typeface="微软雅黑" pitchFamily="34" charset="-122"/>
              <a:ea typeface="微软雅黑" pitchFamily="34" charset="-122"/>
            </a:endParaRPr>
          </a:p>
        </p:txBody>
      </p:sp>
      <p:sp>
        <p:nvSpPr>
          <p:cNvPr id="73" name="AutoShape 73"/>
          <p:cNvSpPr>
            <a:spLocks noChangeArrowheads="1"/>
          </p:cNvSpPr>
          <p:nvPr/>
        </p:nvSpPr>
        <p:spPr bwMode="auto">
          <a:xfrm flipV="1">
            <a:off x="5986301" y="3652129"/>
            <a:ext cx="195339" cy="399834"/>
          </a:xfrm>
          <a:prstGeom prst="downArrow">
            <a:avLst>
              <a:gd name="adj1" fmla="val 50000"/>
              <a:gd name="adj2" fmla="val 56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latin typeface="微软雅黑" pitchFamily="34" charset="-122"/>
              <a:ea typeface="微软雅黑" pitchFamily="34" charset="-122"/>
            </a:endParaRPr>
          </a:p>
        </p:txBody>
      </p:sp>
      <p:grpSp>
        <p:nvGrpSpPr>
          <p:cNvPr id="74" name="Group 74"/>
          <p:cNvGrpSpPr>
            <a:grpSpLocks/>
          </p:cNvGrpSpPr>
          <p:nvPr/>
        </p:nvGrpSpPr>
        <p:grpSpPr bwMode="auto">
          <a:xfrm>
            <a:off x="4869109" y="3951379"/>
            <a:ext cx="1046991" cy="282291"/>
            <a:chOff x="2730" y="3216"/>
            <a:chExt cx="870" cy="240"/>
          </a:xfrm>
        </p:grpSpPr>
        <p:sp>
          <p:nvSpPr>
            <p:cNvPr id="80" name="AutoShape 75"/>
            <p:cNvSpPr>
              <a:spLocks noChangeArrowheads="1"/>
            </p:cNvSpPr>
            <p:nvPr/>
          </p:nvSpPr>
          <p:spPr bwMode="auto">
            <a:xfrm>
              <a:off x="3168" y="3216"/>
              <a:ext cx="432" cy="240"/>
            </a:xfrm>
            <a:custGeom>
              <a:avLst/>
              <a:gdLst>
                <a:gd name="T0" fmla="*/ 324 w 21600"/>
                <a:gd name="T1" fmla="*/ 0 h 21600"/>
                <a:gd name="T2" fmla="*/ 0 w 21600"/>
                <a:gd name="T3" fmla="*/ 120 h 21600"/>
                <a:gd name="T4" fmla="*/ 324 w 21600"/>
                <a:gd name="T5" fmla="*/ 240 h 21600"/>
                <a:gd name="T6" fmla="*/ 432 w 21600"/>
                <a:gd name="T7" fmla="*/ 12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FF"/>
            </a:solidFill>
            <a:ln w="9525">
              <a:solidFill>
                <a:schemeClr val="tx1"/>
              </a:solid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p>
              <a:endParaRPr lang="zh-CN" altLang="en-US" sz="1200" b="1">
                <a:latin typeface="微软雅黑" pitchFamily="34" charset="-122"/>
                <a:ea typeface="微软雅黑" pitchFamily="34" charset="-122"/>
              </a:endParaRPr>
            </a:p>
          </p:txBody>
        </p:sp>
        <p:sp>
          <p:nvSpPr>
            <p:cNvPr id="81" name="Rectangle 76"/>
            <p:cNvSpPr>
              <a:spLocks noChangeArrowheads="1"/>
            </p:cNvSpPr>
            <p:nvPr/>
          </p:nvSpPr>
          <p:spPr bwMode="auto">
            <a:xfrm>
              <a:off x="2730" y="3216"/>
              <a:ext cx="624" cy="240"/>
            </a:xfrm>
            <a:prstGeom prst="rect">
              <a:avLst/>
            </a:prstGeom>
            <a:solidFill>
              <a:srgbClr val="00FFFF"/>
            </a:solidFill>
            <a:ln w="9525">
              <a:solidFill>
                <a:schemeClr val="tx1"/>
              </a:solid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p>
              <a:pPr algn="ct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数据报</a:t>
              </a:r>
            </a:p>
          </p:txBody>
        </p:sp>
      </p:grpSp>
      <p:grpSp>
        <p:nvGrpSpPr>
          <p:cNvPr id="75" name="Group 77"/>
          <p:cNvGrpSpPr>
            <a:grpSpLocks/>
          </p:cNvGrpSpPr>
          <p:nvPr/>
        </p:nvGrpSpPr>
        <p:grpSpPr bwMode="auto">
          <a:xfrm>
            <a:off x="3528022" y="3951379"/>
            <a:ext cx="1046991" cy="282291"/>
            <a:chOff x="2646" y="3216"/>
            <a:chExt cx="870" cy="240"/>
          </a:xfrm>
        </p:grpSpPr>
        <p:sp>
          <p:nvSpPr>
            <p:cNvPr id="78" name="AutoShape 78"/>
            <p:cNvSpPr>
              <a:spLocks noChangeArrowheads="1"/>
            </p:cNvSpPr>
            <p:nvPr/>
          </p:nvSpPr>
          <p:spPr bwMode="auto">
            <a:xfrm>
              <a:off x="3084" y="3216"/>
              <a:ext cx="432" cy="240"/>
            </a:xfrm>
            <a:custGeom>
              <a:avLst/>
              <a:gdLst>
                <a:gd name="T0" fmla="*/ 324 w 21600"/>
                <a:gd name="T1" fmla="*/ 0 h 21600"/>
                <a:gd name="T2" fmla="*/ 0 w 21600"/>
                <a:gd name="T3" fmla="*/ 120 h 21600"/>
                <a:gd name="T4" fmla="*/ 324 w 21600"/>
                <a:gd name="T5" fmla="*/ 240 h 21600"/>
                <a:gd name="T6" fmla="*/ 432 w 21600"/>
                <a:gd name="T7" fmla="*/ 12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FF"/>
            </a:solidFill>
            <a:ln w="9525">
              <a:solidFill>
                <a:schemeClr val="tx1"/>
              </a:solid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p>
              <a:endParaRPr lang="zh-CN" altLang="en-US" sz="1200" b="1">
                <a:latin typeface="微软雅黑" pitchFamily="34" charset="-122"/>
                <a:ea typeface="微软雅黑" pitchFamily="34" charset="-122"/>
              </a:endParaRPr>
            </a:p>
          </p:txBody>
        </p:sp>
        <p:sp>
          <p:nvSpPr>
            <p:cNvPr id="79" name="Rectangle 79"/>
            <p:cNvSpPr>
              <a:spLocks noChangeArrowheads="1"/>
            </p:cNvSpPr>
            <p:nvPr/>
          </p:nvSpPr>
          <p:spPr bwMode="auto">
            <a:xfrm>
              <a:off x="2646" y="3216"/>
              <a:ext cx="624" cy="240"/>
            </a:xfrm>
            <a:prstGeom prst="rect">
              <a:avLst/>
            </a:prstGeom>
            <a:solidFill>
              <a:srgbClr val="00FFFF"/>
            </a:solidFill>
            <a:ln w="9525">
              <a:solidFill>
                <a:schemeClr val="tx1"/>
              </a:solid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p>
              <a:pPr algn="ct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数据报</a:t>
              </a:r>
            </a:p>
          </p:txBody>
        </p:sp>
      </p:grpSp>
      <p:sp>
        <p:nvSpPr>
          <p:cNvPr id="76" name="Text Box 80"/>
          <p:cNvSpPr txBox="1">
            <a:spLocks noChangeArrowheads="1"/>
          </p:cNvSpPr>
          <p:nvPr/>
        </p:nvSpPr>
        <p:spPr bwMode="auto">
          <a:xfrm>
            <a:off x="2188944" y="13811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dirty="0">
                <a:latin typeface="微软雅黑" pitchFamily="34" charset="-122"/>
                <a:ea typeface="微软雅黑" pitchFamily="34" charset="-122"/>
              </a:rPr>
              <a:t>发送方</a:t>
            </a:r>
          </a:p>
        </p:txBody>
      </p:sp>
      <p:sp>
        <p:nvSpPr>
          <p:cNvPr id="77" name="Text Box 81"/>
          <p:cNvSpPr txBox="1">
            <a:spLocks noChangeArrowheads="1"/>
          </p:cNvSpPr>
          <p:nvPr/>
        </p:nvSpPr>
        <p:spPr bwMode="auto">
          <a:xfrm>
            <a:off x="4963159" y="13811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200">
                <a:latin typeface="微软雅黑" pitchFamily="34" charset="-122"/>
                <a:ea typeface="微软雅黑" pitchFamily="34" charset="-122"/>
              </a:rPr>
              <a:t>接收方</a:t>
            </a:r>
          </a:p>
        </p:txBody>
      </p:sp>
      <p:sp>
        <p:nvSpPr>
          <p:cNvPr id="86" name="矩形 85"/>
          <p:cNvSpPr/>
          <p:nvPr/>
        </p:nvSpPr>
        <p:spPr>
          <a:xfrm>
            <a:off x="3492557" y="2578053"/>
            <a:ext cx="881973" cy="276999"/>
          </a:xfrm>
          <a:prstGeom prst="rect">
            <a:avLst/>
          </a:prstGeom>
        </p:spPr>
        <p:txBody>
          <a:bodyPr wrap="none">
            <a:spAutoFit/>
          </a:bodyPr>
          <a:lstStyle/>
          <a:p>
            <a:r>
              <a:rPr lang="en-US" altLang="zh-CN" sz="1200" b="1" dirty="0">
                <a:solidFill>
                  <a:schemeClr val="bg1"/>
                </a:solidFill>
                <a:latin typeface="微软雅黑" pitchFamily="34" charset="-122"/>
                <a:ea typeface="微软雅黑" pitchFamily="34" charset="-122"/>
              </a:rPr>
              <a:t>UDP </a:t>
            </a:r>
            <a:r>
              <a:rPr lang="zh-CN" altLang="en-US" sz="1200" b="1" dirty="0">
                <a:solidFill>
                  <a:schemeClr val="bg1"/>
                </a:solidFill>
                <a:latin typeface="微软雅黑" pitchFamily="34" charset="-122"/>
                <a:ea typeface="微软雅黑" pitchFamily="34" charset="-122"/>
              </a:rPr>
              <a:t>复用</a:t>
            </a:r>
          </a:p>
        </p:txBody>
      </p:sp>
      <p:sp>
        <p:nvSpPr>
          <p:cNvPr id="87" name="矩形 86"/>
          <p:cNvSpPr/>
          <p:nvPr/>
        </p:nvSpPr>
        <p:spPr>
          <a:xfrm>
            <a:off x="2279192" y="2578053"/>
            <a:ext cx="834267" cy="276999"/>
          </a:xfrm>
          <a:prstGeom prst="rect">
            <a:avLst/>
          </a:prstGeom>
        </p:spPr>
        <p:txBody>
          <a:bodyPr wrap="none">
            <a:spAutoFit/>
          </a:bodyPr>
          <a:lstStyle/>
          <a:p>
            <a:r>
              <a:rPr lang="en-US" altLang="zh-CN" sz="1200" b="1" dirty="0">
                <a:solidFill>
                  <a:schemeClr val="bg1"/>
                </a:solidFill>
                <a:latin typeface="微软雅黑" pitchFamily="34" charset="-122"/>
                <a:ea typeface="微软雅黑" pitchFamily="34" charset="-122"/>
              </a:rPr>
              <a:t>TCP </a:t>
            </a:r>
            <a:r>
              <a:rPr lang="zh-CN" altLang="en-US" sz="1200" b="1" dirty="0">
                <a:solidFill>
                  <a:schemeClr val="bg1"/>
                </a:solidFill>
                <a:latin typeface="微软雅黑" pitchFamily="34" charset="-122"/>
                <a:ea typeface="微软雅黑" pitchFamily="34" charset="-122"/>
              </a:rPr>
              <a:t>复用</a:t>
            </a:r>
          </a:p>
        </p:txBody>
      </p:sp>
    </p:spTree>
    <p:extLst>
      <p:ext uri="{BB962C8B-B14F-4D97-AF65-F5344CB8AC3E}">
        <p14:creationId xmlns:p14="http://schemas.microsoft.com/office/powerpoint/2010/main" val="13895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2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26"/>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36"/>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3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1000" fill="hold"/>
                                        <p:tgtEl>
                                          <p:spTgt spid="38"/>
                                        </p:tgtEl>
                                        <p:attrNameLst>
                                          <p:attrName>style.visibility</p:attrName>
                                        </p:attrNameLst>
                                      </p:cBhvr>
                                      <p:tavLst>
                                        <p:tav tm="0">
                                          <p:val>
                                            <p:strVal val="hidden"/>
                                          </p:val>
                                        </p:tav>
                                        <p:tav tm="50000">
                                          <p:val>
                                            <p:strVal val="visible"/>
                                          </p:val>
                                        </p:tav>
                                      </p:tavLst>
                                    </p:anim>
                                  </p:childTnLst>
                                </p:cTn>
                              </p:par>
                              <p:par>
                                <p:cTn id="17" presetID="35" presetClass="emph" presetSubtype="0" repeatCount="3000" fill="hold" grpId="0" nodeType="withEffect">
                                  <p:stCondLst>
                                    <p:cond delay="0"/>
                                  </p:stCondLst>
                                  <p:childTnLst>
                                    <p:anim calcmode="discrete" valueType="str">
                                      <p:cBhvr>
                                        <p:cTn id="18" dur="1000" fill="hold"/>
                                        <p:tgtEl>
                                          <p:spTgt spid="49"/>
                                        </p:tgtEl>
                                        <p:attrNameLst>
                                          <p:attrName>style.visibility</p:attrName>
                                        </p:attrNameLst>
                                      </p:cBhvr>
                                      <p:tavLst>
                                        <p:tav tm="0">
                                          <p:val>
                                            <p:strVal val="hidden"/>
                                          </p:val>
                                        </p:tav>
                                        <p:tav tm="50000">
                                          <p:val>
                                            <p:strVal val="visible"/>
                                          </p:val>
                                        </p:tav>
                                      </p:tavLst>
                                    </p:anim>
                                  </p:childTnLst>
                                </p:cTn>
                              </p:par>
                              <p:par>
                                <p:cTn id="19" presetID="35" presetClass="emph" presetSubtype="0" repeatCount="3000" fill="hold" grpId="0" nodeType="withEffect">
                                  <p:stCondLst>
                                    <p:cond delay="0"/>
                                  </p:stCondLst>
                                  <p:childTnLst>
                                    <p:anim calcmode="discrete" valueType="str">
                                      <p:cBhvr>
                                        <p:cTn id="20" dur="1000" fill="hold"/>
                                        <p:tgtEl>
                                          <p:spTgt spid="50"/>
                                        </p:tgtEl>
                                        <p:attrNameLst>
                                          <p:attrName>style.visibility</p:attrName>
                                        </p:attrNameLst>
                                      </p:cBhvr>
                                      <p:tavLst>
                                        <p:tav tm="0">
                                          <p:val>
                                            <p:strVal val="hidden"/>
                                          </p:val>
                                        </p:tav>
                                        <p:tav tm="50000">
                                          <p:val>
                                            <p:strVal val="visible"/>
                                          </p:val>
                                        </p:tav>
                                      </p:tavLst>
                                    </p:anim>
                                  </p:childTnLst>
                                </p:cTn>
                              </p:par>
                              <p:par>
                                <p:cTn id="21" presetID="35" presetClass="emph" presetSubtype="0" repeatCount="3000" fill="hold" grpId="0" nodeType="withEffect">
                                  <p:stCondLst>
                                    <p:cond delay="0"/>
                                  </p:stCondLst>
                                  <p:childTnLst>
                                    <p:anim calcmode="discrete" valueType="str">
                                      <p:cBhvr>
                                        <p:cTn id="22" dur="1000" fill="hold"/>
                                        <p:tgtEl>
                                          <p:spTgt spid="51"/>
                                        </p:tgtEl>
                                        <p:attrNameLst>
                                          <p:attrName>style.visibility</p:attrName>
                                        </p:attrNameLst>
                                      </p:cBhvr>
                                      <p:tavLst>
                                        <p:tav tm="0">
                                          <p:val>
                                            <p:strVal val="hidden"/>
                                          </p:val>
                                        </p:tav>
                                        <p:tav tm="50000">
                                          <p:val>
                                            <p:strVal val="visible"/>
                                          </p:val>
                                        </p:tav>
                                      </p:tavLst>
                                    </p:anim>
                                  </p:childTnLst>
                                </p:cTn>
                              </p:par>
                              <p:par>
                                <p:cTn id="23" presetID="35" presetClass="emph" presetSubtype="0" repeatCount="3000" fill="hold" grpId="0" nodeType="withEffect">
                                  <p:stCondLst>
                                    <p:cond delay="0"/>
                                  </p:stCondLst>
                                  <p:childTnLst>
                                    <p:anim calcmode="discrete" valueType="str">
                                      <p:cBhvr>
                                        <p:cTn id="24" dur="1000" fill="hold"/>
                                        <p:tgtEl>
                                          <p:spTgt spid="60"/>
                                        </p:tgtEl>
                                        <p:attrNameLst>
                                          <p:attrName>style.visibility</p:attrName>
                                        </p:attrNameLst>
                                      </p:cBhvr>
                                      <p:tavLst>
                                        <p:tav tm="0">
                                          <p:val>
                                            <p:strVal val="hidden"/>
                                          </p:val>
                                        </p:tav>
                                        <p:tav tm="50000">
                                          <p:val>
                                            <p:strVal val="visible"/>
                                          </p:val>
                                        </p:tav>
                                      </p:tavLst>
                                    </p:anim>
                                  </p:childTnLst>
                                </p:cTn>
                              </p:par>
                              <p:par>
                                <p:cTn id="25" presetID="35" presetClass="emph" presetSubtype="0" repeatCount="3000" fill="hold" grpId="0" nodeType="withEffect">
                                  <p:stCondLst>
                                    <p:cond delay="0"/>
                                  </p:stCondLst>
                                  <p:childTnLst>
                                    <p:anim calcmode="discrete" valueType="str">
                                      <p:cBhvr>
                                        <p:cTn id="26" dur="1000" fill="hold"/>
                                        <p:tgtEl>
                                          <p:spTgt spid="61"/>
                                        </p:tgtEl>
                                        <p:attrNameLst>
                                          <p:attrName>style.visibility</p:attrName>
                                        </p:attrNameLst>
                                      </p:cBhvr>
                                      <p:tavLst>
                                        <p:tav tm="0">
                                          <p:val>
                                            <p:strVal val="hidden"/>
                                          </p:val>
                                        </p:tav>
                                        <p:tav tm="50000">
                                          <p:val>
                                            <p:strVal val="visible"/>
                                          </p:val>
                                        </p:tav>
                                      </p:tavLst>
                                    </p:anim>
                                  </p:childTnLst>
                                </p:cTn>
                              </p:par>
                              <p:par>
                                <p:cTn id="27" presetID="35" presetClass="emph" presetSubtype="0" repeatCount="3000" fill="hold" grpId="0" nodeType="withEffect">
                                  <p:stCondLst>
                                    <p:cond delay="0"/>
                                  </p:stCondLst>
                                  <p:childTnLst>
                                    <p:anim calcmode="discrete" valueType="str">
                                      <p:cBhvr>
                                        <p:cTn id="28"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indefinite" fill="hold" grpId="0" nodeType="clickEffect">
                                  <p:stCondLst>
                                    <p:cond delay="0"/>
                                  </p:stCondLst>
                                  <p:endCondLst>
                                    <p:cond evt="onNext" delay="0">
                                      <p:tgtEl>
                                        <p:sldTgt/>
                                      </p:tgtEl>
                                    </p:cond>
                                  </p:endCondLst>
                                  <p:childTnLst>
                                    <p:anim calcmode="discrete" valueType="str">
                                      <p:cBhvr>
                                        <p:cTn id="32" dur="1000" fill="hold"/>
                                        <p:tgtEl>
                                          <p:spTgt spid="87"/>
                                        </p:tgtEl>
                                        <p:attrNameLst>
                                          <p:attrName>style.visibility</p:attrName>
                                        </p:attrNameLst>
                                      </p:cBhvr>
                                      <p:tavLst>
                                        <p:tav tm="0">
                                          <p:val>
                                            <p:strVal val="hidden"/>
                                          </p:val>
                                        </p:tav>
                                        <p:tav tm="50000">
                                          <p:val>
                                            <p:strVal val="visible"/>
                                          </p:val>
                                        </p:tav>
                                      </p:tavLst>
                                    </p:anim>
                                  </p:childTnLst>
                                </p:cTn>
                              </p:par>
                              <p:par>
                                <p:cTn id="33" presetID="35" presetClass="emph" presetSubtype="0" repeatCount="indefinite" fill="hold" grpId="0" nodeType="withEffect">
                                  <p:stCondLst>
                                    <p:cond delay="0"/>
                                  </p:stCondLst>
                                  <p:endCondLst>
                                    <p:cond evt="onNext" delay="0">
                                      <p:tgtEl>
                                        <p:sldTgt/>
                                      </p:tgtEl>
                                    </p:cond>
                                  </p:endCondLst>
                                  <p:childTnLst>
                                    <p:anim calcmode="discrete" valueType="str">
                                      <p:cBhvr>
                                        <p:cTn id="34" dur="1000" fill="hold"/>
                                        <p:tgtEl>
                                          <p:spTgt spid="86"/>
                                        </p:tgtEl>
                                        <p:attrNameLst>
                                          <p:attrName>style.visibility</p:attrName>
                                        </p:attrNameLst>
                                      </p:cBhvr>
                                      <p:tavLst>
                                        <p:tav tm="0">
                                          <p:val>
                                            <p:strVal val="hidden"/>
                                          </p:val>
                                        </p:tav>
                                        <p:tav tm="50000">
                                          <p:val>
                                            <p:strVal val="visible"/>
                                          </p:val>
                                        </p:tav>
                                      </p:tavLst>
                                    </p:anim>
                                  </p:childTnLst>
                                </p:cTn>
                              </p:par>
                              <p:par>
                                <p:cTn id="35" presetID="35" presetClass="emph" presetSubtype="0" repeatCount="indefinite" fill="hold" grpId="0" nodeType="withEffect">
                                  <p:stCondLst>
                                    <p:cond delay="0"/>
                                  </p:stCondLst>
                                  <p:endCondLst>
                                    <p:cond evt="onNext" delay="0">
                                      <p:tgtEl>
                                        <p:sldTgt/>
                                      </p:tgtEl>
                                    </p:cond>
                                  </p:endCondLst>
                                  <p:childTnLst>
                                    <p:anim calcmode="discrete" valueType="str">
                                      <p:cBhvr>
                                        <p:cTn id="36" dur="1000" fill="hold"/>
                                        <p:tgtEl>
                                          <p:spTgt spid="69"/>
                                        </p:tgtEl>
                                        <p:attrNameLst>
                                          <p:attrName>style.visibility</p:attrName>
                                        </p:attrNameLst>
                                      </p:cBhvr>
                                      <p:tavLst>
                                        <p:tav tm="0">
                                          <p:val>
                                            <p:strVal val="hidden"/>
                                          </p:val>
                                        </p:tav>
                                        <p:tav tm="50000">
                                          <p:val>
                                            <p:strVal val="visible"/>
                                          </p:val>
                                        </p:tav>
                                      </p:tavLst>
                                    </p:anim>
                                  </p:childTnLst>
                                </p:cTn>
                              </p:par>
                              <p:par>
                                <p:cTn id="37" presetID="35" presetClass="emph" presetSubtype="0" repeatCount="indefinite" fill="hold" grpId="0" nodeType="withEffect">
                                  <p:stCondLst>
                                    <p:cond delay="0"/>
                                  </p:stCondLst>
                                  <p:endCondLst>
                                    <p:cond evt="onNext" delay="0">
                                      <p:tgtEl>
                                        <p:sldTgt/>
                                      </p:tgtEl>
                                    </p:cond>
                                  </p:endCondLst>
                                  <p:childTnLst>
                                    <p:anim calcmode="discrete" valueType="str">
                                      <p:cBhvr>
                                        <p:cTn id="38" dur="10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6" grpId="0" animBg="1"/>
      <p:bldP spid="37" grpId="0" animBg="1"/>
      <p:bldP spid="38" grpId="0" animBg="1"/>
      <p:bldP spid="49" grpId="0" animBg="1"/>
      <p:bldP spid="50" grpId="0" animBg="1"/>
      <p:bldP spid="51" grpId="0" animBg="1"/>
      <p:bldP spid="60" grpId="0" animBg="1"/>
      <p:bldP spid="61" grpId="0" animBg="1"/>
      <p:bldP spid="62" grpId="0" animBg="1"/>
      <p:bldP spid="69" grpId="0"/>
      <p:bldP spid="70" grpId="0"/>
      <p:bldP spid="86" grpId="0"/>
      <p:bldP spid="8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286092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5.6.1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以字节为单位的滑动窗口</a:t>
            </a:r>
          </a:p>
          <a:p>
            <a:pPr eaLnBrk="0" hangingPunct="0">
              <a:lnSpc>
                <a:spcPct val="200000"/>
              </a:lnSpc>
            </a:pPr>
            <a:r>
              <a:rPr lang="en-US" altLang="zh-CN" sz="2000" b="1" dirty="0">
                <a:solidFill>
                  <a:schemeClr val="bg1"/>
                </a:solidFill>
                <a:latin typeface="微软雅黑" pitchFamily="34" charset="-122"/>
                <a:ea typeface="微软雅黑" pitchFamily="34" charset="-122"/>
              </a:rPr>
              <a:t>5.6.2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超时重传时间的选择  </a:t>
            </a:r>
          </a:p>
          <a:p>
            <a:pPr eaLnBrk="0" hangingPunct="0">
              <a:lnSpc>
                <a:spcPct val="200000"/>
              </a:lnSpc>
            </a:pPr>
            <a:r>
              <a:rPr lang="en-US" altLang="zh-CN" sz="2000" b="1" dirty="0">
                <a:solidFill>
                  <a:schemeClr val="bg1"/>
                </a:solidFill>
                <a:latin typeface="微软雅黑" pitchFamily="34" charset="-122"/>
                <a:ea typeface="微软雅黑" pitchFamily="34" charset="-122"/>
              </a:rPr>
              <a:t>5.6.3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选择</a:t>
            </a:r>
            <a:r>
              <a:rPr lang="zh-CN" altLang="en-US" sz="2000" b="1" dirty="0">
                <a:solidFill>
                  <a:schemeClr val="bg1"/>
                </a:solidFill>
                <a:latin typeface="微软雅黑" pitchFamily="34" charset="-122"/>
                <a:ea typeface="微软雅黑" pitchFamily="34" charset="-122"/>
              </a:rPr>
              <a:t>确认 </a:t>
            </a:r>
            <a:r>
              <a:rPr lang="en-US" altLang="zh-CN" sz="2000" b="1" dirty="0">
                <a:solidFill>
                  <a:schemeClr val="bg1"/>
                </a:solidFill>
                <a:latin typeface="微软雅黑" pitchFamily="34" charset="-122"/>
                <a:ea typeface="微软雅黑" pitchFamily="34" charset="-122"/>
              </a:rPr>
              <a:t>SACK</a:t>
            </a:r>
          </a:p>
        </p:txBody>
      </p:sp>
      <p:sp>
        <p:nvSpPr>
          <p:cNvPr id="11"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2"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5.6</a:t>
            </a:r>
          </a:p>
          <a:p>
            <a:pPr eaLnBrk="0" hangingPunct="0"/>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可靠传输的实现</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093416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56963" y="960196"/>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5" name="Rectangle 6"/>
          <p:cNvSpPr>
            <a:spLocks noChangeArrowheads="1"/>
          </p:cNvSpPr>
          <p:nvPr/>
        </p:nvSpPr>
        <p:spPr bwMode="auto">
          <a:xfrm>
            <a:off x="2277946" y="927069"/>
            <a:ext cx="4588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5.6.1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以字节为单位的滑动窗口</a:t>
            </a:r>
          </a:p>
        </p:txBody>
      </p:sp>
      <p:sp>
        <p:nvSpPr>
          <p:cNvPr id="36" name="Rectangle 8"/>
          <p:cNvSpPr>
            <a:spLocks noChangeArrowheads="1"/>
          </p:cNvSpPr>
          <p:nvPr/>
        </p:nvSpPr>
        <p:spPr bwMode="auto">
          <a:xfrm>
            <a:off x="556963" y="1373221"/>
            <a:ext cx="804877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TCP </a:t>
            </a:r>
            <a:r>
              <a:rPr lang="zh-CN" altLang="en-US" sz="2000" b="1" dirty="0" smtClean="0">
                <a:latin typeface="微软雅黑" pitchFamily="34" charset="-122"/>
                <a:ea typeface="微软雅黑" pitchFamily="34" charset="-122"/>
              </a:rPr>
              <a:t>使用流水线</a:t>
            </a:r>
            <a:r>
              <a:rPr lang="zh-CN" altLang="en-US" sz="2000" b="1" dirty="0">
                <a:latin typeface="微软雅黑" pitchFamily="34" charset="-122"/>
                <a:ea typeface="微软雅黑" pitchFamily="34" charset="-122"/>
              </a:rPr>
              <a:t>传输和滑动窗口协议实现高效、可靠的</a:t>
            </a:r>
            <a:r>
              <a:rPr lang="zh-CN" altLang="en-US" sz="2000" b="1" dirty="0" smtClean="0">
                <a:latin typeface="微软雅黑" pitchFamily="34" charset="-122"/>
                <a:ea typeface="微软雅黑" pitchFamily="34" charset="-122"/>
              </a:rPr>
              <a:t>传输</a:t>
            </a:r>
            <a:r>
              <a:rPr lang="zh-CN" altLang="en-US" sz="2000" b="1" dirty="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的滑动窗口是</a:t>
            </a:r>
            <a:r>
              <a:rPr lang="zh-CN" altLang="en-US" sz="2000" b="1" dirty="0">
                <a:solidFill>
                  <a:srgbClr val="CC00CC"/>
                </a:solidFill>
                <a:latin typeface="微软雅黑" pitchFamily="34" charset="-122"/>
                <a:ea typeface="微软雅黑" pitchFamily="34" charset="-122"/>
              </a:rPr>
              <a:t>以字节为单位</a:t>
            </a:r>
            <a:r>
              <a:rPr lang="zh-CN" altLang="en-US" sz="2000" b="1" dirty="0">
                <a:latin typeface="微软雅黑" pitchFamily="34" charset="-122"/>
                <a:ea typeface="微软雅黑" pitchFamily="34" charset="-122"/>
              </a:rPr>
              <a:t>的</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方 </a:t>
            </a:r>
            <a:r>
              <a:rPr lang="en-US" altLang="zh-CN" sz="2000" b="1" dirty="0" smtClean="0">
                <a:latin typeface="微软雅黑" pitchFamily="34" charset="-122"/>
                <a:ea typeface="微软雅黑" pitchFamily="34" charset="-122"/>
              </a:rPr>
              <a:t>A </a:t>
            </a:r>
            <a:r>
              <a:rPr lang="zh-CN" altLang="en-US" sz="2000" b="1" dirty="0" smtClean="0">
                <a:latin typeface="微软雅黑" pitchFamily="34" charset="-122"/>
                <a:ea typeface="微软雅黑" pitchFamily="34" charset="-122"/>
              </a:rPr>
              <a:t>和</a:t>
            </a:r>
            <a:r>
              <a:rPr lang="zh-CN" altLang="en-US" sz="2000" b="1" dirty="0">
                <a:latin typeface="微软雅黑" pitchFamily="34" charset="-122"/>
                <a:ea typeface="微软雅黑" pitchFamily="34" charset="-122"/>
              </a:rPr>
              <a:t>接收</a:t>
            </a:r>
            <a:r>
              <a:rPr lang="zh-CN" altLang="en-US" sz="2000" b="1" dirty="0" smtClean="0">
                <a:latin typeface="微软雅黑" pitchFamily="34" charset="-122"/>
                <a:ea typeface="微软雅黑" pitchFamily="34" charset="-122"/>
              </a:rPr>
              <a:t>方 </a:t>
            </a:r>
            <a:r>
              <a:rPr lang="en-US" altLang="zh-CN" sz="2000" b="1" dirty="0" smtClean="0">
                <a:latin typeface="微软雅黑" pitchFamily="34" charset="-122"/>
                <a:ea typeface="微软雅黑" pitchFamily="34" charset="-122"/>
              </a:rPr>
              <a:t>B </a:t>
            </a:r>
            <a:r>
              <a:rPr lang="zh-CN" altLang="en-US" sz="2000" b="1" dirty="0" smtClean="0">
                <a:latin typeface="微软雅黑" pitchFamily="34" charset="-122"/>
                <a:ea typeface="微软雅黑" pitchFamily="34" charset="-122"/>
              </a:rPr>
              <a:t>分别</a:t>
            </a:r>
            <a:r>
              <a:rPr lang="zh-CN" altLang="en-US" sz="2000" b="1" dirty="0">
                <a:latin typeface="微软雅黑" pitchFamily="34" charset="-122"/>
                <a:ea typeface="微软雅黑" pitchFamily="34" charset="-122"/>
              </a:rPr>
              <a:t>维持一个发送窗口和一个接收窗口</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发送窗口表示</a:t>
            </a:r>
            <a:r>
              <a:rPr lang="zh-CN" altLang="en-US" sz="2000" b="1" dirty="0">
                <a:latin typeface="微软雅黑" pitchFamily="34" charset="-122"/>
                <a:ea typeface="微软雅黑" pitchFamily="34" charset="-122"/>
              </a:rPr>
              <a:t>：在没有</a:t>
            </a:r>
            <a:r>
              <a:rPr lang="zh-CN" altLang="en-US" sz="2000" b="1" dirty="0" smtClean="0">
                <a:latin typeface="微软雅黑" pitchFamily="34" charset="-122"/>
                <a:ea typeface="微软雅黑" pitchFamily="34" charset="-122"/>
              </a:rPr>
              <a:t>收到确认</a:t>
            </a:r>
            <a:r>
              <a:rPr lang="zh-CN" altLang="en-US" sz="2000" b="1" dirty="0">
                <a:latin typeface="微软雅黑" pitchFamily="34" charset="-122"/>
                <a:ea typeface="微软雅黑" pitchFamily="34" charset="-122"/>
              </a:rPr>
              <a:t>的情况下</a:t>
            </a:r>
            <a:r>
              <a:rPr lang="zh-CN" altLang="en-US" sz="2000" b="1" dirty="0" smtClean="0">
                <a:latin typeface="微软雅黑" pitchFamily="34" charset="-122"/>
                <a:ea typeface="微软雅黑" pitchFamily="34" charset="-122"/>
              </a:rPr>
              <a:t>，可以</a:t>
            </a:r>
            <a:r>
              <a:rPr lang="zh-CN" altLang="en-US" sz="2000" b="1" dirty="0">
                <a:latin typeface="微软雅黑" pitchFamily="34" charset="-122"/>
                <a:ea typeface="微软雅黑" pitchFamily="34" charset="-122"/>
              </a:rPr>
              <a:t>连续把窗口内的</a:t>
            </a:r>
            <a:r>
              <a:rPr lang="zh-CN" altLang="en-US" sz="2000" b="1" dirty="0" smtClean="0">
                <a:latin typeface="微软雅黑" pitchFamily="34" charset="-122"/>
                <a:ea typeface="微软雅黑" pitchFamily="34" charset="-122"/>
              </a:rPr>
              <a:t>数据全部发送</a:t>
            </a:r>
            <a:r>
              <a:rPr lang="zh-CN" altLang="en-US" sz="2000" b="1" dirty="0">
                <a:latin typeface="微软雅黑" pitchFamily="34" charset="-122"/>
                <a:ea typeface="微软雅黑" pitchFamily="34" charset="-122"/>
              </a:rPr>
              <a:t>出去</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接收窗口</a:t>
            </a:r>
            <a:r>
              <a:rPr lang="zh-CN" altLang="en-US" sz="2000" b="1" dirty="0">
                <a:solidFill>
                  <a:srgbClr val="0000FF"/>
                </a:solidFill>
                <a:latin typeface="微软雅黑" pitchFamily="34" charset="-122"/>
                <a:ea typeface="微软雅黑" pitchFamily="34" charset="-122"/>
              </a:rPr>
              <a:t>表示</a:t>
            </a:r>
            <a:r>
              <a:rPr lang="zh-CN" altLang="en-US" sz="2000" b="1" dirty="0" smtClean="0">
                <a:latin typeface="微软雅黑" pitchFamily="34" charset="-122"/>
                <a:ea typeface="微软雅黑" pitchFamily="34" charset="-122"/>
              </a:rPr>
              <a:t>：只允许接收落入窗口</a:t>
            </a:r>
            <a:r>
              <a:rPr lang="zh-CN" altLang="en-US" sz="2000" b="1" dirty="0">
                <a:latin typeface="微软雅黑" pitchFamily="34" charset="-122"/>
                <a:ea typeface="微软雅黑" pitchFamily="34" charset="-122"/>
              </a:rPr>
              <a:t>内的</a:t>
            </a:r>
            <a:r>
              <a:rPr lang="zh-CN" altLang="en-US" sz="2000" b="1" dirty="0" smtClean="0">
                <a:latin typeface="微软雅黑" pitchFamily="34" charset="-122"/>
                <a:ea typeface="微软雅黑" pitchFamily="34" charset="-122"/>
              </a:rPr>
              <a:t>数据。</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7344708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55"/>
          <p:cNvSpPr txBox="1">
            <a:spLocks noChangeArrowheads="1"/>
          </p:cNvSpPr>
          <p:nvPr/>
        </p:nvSpPr>
        <p:spPr bwMode="auto">
          <a:xfrm>
            <a:off x="1140253" y="719723"/>
            <a:ext cx="6812805" cy="1192634"/>
          </a:xfrm>
          <a:prstGeom prst="rect">
            <a:avLst/>
          </a:prstGeom>
          <a:solidFill>
            <a:srgbClr val="66FF99"/>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根据 </a:t>
            </a:r>
            <a:r>
              <a:rPr lang="en-US" altLang="zh-CN" sz="1300" b="1" dirty="0">
                <a:latin typeface="微软雅黑" pitchFamily="34" charset="-122"/>
                <a:ea typeface="微软雅黑" pitchFamily="34" charset="-122"/>
              </a:rPr>
              <a:t>B </a:t>
            </a:r>
            <a:r>
              <a:rPr lang="zh-CN" altLang="en-US" sz="1300" b="1" dirty="0">
                <a:latin typeface="微软雅黑" pitchFamily="34" charset="-122"/>
                <a:ea typeface="微软雅黑" pitchFamily="34" charset="-122"/>
              </a:rPr>
              <a:t>给出的窗口值，</a:t>
            </a:r>
            <a:r>
              <a:rPr lang="en-US" altLang="zh-CN" sz="1300" b="1" dirty="0">
                <a:latin typeface="微软雅黑" pitchFamily="34" charset="-122"/>
                <a:ea typeface="微软雅黑" pitchFamily="34" charset="-122"/>
              </a:rPr>
              <a:t>A </a:t>
            </a:r>
            <a:r>
              <a:rPr lang="zh-CN" altLang="en-US" sz="1300" b="1" dirty="0">
                <a:latin typeface="微软雅黑" pitchFamily="34" charset="-122"/>
                <a:ea typeface="微软雅黑" pitchFamily="34" charset="-122"/>
              </a:rPr>
              <a:t>构造出自己的发送窗口。</a:t>
            </a:r>
          </a:p>
          <a:p>
            <a:pPr marL="285750" indent="-285750">
              <a:lnSpc>
                <a:spcPct val="110000"/>
              </a:lnSpc>
              <a:buFont typeface="Wingdings" pitchFamily="2" charset="2"/>
              <a:buChar char="l"/>
            </a:pPr>
            <a:r>
              <a:rPr lang="zh-CN" altLang="en-US" sz="1300" b="1" dirty="0">
                <a:solidFill>
                  <a:srgbClr val="0000FF"/>
                </a:solidFill>
                <a:latin typeface="微软雅黑" pitchFamily="34" charset="-122"/>
                <a:ea typeface="微软雅黑" pitchFamily="34" charset="-122"/>
              </a:rPr>
              <a:t>发送窗口表示</a:t>
            </a:r>
            <a:r>
              <a:rPr lang="zh-CN" altLang="en-US" sz="1300" b="1" dirty="0">
                <a:latin typeface="微软雅黑" pitchFamily="34" charset="-122"/>
                <a:ea typeface="微软雅黑" pitchFamily="34" charset="-122"/>
              </a:rPr>
              <a:t>：在没有收到 </a:t>
            </a:r>
            <a:r>
              <a:rPr lang="en-US" altLang="zh-CN" sz="1300" b="1" dirty="0">
                <a:latin typeface="微软雅黑" pitchFamily="34" charset="-122"/>
                <a:ea typeface="微软雅黑" pitchFamily="34" charset="-122"/>
              </a:rPr>
              <a:t>B </a:t>
            </a:r>
            <a:r>
              <a:rPr lang="zh-CN" altLang="en-US" sz="1300" b="1" dirty="0">
                <a:latin typeface="微软雅黑" pitchFamily="34" charset="-122"/>
                <a:ea typeface="微软雅黑" pitchFamily="34" charset="-122"/>
              </a:rPr>
              <a:t>的确认的情况下，</a:t>
            </a:r>
            <a:r>
              <a:rPr lang="en-US" altLang="zh-CN" sz="1300" b="1" dirty="0">
                <a:latin typeface="微软雅黑" pitchFamily="34" charset="-122"/>
                <a:ea typeface="微软雅黑" pitchFamily="34" charset="-122"/>
              </a:rPr>
              <a:t>A </a:t>
            </a:r>
            <a:r>
              <a:rPr lang="zh-CN" altLang="en-US" sz="1300" b="1" dirty="0">
                <a:latin typeface="微软雅黑" pitchFamily="34" charset="-122"/>
                <a:ea typeface="微软雅黑" pitchFamily="34" charset="-122"/>
              </a:rPr>
              <a:t>可以连续把窗口内的数据都发送出去。 </a:t>
            </a:r>
          </a:p>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发送窗口里面的序号表示允许发送的序号。</a:t>
            </a:r>
          </a:p>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显然，窗口越大，发送方就可以在收到对方确认之前连续发送更多的数据，因而可能获得更高的传输效率。</a:t>
            </a:r>
          </a:p>
        </p:txBody>
      </p:sp>
      <p:sp>
        <p:nvSpPr>
          <p:cNvPr id="7" name="Text Box 4"/>
          <p:cNvSpPr txBox="1">
            <a:spLocks noChangeArrowheads="1"/>
          </p:cNvSpPr>
          <p:nvPr/>
        </p:nvSpPr>
        <p:spPr bwMode="auto">
          <a:xfrm>
            <a:off x="7153966" y="232749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33CC"/>
                </a:solidFill>
                <a:latin typeface="微软雅黑" pitchFamily="34" charset="-122"/>
                <a:ea typeface="微软雅黑" pitchFamily="34" charset="-122"/>
              </a:rPr>
              <a:t>前移</a:t>
            </a:r>
          </a:p>
        </p:txBody>
      </p:sp>
      <p:sp>
        <p:nvSpPr>
          <p:cNvPr id="8" name="AutoShape 5"/>
          <p:cNvSpPr>
            <a:spLocks noChangeArrowheads="1"/>
          </p:cNvSpPr>
          <p:nvPr/>
        </p:nvSpPr>
        <p:spPr bwMode="auto">
          <a:xfrm>
            <a:off x="6731974" y="2409943"/>
            <a:ext cx="401068" cy="106277"/>
          </a:xfrm>
          <a:prstGeom prst="rightArrow">
            <a:avLst>
              <a:gd name="adj1" fmla="val 50000"/>
              <a:gd name="adj2" fmla="val 87088"/>
            </a:avLst>
          </a:prstGeom>
          <a:solidFill>
            <a:srgbClr val="CC00CC"/>
          </a:solidFill>
          <a:ln w="9525">
            <a:solidFill>
              <a:srgbClr val="CC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9" name="AutoShape 6"/>
          <p:cNvSpPr>
            <a:spLocks noChangeArrowheads="1"/>
          </p:cNvSpPr>
          <p:nvPr/>
        </p:nvSpPr>
        <p:spPr bwMode="auto">
          <a:xfrm flipH="1">
            <a:off x="6349885" y="2409943"/>
            <a:ext cx="401068" cy="106277"/>
          </a:xfrm>
          <a:prstGeom prst="rightArrow">
            <a:avLst>
              <a:gd name="adj1" fmla="val 50000"/>
              <a:gd name="adj2" fmla="val 87088"/>
            </a:avLst>
          </a:prstGeom>
          <a:solidFill>
            <a:srgbClr val="66FF99"/>
          </a:solidFill>
          <a:ln w="9525">
            <a:solidFill>
              <a:srgbClr val="00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0" name="AutoShape 7"/>
          <p:cNvSpPr>
            <a:spLocks noChangeArrowheads="1"/>
          </p:cNvSpPr>
          <p:nvPr/>
        </p:nvSpPr>
        <p:spPr bwMode="auto">
          <a:xfrm>
            <a:off x="2146903" y="2409943"/>
            <a:ext cx="401068" cy="106277"/>
          </a:xfrm>
          <a:prstGeom prst="rightArrow">
            <a:avLst>
              <a:gd name="adj1" fmla="val 50000"/>
              <a:gd name="adj2" fmla="val 87088"/>
            </a:avLst>
          </a:prstGeom>
          <a:solidFill>
            <a:srgbClr val="CC00CC"/>
          </a:solidFill>
          <a:ln w="9525">
            <a:solidFill>
              <a:srgbClr val="CC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1" name="Text Box 8"/>
          <p:cNvSpPr txBox="1">
            <a:spLocks noChangeArrowheads="1"/>
          </p:cNvSpPr>
          <p:nvPr/>
        </p:nvSpPr>
        <p:spPr bwMode="auto">
          <a:xfrm>
            <a:off x="6927448" y="3212806"/>
            <a:ext cx="990647"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12" name="Text Box 9"/>
          <p:cNvSpPr txBox="1">
            <a:spLocks noChangeArrowheads="1"/>
          </p:cNvSpPr>
          <p:nvPr/>
        </p:nvSpPr>
        <p:spPr bwMode="auto">
          <a:xfrm>
            <a:off x="1153277" y="3203399"/>
            <a:ext cx="830865" cy="4793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13" name="Line 10"/>
          <p:cNvSpPr>
            <a:spLocks noChangeShapeType="1"/>
          </p:cNvSpPr>
          <p:nvPr/>
        </p:nvSpPr>
        <p:spPr bwMode="auto">
          <a:xfrm>
            <a:off x="2154494" y="2658701"/>
            <a:ext cx="459139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4" name="Text Box 11"/>
          <p:cNvSpPr txBox="1">
            <a:spLocks noChangeArrowheads="1"/>
          </p:cNvSpPr>
          <p:nvPr/>
        </p:nvSpPr>
        <p:spPr bwMode="auto">
          <a:xfrm>
            <a:off x="3709044" y="2470360"/>
            <a:ext cx="157318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33CC"/>
                </a:solidFill>
                <a:latin typeface="微软雅黑" pitchFamily="34" charset="-122"/>
                <a:ea typeface="微软雅黑" pitchFamily="34" charset="-122"/>
              </a:rPr>
              <a:t>A </a:t>
            </a:r>
            <a:r>
              <a:rPr lang="zh-CN" altLang="en-US" sz="1200" b="1" dirty="0">
                <a:solidFill>
                  <a:srgbClr val="0033CC"/>
                </a:solidFill>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 </a:t>
            </a:r>
            <a:r>
              <a:rPr lang="en-US" altLang="zh-CN" sz="1200" b="1" dirty="0">
                <a:solidFill>
                  <a:srgbClr val="0033CC"/>
                </a:solidFill>
                <a:latin typeface="微软雅黑" pitchFamily="34" charset="-122"/>
                <a:ea typeface="微软雅黑" pitchFamily="34" charset="-122"/>
              </a:rPr>
              <a:t>= 20</a:t>
            </a:r>
          </a:p>
        </p:txBody>
      </p:sp>
      <p:sp>
        <p:nvSpPr>
          <p:cNvPr id="15" name="Text Box 12"/>
          <p:cNvSpPr txBox="1">
            <a:spLocks noChangeArrowheads="1"/>
          </p:cNvSpPr>
          <p:nvPr/>
        </p:nvSpPr>
        <p:spPr bwMode="auto">
          <a:xfrm>
            <a:off x="3871404" y="3326444"/>
            <a:ext cx="1310210"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允许发送的序号</a:t>
            </a:r>
          </a:p>
        </p:txBody>
      </p:sp>
      <p:sp>
        <p:nvSpPr>
          <p:cNvPr id="16" name="Rectangle 13"/>
          <p:cNvSpPr>
            <a:spLocks noChangeArrowheads="1"/>
          </p:cNvSpPr>
          <p:nvPr/>
        </p:nvSpPr>
        <p:spPr bwMode="auto">
          <a:xfrm>
            <a:off x="2154494" y="2782496"/>
            <a:ext cx="4596459" cy="477660"/>
          </a:xfrm>
          <a:prstGeom prst="rect">
            <a:avLst/>
          </a:prstGeom>
          <a:solidFill>
            <a:srgbClr val="0000FF"/>
          </a:solidFill>
          <a:ln>
            <a:noFill/>
          </a:ln>
          <a:effectLst/>
        </p:spPr>
        <p:txBody>
          <a:bodyPr wrap="none" anchor="ctr"/>
          <a:lstStyle/>
          <a:p>
            <a:endParaRPr lang="zh-CN" altLang="en-US" sz="1000" b="1">
              <a:latin typeface="微软雅黑" pitchFamily="34" charset="-122"/>
              <a:ea typeface="微软雅黑" pitchFamily="34" charset="-122"/>
            </a:endParaRPr>
          </a:p>
        </p:txBody>
      </p:sp>
      <p:sp>
        <p:nvSpPr>
          <p:cNvPr id="17" name="Rectangle 14"/>
          <p:cNvSpPr>
            <a:spLocks noChangeArrowheads="1"/>
          </p:cNvSpPr>
          <p:nvPr/>
        </p:nvSpPr>
        <p:spPr bwMode="auto">
          <a:xfrm>
            <a:off x="1034796" y="2941327"/>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26</a:t>
            </a:r>
          </a:p>
        </p:txBody>
      </p:sp>
      <p:sp>
        <p:nvSpPr>
          <p:cNvPr id="18" name="Rectangle 15"/>
          <p:cNvSpPr>
            <a:spLocks noChangeArrowheads="1"/>
          </p:cNvSpPr>
          <p:nvPr/>
        </p:nvSpPr>
        <p:spPr bwMode="auto">
          <a:xfrm>
            <a:off x="1265062" y="2940158"/>
            <a:ext cx="172067" cy="211386"/>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19" name="Rectangle 16"/>
          <p:cNvSpPr>
            <a:spLocks noChangeArrowheads="1"/>
          </p:cNvSpPr>
          <p:nvPr/>
        </p:nvSpPr>
        <p:spPr bwMode="auto">
          <a:xfrm>
            <a:off x="1495327" y="2938991"/>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20" name="Rectangle 17"/>
          <p:cNvSpPr>
            <a:spLocks noChangeArrowheads="1"/>
          </p:cNvSpPr>
          <p:nvPr/>
        </p:nvSpPr>
        <p:spPr bwMode="auto">
          <a:xfrm>
            <a:off x="1725593" y="2937822"/>
            <a:ext cx="172067" cy="211386"/>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21" name="Rectangle 18"/>
          <p:cNvSpPr>
            <a:spLocks noChangeArrowheads="1"/>
          </p:cNvSpPr>
          <p:nvPr/>
        </p:nvSpPr>
        <p:spPr bwMode="auto">
          <a:xfrm>
            <a:off x="1955859" y="2936655"/>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30</a:t>
            </a:r>
          </a:p>
        </p:txBody>
      </p:sp>
      <p:sp>
        <p:nvSpPr>
          <p:cNvPr id="22" name="Rectangle 19"/>
          <p:cNvSpPr>
            <a:spLocks noChangeArrowheads="1"/>
          </p:cNvSpPr>
          <p:nvPr/>
        </p:nvSpPr>
        <p:spPr bwMode="auto">
          <a:xfrm>
            <a:off x="2186124" y="2935486"/>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31</a:t>
            </a:r>
          </a:p>
        </p:txBody>
      </p:sp>
      <p:sp>
        <p:nvSpPr>
          <p:cNvPr id="23" name="Rectangle 20"/>
          <p:cNvSpPr>
            <a:spLocks noChangeArrowheads="1"/>
          </p:cNvSpPr>
          <p:nvPr/>
        </p:nvSpPr>
        <p:spPr bwMode="auto">
          <a:xfrm>
            <a:off x="2416391" y="2934320"/>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24" name="Rectangle 21"/>
          <p:cNvSpPr>
            <a:spLocks noChangeArrowheads="1"/>
          </p:cNvSpPr>
          <p:nvPr/>
        </p:nvSpPr>
        <p:spPr bwMode="auto">
          <a:xfrm>
            <a:off x="2646656" y="2933151"/>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25" name="Rectangle 22"/>
          <p:cNvSpPr>
            <a:spLocks noChangeArrowheads="1"/>
          </p:cNvSpPr>
          <p:nvPr/>
        </p:nvSpPr>
        <p:spPr bwMode="auto">
          <a:xfrm>
            <a:off x="2876922" y="2931984"/>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34</a:t>
            </a:r>
          </a:p>
        </p:txBody>
      </p:sp>
      <p:sp>
        <p:nvSpPr>
          <p:cNvPr id="26" name="Rectangle 23"/>
          <p:cNvSpPr>
            <a:spLocks noChangeArrowheads="1"/>
          </p:cNvSpPr>
          <p:nvPr/>
        </p:nvSpPr>
        <p:spPr bwMode="auto">
          <a:xfrm>
            <a:off x="3107188" y="2930815"/>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27" name="Rectangle 24"/>
          <p:cNvSpPr>
            <a:spLocks noChangeArrowheads="1"/>
          </p:cNvSpPr>
          <p:nvPr/>
        </p:nvSpPr>
        <p:spPr bwMode="auto">
          <a:xfrm>
            <a:off x="3337453" y="2929648"/>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28" name="Rectangle 25"/>
          <p:cNvSpPr>
            <a:spLocks noChangeArrowheads="1"/>
          </p:cNvSpPr>
          <p:nvPr/>
        </p:nvSpPr>
        <p:spPr bwMode="auto">
          <a:xfrm>
            <a:off x="3567719" y="2928479"/>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37</a:t>
            </a:r>
          </a:p>
        </p:txBody>
      </p:sp>
      <p:sp>
        <p:nvSpPr>
          <p:cNvPr id="29" name="Rectangle 26"/>
          <p:cNvSpPr>
            <a:spLocks noChangeArrowheads="1"/>
          </p:cNvSpPr>
          <p:nvPr/>
        </p:nvSpPr>
        <p:spPr bwMode="auto">
          <a:xfrm>
            <a:off x="3797985" y="2927312"/>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30" name="Rectangle 27"/>
          <p:cNvSpPr>
            <a:spLocks noChangeArrowheads="1"/>
          </p:cNvSpPr>
          <p:nvPr/>
        </p:nvSpPr>
        <p:spPr bwMode="auto">
          <a:xfrm>
            <a:off x="4028250" y="2926143"/>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31" name="Rectangle 28"/>
          <p:cNvSpPr>
            <a:spLocks noChangeArrowheads="1"/>
          </p:cNvSpPr>
          <p:nvPr/>
        </p:nvSpPr>
        <p:spPr bwMode="auto">
          <a:xfrm>
            <a:off x="4258516" y="2924977"/>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32" name="Rectangle 29"/>
          <p:cNvSpPr>
            <a:spLocks noChangeArrowheads="1"/>
          </p:cNvSpPr>
          <p:nvPr/>
        </p:nvSpPr>
        <p:spPr bwMode="auto">
          <a:xfrm>
            <a:off x="4488782" y="2923808"/>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33" name="Rectangle 30"/>
          <p:cNvSpPr>
            <a:spLocks noChangeArrowheads="1"/>
          </p:cNvSpPr>
          <p:nvPr/>
        </p:nvSpPr>
        <p:spPr bwMode="auto">
          <a:xfrm>
            <a:off x="4719047" y="2922641"/>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42</a:t>
            </a:r>
          </a:p>
        </p:txBody>
      </p:sp>
      <p:sp>
        <p:nvSpPr>
          <p:cNvPr id="34" name="Rectangle 31"/>
          <p:cNvSpPr>
            <a:spLocks noChangeArrowheads="1"/>
          </p:cNvSpPr>
          <p:nvPr/>
        </p:nvSpPr>
        <p:spPr bwMode="auto">
          <a:xfrm>
            <a:off x="4949313" y="2921472"/>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35" name="Rectangle 32"/>
          <p:cNvSpPr>
            <a:spLocks noChangeArrowheads="1"/>
          </p:cNvSpPr>
          <p:nvPr/>
        </p:nvSpPr>
        <p:spPr bwMode="auto">
          <a:xfrm>
            <a:off x="5179579" y="2920305"/>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44</a:t>
            </a:r>
          </a:p>
        </p:txBody>
      </p:sp>
      <p:sp>
        <p:nvSpPr>
          <p:cNvPr id="36" name="Rectangle 33"/>
          <p:cNvSpPr>
            <a:spLocks noChangeArrowheads="1"/>
          </p:cNvSpPr>
          <p:nvPr/>
        </p:nvSpPr>
        <p:spPr bwMode="auto">
          <a:xfrm>
            <a:off x="5409845" y="2919136"/>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37" name="Rectangle 34"/>
          <p:cNvSpPr>
            <a:spLocks noChangeArrowheads="1"/>
          </p:cNvSpPr>
          <p:nvPr/>
        </p:nvSpPr>
        <p:spPr bwMode="auto">
          <a:xfrm>
            <a:off x="5640111" y="2917969"/>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38" name="Rectangle 35"/>
          <p:cNvSpPr>
            <a:spLocks noChangeArrowheads="1"/>
          </p:cNvSpPr>
          <p:nvPr/>
        </p:nvSpPr>
        <p:spPr bwMode="auto">
          <a:xfrm>
            <a:off x="5870376" y="2916800"/>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39" name="Rectangle 36"/>
          <p:cNvSpPr>
            <a:spLocks noChangeArrowheads="1"/>
          </p:cNvSpPr>
          <p:nvPr/>
        </p:nvSpPr>
        <p:spPr bwMode="auto">
          <a:xfrm>
            <a:off x="6100642" y="2915634"/>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40" name="Rectangle 37"/>
          <p:cNvSpPr>
            <a:spLocks noChangeArrowheads="1"/>
          </p:cNvSpPr>
          <p:nvPr/>
        </p:nvSpPr>
        <p:spPr bwMode="auto">
          <a:xfrm>
            <a:off x="6330908" y="2914465"/>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41" name="Rectangle 38"/>
          <p:cNvSpPr>
            <a:spLocks noChangeArrowheads="1"/>
          </p:cNvSpPr>
          <p:nvPr/>
        </p:nvSpPr>
        <p:spPr bwMode="auto">
          <a:xfrm>
            <a:off x="6561173" y="2913298"/>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sp>
        <p:nvSpPr>
          <p:cNvPr id="42" name="Rectangle 39"/>
          <p:cNvSpPr>
            <a:spLocks noChangeArrowheads="1"/>
          </p:cNvSpPr>
          <p:nvPr/>
        </p:nvSpPr>
        <p:spPr bwMode="auto">
          <a:xfrm>
            <a:off x="6791439" y="2912129"/>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43" name="Rectangle 40"/>
          <p:cNvSpPr>
            <a:spLocks noChangeArrowheads="1"/>
          </p:cNvSpPr>
          <p:nvPr/>
        </p:nvSpPr>
        <p:spPr bwMode="auto">
          <a:xfrm>
            <a:off x="7021704" y="2910962"/>
            <a:ext cx="172067" cy="21138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44" name="Rectangle 41"/>
          <p:cNvSpPr>
            <a:spLocks noChangeArrowheads="1"/>
          </p:cNvSpPr>
          <p:nvPr/>
        </p:nvSpPr>
        <p:spPr bwMode="auto">
          <a:xfrm>
            <a:off x="7251970" y="2909793"/>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45" name="Rectangle 42"/>
          <p:cNvSpPr>
            <a:spLocks noChangeArrowheads="1"/>
          </p:cNvSpPr>
          <p:nvPr/>
        </p:nvSpPr>
        <p:spPr bwMode="auto">
          <a:xfrm>
            <a:off x="7482236" y="2908626"/>
            <a:ext cx="172067" cy="21138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46" name="Rectangle 43"/>
          <p:cNvSpPr>
            <a:spLocks noChangeArrowheads="1"/>
          </p:cNvSpPr>
          <p:nvPr/>
        </p:nvSpPr>
        <p:spPr bwMode="auto">
          <a:xfrm>
            <a:off x="7712501" y="2907457"/>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55</a:t>
            </a:r>
          </a:p>
        </p:txBody>
      </p:sp>
      <p:sp>
        <p:nvSpPr>
          <p:cNvPr id="47" name="Rectangle 44"/>
          <p:cNvSpPr>
            <a:spLocks noChangeArrowheads="1"/>
          </p:cNvSpPr>
          <p:nvPr/>
        </p:nvSpPr>
        <p:spPr bwMode="auto">
          <a:xfrm>
            <a:off x="7936441" y="2907457"/>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sp>
        <p:nvSpPr>
          <p:cNvPr id="48" name="Line 45"/>
          <p:cNvSpPr>
            <a:spLocks noChangeShapeType="1"/>
          </p:cNvSpPr>
          <p:nvPr/>
        </p:nvSpPr>
        <p:spPr bwMode="auto">
          <a:xfrm flipH="1" flipV="1">
            <a:off x="2272158" y="3163223"/>
            <a:ext cx="7591" cy="376055"/>
          </a:xfrm>
          <a:prstGeom prst="line">
            <a:avLst/>
          </a:prstGeom>
          <a:solidFill>
            <a:srgbClr val="CC00CC"/>
          </a:solidFill>
          <a:ln w="38100">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49" name="Text Box 46"/>
          <p:cNvSpPr txBox="1">
            <a:spLocks noChangeArrowheads="1"/>
          </p:cNvSpPr>
          <p:nvPr/>
        </p:nvSpPr>
        <p:spPr bwMode="auto">
          <a:xfrm>
            <a:off x="1775059" y="3600866"/>
            <a:ext cx="990647" cy="440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en-US" altLang="zh-CN" sz="1200" b="1" dirty="0">
                <a:solidFill>
                  <a:srgbClr val="CC00CC"/>
                </a:solidFill>
                <a:latin typeface="微软雅黑" pitchFamily="34" charset="-122"/>
                <a:ea typeface="微软雅黑" pitchFamily="34" charset="-122"/>
              </a:rPr>
              <a:t>B </a:t>
            </a:r>
            <a:r>
              <a:rPr lang="zh-CN" altLang="en-US" sz="1200" b="1" dirty="0">
                <a:solidFill>
                  <a:srgbClr val="CC00CC"/>
                </a:solidFill>
                <a:latin typeface="微软雅黑" pitchFamily="34" charset="-122"/>
                <a:ea typeface="微软雅黑" pitchFamily="34" charset="-122"/>
              </a:rPr>
              <a:t>期望</a:t>
            </a:r>
          </a:p>
          <a:p>
            <a:pPr algn="ctr">
              <a:lnSpc>
                <a:spcPct val="90000"/>
              </a:lnSpc>
            </a:pPr>
            <a:r>
              <a:rPr lang="zh-CN" altLang="en-US" sz="1200" b="1" dirty="0">
                <a:solidFill>
                  <a:srgbClr val="CC00CC"/>
                </a:solidFill>
                <a:latin typeface="微软雅黑" pitchFamily="34" charset="-122"/>
                <a:ea typeface="微软雅黑" pitchFamily="34" charset="-122"/>
              </a:rPr>
              <a:t>收到的序号</a:t>
            </a:r>
          </a:p>
        </p:txBody>
      </p:sp>
      <p:sp>
        <p:nvSpPr>
          <p:cNvPr id="50" name="Line 47"/>
          <p:cNvSpPr>
            <a:spLocks noChangeShapeType="1"/>
          </p:cNvSpPr>
          <p:nvPr/>
        </p:nvSpPr>
        <p:spPr bwMode="auto">
          <a:xfrm>
            <a:off x="2146903" y="2310674"/>
            <a:ext cx="6327" cy="99853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1" name="Text Box 48"/>
          <p:cNvSpPr txBox="1">
            <a:spLocks noChangeArrowheads="1"/>
          </p:cNvSpPr>
          <p:nvPr/>
        </p:nvSpPr>
        <p:spPr bwMode="auto">
          <a:xfrm>
            <a:off x="6490241" y="197510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前沿</a:t>
            </a:r>
          </a:p>
        </p:txBody>
      </p:sp>
      <p:sp>
        <p:nvSpPr>
          <p:cNvPr id="52" name="Text Box 49"/>
          <p:cNvSpPr txBox="1">
            <a:spLocks noChangeArrowheads="1"/>
          </p:cNvSpPr>
          <p:nvPr/>
        </p:nvSpPr>
        <p:spPr bwMode="auto">
          <a:xfrm>
            <a:off x="1905170" y="197510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后沿</a:t>
            </a:r>
          </a:p>
        </p:txBody>
      </p:sp>
      <p:sp>
        <p:nvSpPr>
          <p:cNvPr id="53" name="Line 50"/>
          <p:cNvSpPr>
            <a:spLocks noChangeShapeType="1"/>
          </p:cNvSpPr>
          <p:nvPr/>
        </p:nvSpPr>
        <p:spPr bwMode="auto">
          <a:xfrm>
            <a:off x="6744626" y="2300164"/>
            <a:ext cx="6327" cy="99853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4" name="Text Box 51"/>
          <p:cNvSpPr txBox="1">
            <a:spLocks noChangeArrowheads="1"/>
          </p:cNvSpPr>
          <p:nvPr/>
        </p:nvSpPr>
        <p:spPr bwMode="auto">
          <a:xfrm>
            <a:off x="2509934" y="2328660"/>
            <a:ext cx="511303" cy="2876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latin typeface="微软雅黑" pitchFamily="34" charset="-122"/>
                <a:ea typeface="微软雅黑" pitchFamily="34" charset="-122"/>
              </a:rPr>
              <a:t>前移</a:t>
            </a:r>
          </a:p>
        </p:txBody>
      </p:sp>
      <p:sp>
        <p:nvSpPr>
          <p:cNvPr id="55" name="Text Box 52"/>
          <p:cNvSpPr txBox="1">
            <a:spLocks noChangeArrowheads="1"/>
          </p:cNvSpPr>
          <p:nvPr/>
        </p:nvSpPr>
        <p:spPr bwMode="auto">
          <a:xfrm>
            <a:off x="5890539" y="2326325"/>
            <a:ext cx="511303" cy="2876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latin typeface="微软雅黑" pitchFamily="34" charset="-122"/>
                <a:ea typeface="微软雅黑" pitchFamily="34" charset="-122"/>
              </a:rPr>
              <a:t>收缩</a:t>
            </a:r>
          </a:p>
        </p:txBody>
      </p:sp>
      <p:grpSp>
        <p:nvGrpSpPr>
          <p:cNvPr id="56" name="Group 53"/>
          <p:cNvGrpSpPr>
            <a:grpSpLocks/>
          </p:cNvGrpSpPr>
          <p:nvPr/>
        </p:nvGrpSpPr>
        <p:grpSpPr bwMode="auto">
          <a:xfrm>
            <a:off x="5738795" y="2341039"/>
            <a:ext cx="172067" cy="212553"/>
            <a:chOff x="3833" y="1298"/>
            <a:chExt cx="136" cy="182"/>
          </a:xfrm>
        </p:grpSpPr>
        <p:sp>
          <p:nvSpPr>
            <p:cNvPr id="57" name="Line 54"/>
            <p:cNvSpPr>
              <a:spLocks noChangeShapeType="1"/>
            </p:cNvSpPr>
            <p:nvPr/>
          </p:nvSpPr>
          <p:spPr bwMode="auto">
            <a:xfrm flipH="1">
              <a:off x="3833" y="1298"/>
              <a:ext cx="136" cy="18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8" name="Line 55"/>
            <p:cNvSpPr>
              <a:spLocks noChangeShapeType="1"/>
            </p:cNvSpPr>
            <p:nvPr/>
          </p:nvSpPr>
          <p:spPr bwMode="auto">
            <a:xfrm>
              <a:off x="3833" y="1298"/>
              <a:ext cx="136" cy="18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grpSp>
      <p:sp>
        <p:nvSpPr>
          <p:cNvPr id="59" name="Text Box 57"/>
          <p:cNvSpPr txBox="1">
            <a:spLocks noChangeArrowheads="1"/>
          </p:cNvSpPr>
          <p:nvPr/>
        </p:nvSpPr>
        <p:spPr bwMode="auto">
          <a:xfrm>
            <a:off x="4893429" y="3729641"/>
            <a:ext cx="2110783" cy="543258"/>
          </a:xfrm>
          <a:prstGeom prst="rect">
            <a:avLst/>
          </a:prstGeom>
          <a:solidFill>
            <a:srgbClr val="0000FF"/>
          </a:solidFill>
          <a:ln w="9525">
            <a:solidFill>
              <a:schemeClr val="tx1"/>
            </a:solidFill>
            <a:miter lim="800000"/>
            <a:headEnd/>
            <a:tailEnd/>
          </a:ln>
          <a:effectLst/>
        </p:spPr>
        <p:txBody>
          <a:bodyPr wrap="none">
            <a:spAutoFit/>
          </a:bodyPr>
          <a:lstStyle/>
          <a:p>
            <a:pPr algn="ct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标准强烈不赞成</a:t>
            </a:r>
          </a:p>
          <a:p>
            <a:pPr algn="ctr"/>
            <a:r>
              <a:rPr lang="zh-CN" altLang="en-US" sz="1400" b="1" dirty="0">
                <a:solidFill>
                  <a:schemeClr val="bg1"/>
                </a:solidFill>
                <a:latin typeface="微软雅黑" pitchFamily="34" charset="-122"/>
                <a:ea typeface="微软雅黑" pitchFamily="34" charset="-122"/>
              </a:rPr>
              <a:t>发送窗口前沿向后收缩 </a:t>
            </a:r>
          </a:p>
        </p:txBody>
      </p:sp>
    </p:spTree>
    <p:extLst>
      <p:ext uri="{BB962C8B-B14F-4D97-AF65-F5344CB8AC3E}">
        <p14:creationId xmlns:p14="http://schemas.microsoft.com/office/powerpoint/2010/main" val="227475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55"/>
          <p:cNvSpPr txBox="1">
            <a:spLocks noChangeArrowheads="1"/>
          </p:cNvSpPr>
          <p:nvPr/>
        </p:nvSpPr>
        <p:spPr bwMode="auto">
          <a:xfrm>
            <a:off x="1140253" y="719723"/>
            <a:ext cx="6812805" cy="1192634"/>
          </a:xfrm>
          <a:prstGeom prst="rect">
            <a:avLst/>
          </a:prstGeom>
          <a:solidFill>
            <a:srgbClr val="66FF99"/>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根据 </a:t>
            </a:r>
            <a:r>
              <a:rPr lang="en-US" altLang="zh-CN" sz="1300" b="1" dirty="0">
                <a:latin typeface="微软雅黑" pitchFamily="34" charset="-122"/>
                <a:ea typeface="微软雅黑" pitchFamily="34" charset="-122"/>
              </a:rPr>
              <a:t>B </a:t>
            </a:r>
            <a:r>
              <a:rPr lang="zh-CN" altLang="en-US" sz="1300" b="1" dirty="0">
                <a:latin typeface="微软雅黑" pitchFamily="34" charset="-122"/>
                <a:ea typeface="微软雅黑" pitchFamily="34" charset="-122"/>
              </a:rPr>
              <a:t>给出的窗口值，</a:t>
            </a:r>
            <a:r>
              <a:rPr lang="en-US" altLang="zh-CN" sz="1300" b="1" dirty="0">
                <a:latin typeface="微软雅黑" pitchFamily="34" charset="-122"/>
                <a:ea typeface="微软雅黑" pitchFamily="34" charset="-122"/>
              </a:rPr>
              <a:t>A </a:t>
            </a:r>
            <a:r>
              <a:rPr lang="zh-CN" altLang="en-US" sz="1300" b="1" dirty="0">
                <a:latin typeface="微软雅黑" pitchFamily="34" charset="-122"/>
                <a:ea typeface="微软雅黑" pitchFamily="34" charset="-122"/>
              </a:rPr>
              <a:t>构造出自己的发送窗口。</a:t>
            </a:r>
          </a:p>
          <a:p>
            <a:pPr marL="285750" indent="-285750">
              <a:lnSpc>
                <a:spcPct val="110000"/>
              </a:lnSpc>
              <a:buFont typeface="Wingdings" pitchFamily="2" charset="2"/>
              <a:buChar char="l"/>
            </a:pPr>
            <a:r>
              <a:rPr lang="zh-CN" altLang="en-US" sz="1300" b="1" dirty="0">
                <a:solidFill>
                  <a:srgbClr val="0000FF"/>
                </a:solidFill>
                <a:latin typeface="微软雅黑" pitchFamily="34" charset="-122"/>
                <a:ea typeface="微软雅黑" pitchFamily="34" charset="-122"/>
              </a:rPr>
              <a:t>发送窗口表示</a:t>
            </a:r>
            <a:r>
              <a:rPr lang="zh-CN" altLang="en-US" sz="1300" b="1" dirty="0">
                <a:latin typeface="微软雅黑" pitchFamily="34" charset="-122"/>
                <a:ea typeface="微软雅黑" pitchFamily="34" charset="-122"/>
              </a:rPr>
              <a:t>：在没有收到 </a:t>
            </a:r>
            <a:r>
              <a:rPr lang="en-US" altLang="zh-CN" sz="1300" b="1" dirty="0">
                <a:latin typeface="微软雅黑" pitchFamily="34" charset="-122"/>
                <a:ea typeface="微软雅黑" pitchFamily="34" charset="-122"/>
              </a:rPr>
              <a:t>B </a:t>
            </a:r>
            <a:r>
              <a:rPr lang="zh-CN" altLang="en-US" sz="1300" b="1" dirty="0">
                <a:latin typeface="微软雅黑" pitchFamily="34" charset="-122"/>
                <a:ea typeface="微软雅黑" pitchFamily="34" charset="-122"/>
              </a:rPr>
              <a:t>的确认的情况下，</a:t>
            </a:r>
            <a:r>
              <a:rPr lang="en-US" altLang="zh-CN" sz="1300" b="1" dirty="0">
                <a:latin typeface="微软雅黑" pitchFamily="34" charset="-122"/>
                <a:ea typeface="微软雅黑" pitchFamily="34" charset="-122"/>
              </a:rPr>
              <a:t>A </a:t>
            </a:r>
            <a:r>
              <a:rPr lang="zh-CN" altLang="en-US" sz="1300" b="1" dirty="0">
                <a:latin typeface="微软雅黑" pitchFamily="34" charset="-122"/>
                <a:ea typeface="微软雅黑" pitchFamily="34" charset="-122"/>
              </a:rPr>
              <a:t>可以连续把窗口内的数据都发送出去。 </a:t>
            </a:r>
          </a:p>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发送窗口里面的序号表示允许发送的序号。</a:t>
            </a:r>
          </a:p>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显然，窗口越大，发送方就可以在收到对方确认之前连续发送更多的数据，因而可能获得更高的传输效率。</a:t>
            </a:r>
          </a:p>
        </p:txBody>
      </p:sp>
      <p:sp>
        <p:nvSpPr>
          <p:cNvPr id="7" name="Text Box 4"/>
          <p:cNvSpPr txBox="1">
            <a:spLocks noChangeArrowheads="1"/>
          </p:cNvSpPr>
          <p:nvPr/>
        </p:nvSpPr>
        <p:spPr bwMode="auto">
          <a:xfrm>
            <a:off x="7153966" y="232749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33CC"/>
                </a:solidFill>
                <a:latin typeface="微软雅黑" pitchFamily="34" charset="-122"/>
                <a:ea typeface="微软雅黑" pitchFamily="34" charset="-122"/>
              </a:rPr>
              <a:t>前移</a:t>
            </a:r>
          </a:p>
        </p:txBody>
      </p:sp>
      <p:sp>
        <p:nvSpPr>
          <p:cNvPr id="8" name="AutoShape 5"/>
          <p:cNvSpPr>
            <a:spLocks noChangeArrowheads="1"/>
          </p:cNvSpPr>
          <p:nvPr/>
        </p:nvSpPr>
        <p:spPr bwMode="auto">
          <a:xfrm>
            <a:off x="6731974" y="2409943"/>
            <a:ext cx="401068" cy="106277"/>
          </a:xfrm>
          <a:prstGeom prst="rightArrow">
            <a:avLst>
              <a:gd name="adj1" fmla="val 50000"/>
              <a:gd name="adj2" fmla="val 87088"/>
            </a:avLst>
          </a:prstGeom>
          <a:solidFill>
            <a:srgbClr val="CC00CC"/>
          </a:solidFill>
          <a:ln w="9525">
            <a:solidFill>
              <a:srgbClr val="CC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9" name="AutoShape 6"/>
          <p:cNvSpPr>
            <a:spLocks noChangeArrowheads="1"/>
          </p:cNvSpPr>
          <p:nvPr/>
        </p:nvSpPr>
        <p:spPr bwMode="auto">
          <a:xfrm flipH="1">
            <a:off x="6349885" y="2409943"/>
            <a:ext cx="401068" cy="106277"/>
          </a:xfrm>
          <a:prstGeom prst="rightArrow">
            <a:avLst>
              <a:gd name="adj1" fmla="val 50000"/>
              <a:gd name="adj2" fmla="val 87088"/>
            </a:avLst>
          </a:prstGeom>
          <a:solidFill>
            <a:srgbClr val="66FF99"/>
          </a:solidFill>
          <a:ln w="9525">
            <a:solidFill>
              <a:srgbClr val="00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0" name="AutoShape 7"/>
          <p:cNvSpPr>
            <a:spLocks noChangeArrowheads="1"/>
          </p:cNvSpPr>
          <p:nvPr/>
        </p:nvSpPr>
        <p:spPr bwMode="auto">
          <a:xfrm>
            <a:off x="2146903" y="2409943"/>
            <a:ext cx="401068" cy="106277"/>
          </a:xfrm>
          <a:prstGeom prst="rightArrow">
            <a:avLst>
              <a:gd name="adj1" fmla="val 50000"/>
              <a:gd name="adj2" fmla="val 87088"/>
            </a:avLst>
          </a:prstGeom>
          <a:solidFill>
            <a:srgbClr val="CC00CC"/>
          </a:solidFill>
          <a:ln w="9525">
            <a:solidFill>
              <a:srgbClr val="CC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1" name="Text Box 8"/>
          <p:cNvSpPr txBox="1">
            <a:spLocks noChangeArrowheads="1"/>
          </p:cNvSpPr>
          <p:nvPr/>
        </p:nvSpPr>
        <p:spPr bwMode="auto">
          <a:xfrm>
            <a:off x="6927448" y="3212806"/>
            <a:ext cx="990647"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12" name="Text Box 9"/>
          <p:cNvSpPr txBox="1">
            <a:spLocks noChangeArrowheads="1"/>
          </p:cNvSpPr>
          <p:nvPr/>
        </p:nvSpPr>
        <p:spPr bwMode="auto">
          <a:xfrm>
            <a:off x="1153277" y="3203399"/>
            <a:ext cx="830865" cy="4793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13" name="Line 10"/>
          <p:cNvSpPr>
            <a:spLocks noChangeShapeType="1"/>
          </p:cNvSpPr>
          <p:nvPr/>
        </p:nvSpPr>
        <p:spPr bwMode="auto">
          <a:xfrm>
            <a:off x="2154494" y="2658701"/>
            <a:ext cx="459139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4" name="Text Box 11"/>
          <p:cNvSpPr txBox="1">
            <a:spLocks noChangeArrowheads="1"/>
          </p:cNvSpPr>
          <p:nvPr/>
        </p:nvSpPr>
        <p:spPr bwMode="auto">
          <a:xfrm>
            <a:off x="3709044" y="2470360"/>
            <a:ext cx="157318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33CC"/>
                </a:solidFill>
                <a:latin typeface="微软雅黑" pitchFamily="34" charset="-122"/>
                <a:ea typeface="微软雅黑" pitchFamily="34" charset="-122"/>
              </a:rPr>
              <a:t>A </a:t>
            </a:r>
            <a:r>
              <a:rPr lang="zh-CN" altLang="en-US" sz="1200" b="1" dirty="0">
                <a:solidFill>
                  <a:srgbClr val="0033CC"/>
                </a:solidFill>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 </a:t>
            </a:r>
            <a:r>
              <a:rPr lang="en-US" altLang="zh-CN" sz="1200" b="1" dirty="0">
                <a:solidFill>
                  <a:srgbClr val="0033CC"/>
                </a:solidFill>
                <a:latin typeface="微软雅黑" pitchFamily="34" charset="-122"/>
                <a:ea typeface="微软雅黑" pitchFamily="34" charset="-122"/>
              </a:rPr>
              <a:t>= 20</a:t>
            </a:r>
          </a:p>
        </p:txBody>
      </p:sp>
      <p:sp>
        <p:nvSpPr>
          <p:cNvPr id="15" name="Text Box 12"/>
          <p:cNvSpPr txBox="1">
            <a:spLocks noChangeArrowheads="1"/>
          </p:cNvSpPr>
          <p:nvPr/>
        </p:nvSpPr>
        <p:spPr bwMode="auto">
          <a:xfrm>
            <a:off x="3871404" y="3326444"/>
            <a:ext cx="1310210"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允许发送的序号</a:t>
            </a:r>
          </a:p>
        </p:txBody>
      </p:sp>
      <p:sp>
        <p:nvSpPr>
          <p:cNvPr id="16" name="Rectangle 13"/>
          <p:cNvSpPr>
            <a:spLocks noChangeArrowheads="1"/>
          </p:cNvSpPr>
          <p:nvPr/>
        </p:nvSpPr>
        <p:spPr bwMode="auto">
          <a:xfrm>
            <a:off x="2154494" y="2782496"/>
            <a:ext cx="4596459" cy="477660"/>
          </a:xfrm>
          <a:prstGeom prst="rect">
            <a:avLst/>
          </a:prstGeom>
          <a:solidFill>
            <a:srgbClr val="0000FF"/>
          </a:solidFill>
          <a:ln>
            <a:noFill/>
          </a:ln>
          <a:effectLst/>
        </p:spPr>
        <p:txBody>
          <a:bodyPr wrap="none" anchor="ctr"/>
          <a:lstStyle/>
          <a:p>
            <a:endParaRPr lang="zh-CN" altLang="en-US" sz="1000" b="1">
              <a:latin typeface="微软雅黑" pitchFamily="34" charset="-122"/>
              <a:ea typeface="微软雅黑" pitchFamily="34" charset="-122"/>
            </a:endParaRPr>
          </a:p>
        </p:txBody>
      </p:sp>
      <p:grpSp>
        <p:nvGrpSpPr>
          <p:cNvPr id="2" name="组合 1"/>
          <p:cNvGrpSpPr/>
          <p:nvPr/>
        </p:nvGrpSpPr>
        <p:grpSpPr>
          <a:xfrm>
            <a:off x="1034796" y="2936655"/>
            <a:ext cx="1093130" cy="216057"/>
            <a:chOff x="1034796" y="2936655"/>
            <a:chExt cx="1093130" cy="216057"/>
          </a:xfrm>
        </p:grpSpPr>
        <p:sp>
          <p:nvSpPr>
            <p:cNvPr id="17" name="Rectangle 14"/>
            <p:cNvSpPr>
              <a:spLocks noChangeArrowheads="1"/>
            </p:cNvSpPr>
            <p:nvPr/>
          </p:nvSpPr>
          <p:spPr bwMode="auto">
            <a:xfrm>
              <a:off x="1034796" y="2941327"/>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26</a:t>
              </a:r>
            </a:p>
          </p:txBody>
        </p:sp>
        <p:sp>
          <p:nvSpPr>
            <p:cNvPr id="18" name="Rectangle 15"/>
            <p:cNvSpPr>
              <a:spLocks noChangeArrowheads="1"/>
            </p:cNvSpPr>
            <p:nvPr/>
          </p:nvSpPr>
          <p:spPr bwMode="auto">
            <a:xfrm>
              <a:off x="1265062" y="2940158"/>
              <a:ext cx="172067" cy="211386"/>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19" name="Rectangle 16"/>
            <p:cNvSpPr>
              <a:spLocks noChangeArrowheads="1"/>
            </p:cNvSpPr>
            <p:nvPr/>
          </p:nvSpPr>
          <p:spPr bwMode="auto">
            <a:xfrm>
              <a:off x="1495327" y="2938991"/>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20" name="Rectangle 17"/>
            <p:cNvSpPr>
              <a:spLocks noChangeArrowheads="1"/>
            </p:cNvSpPr>
            <p:nvPr/>
          </p:nvSpPr>
          <p:spPr bwMode="auto">
            <a:xfrm>
              <a:off x="1725593" y="2937822"/>
              <a:ext cx="172067" cy="211386"/>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21" name="Rectangle 18"/>
            <p:cNvSpPr>
              <a:spLocks noChangeArrowheads="1"/>
            </p:cNvSpPr>
            <p:nvPr/>
          </p:nvSpPr>
          <p:spPr bwMode="auto">
            <a:xfrm>
              <a:off x="1955859" y="2936655"/>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30</a:t>
              </a:r>
            </a:p>
          </p:txBody>
        </p:sp>
      </p:grpSp>
      <p:sp>
        <p:nvSpPr>
          <p:cNvPr id="22" name="Rectangle 19"/>
          <p:cNvSpPr>
            <a:spLocks noChangeArrowheads="1"/>
          </p:cNvSpPr>
          <p:nvPr/>
        </p:nvSpPr>
        <p:spPr bwMode="auto">
          <a:xfrm>
            <a:off x="2186124" y="2935486"/>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31</a:t>
            </a:r>
          </a:p>
        </p:txBody>
      </p:sp>
      <p:sp>
        <p:nvSpPr>
          <p:cNvPr id="23" name="Rectangle 20"/>
          <p:cNvSpPr>
            <a:spLocks noChangeArrowheads="1"/>
          </p:cNvSpPr>
          <p:nvPr/>
        </p:nvSpPr>
        <p:spPr bwMode="auto">
          <a:xfrm>
            <a:off x="2416391" y="2934320"/>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24" name="Rectangle 21"/>
          <p:cNvSpPr>
            <a:spLocks noChangeArrowheads="1"/>
          </p:cNvSpPr>
          <p:nvPr/>
        </p:nvSpPr>
        <p:spPr bwMode="auto">
          <a:xfrm>
            <a:off x="2646656" y="2933151"/>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25" name="Rectangle 22"/>
          <p:cNvSpPr>
            <a:spLocks noChangeArrowheads="1"/>
          </p:cNvSpPr>
          <p:nvPr/>
        </p:nvSpPr>
        <p:spPr bwMode="auto">
          <a:xfrm>
            <a:off x="2876922" y="2931984"/>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34</a:t>
            </a:r>
          </a:p>
        </p:txBody>
      </p:sp>
      <p:sp>
        <p:nvSpPr>
          <p:cNvPr id="26" name="Rectangle 23"/>
          <p:cNvSpPr>
            <a:spLocks noChangeArrowheads="1"/>
          </p:cNvSpPr>
          <p:nvPr/>
        </p:nvSpPr>
        <p:spPr bwMode="auto">
          <a:xfrm>
            <a:off x="3107188" y="2930815"/>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27" name="Rectangle 24"/>
          <p:cNvSpPr>
            <a:spLocks noChangeArrowheads="1"/>
          </p:cNvSpPr>
          <p:nvPr/>
        </p:nvSpPr>
        <p:spPr bwMode="auto">
          <a:xfrm>
            <a:off x="3337453" y="2929648"/>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28" name="Rectangle 25"/>
          <p:cNvSpPr>
            <a:spLocks noChangeArrowheads="1"/>
          </p:cNvSpPr>
          <p:nvPr/>
        </p:nvSpPr>
        <p:spPr bwMode="auto">
          <a:xfrm>
            <a:off x="3567719" y="2928479"/>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37</a:t>
            </a:r>
          </a:p>
        </p:txBody>
      </p:sp>
      <p:sp>
        <p:nvSpPr>
          <p:cNvPr id="29" name="Rectangle 26"/>
          <p:cNvSpPr>
            <a:spLocks noChangeArrowheads="1"/>
          </p:cNvSpPr>
          <p:nvPr/>
        </p:nvSpPr>
        <p:spPr bwMode="auto">
          <a:xfrm>
            <a:off x="3797985" y="2927312"/>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30" name="Rectangle 27"/>
          <p:cNvSpPr>
            <a:spLocks noChangeArrowheads="1"/>
          </p:cNvSpPr>
          <p:nvPr/>
        </p:nvSpPr>
        <p:spPr bwMode="auto">
          <a:xfrm>
            <a:off x="4028250" y="2926143"/>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31" name="Rectangle 28"/>
          <p:cNvSpPr>
            <a:spLocks noChangeArrowheads="1"/>
          </p:cNvSpPr>
          <p:nvPr/>
        </p:nvSpPr>
        <p:spPr bwMode="auto">
          <a:xfrm>
            <a:off x="4258516" y="2924977"/>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32" name="Rectangle 29"/>
          <p:cNvSpPr>
            <a:spLocks noChangeArrowheads="1"/>
          </p:cNvSpPr>
          <p:nvPr/>
        </p:nvSpPr>
        <p:spPr bwMode="auto">
          <a:xfrm>
            <a:off x="4488782" y="2923808"/>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33" name="Rectangle 30"/>
          <p:cNvSpPr>
            <a:spLocks noChangeArrowheads="1"/>
          </p:cNvSpPr>
          <p:nvPr/>
        </p:nvSpPr>
        <p:spPr bwMode="auto">
          <a:xfrm>
            <a:off x="4719047" y="2922641"/>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42</a:t>
            </a:r>
          </a:p>
        </p:txBody>
      </p:sp>
      <p:sp>
        <p:nvSpPr>
          <p:cNvPr id="34" name="Rectangle 31"/>
          <p:cNvSpPr>
            <a:spLocks noChangeArrowheads="1"/>
          </p:cNvSpPr>
          <p:nvPr/>
        </p:nvSpPr>
        <p:spPr bwMode="auto">
          <a:xfrm>
            <a:off x="4949313" y="2921472"/>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35" name="Rectangle 32"/>
          <p:cNvSpPr>
            <a:spLocks noChangeArrowheads="1"/>
          </p:cNvSpPr>
          <p:nvPr/>
        </p:nvSpPr>
        <p:spPr bwMode="auto">
          <a:xfrm>
            <a:off x="5179579" y="2920305"/>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44</a:t>
            </a:r>
          </a:p>
        </p:txBody>
      </p:sp>
      <p:sp>
        <p:nvSpPr>
          <p:cNvPr id="36" name="Rectangle 33"/>
          <p:cNvSpPr>
            <a:spLocks noChangeArrowheads="1"/>
          </p:cNvSpPr>
          <p:nvPr/>
        </p:nvSpPr>
        <p:spPr bwMode="auto">
          <a:xfrm>
            <a:off x="5409845" y="2919136"/>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37" name="Rectangle 34"/>
          <p:cNvSpPr>
            <a:spLocks noChangeArrowheads="1"/>
          </p:cNvSpPr>
          <p:nvPr/>
        </p:nvSpPr>
        <p:spPr bwMode="auto">
          <a:xfrm>
            <a:off x="5640111" y="2917969"/>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38" name="Rectangle 35"/>
          <p:cNvSpPr>
            <a:spLocks noChangeArrowheads="1"/>
          </p:cNvSpPr>
          <p:nvPr/>
        </p:nvSpPr>
        <p:spPr bwMode="auto">
          <a:xfrm>
            <a:off x="5870376" y="2916800"/>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39" name="Rectangle 36"/>
          <p:cNvSpPr>
            <a:spLocks noChangeArrowheads="1"/>
          </p:cNvSpPr>
          <p:nvPr/>
        </p:nvSpPr>
        <p:spPr bwMode="auto">
          <a:xfrm>
            <a:off x="6100642" y="2915634"/>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40" name="Rectangle 37"/>
          <p:cNvSpPr>
            <a:spLocks noChangeArrowheads="1"/>
          </p:cNvSpPr>
          <p:nvPr/>
        </p:nvSpPr>
        <p:spPr bwMode="auto">
          <a:xfrm>
            <a:off x="6330908" y="2914465"/>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41" name="Rectangle 38"/>
          <p:cNvSpPr>
            <a:spLocks noChangeArrowheads="1"/>
          </p:cNvSpPr>
          <p:nvPr/>
        </p:nvSpPr>
        <p:spPr bwMode="auto">
          <a:xfrm>
            <a:off x="6561173" y="2913298"/>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grpSp>
        <p:nvGrpSpPr>
          <p:cNvPr id="3" name="组合 2"/>
          <p:cNvGrpSpPr/>
          <p:nvPr/>
        </p:nvGrpSpPr>
        <p:grpSpPr>
          <a:xfrm>
            <a:off x="6791439" y="2907457"/>
            <a:ext cx="1317069" cy="216058"/>
            <a:chOff x="6791439" y="2907457"/>
            <a:chExt cx="1317069" cy="216058"/>
          </a:xfrm>
        </p:grpSpPr>
        <p:sp>
          <p:nvSpPr>
            <p:cNvPr id="42" name="Rectangle 39"/>
            <p:cNvSpPr>
              <a:spLocks noChangeArrowheads="1"/>
            </p:cNvSpPr>
            <p:nvPr/>
          </p:nvSpPr>
          <p:spPr bwMode="auto">
            <a:xfrm>
              <a:off x="6791439" y="2912129"/>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43" name="Rectangle 40"/>
            <p:cNvSpPr>
              <a:spLocks noChangeArrowheads="1"/>
            </p:cNvSpPr>
            <p:nvPr/>
          </p:nvSpPr>
          <p:spPr bwMode="auto">
            <a:xfrm>
              <a:off x="7021704" y="2910962"/>
              <a:ext cx="172067" cy="21138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44" name="Rectangle 41"/>
            <p:cNvSpPr>
              <a:spLocks noChangeArrowheads="1"/>
            </p:cNvSpPr>
            <p:nvPr/>
          </p:nvSpPr>
          <p:spPr bwMode="auto">
            <a:xfrm>
              <a:off x="7251970" y="2909793"/>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45" name="Rectangle 42"/>
            <p:cNvSpPr>
              <a:spLocks noChangeArrowheads="1"/>
            </p:cNvSpPr>
            <p:nvPr/>
          </p:nvSpPr>
          <p:spPr bwMode="auto">
            <a:xfrm>
              <a:off x="7482236" y="2908626"/>
              <a:ext cx="172067" cy="21138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46" name="Rectangle 43"/>
            <p:cNvSpPr>
              <a:spLocks noChangeArrowheads="1"/>
            </p:cNvSpPr>
            <p:nvPr/>
          </p:nvSpPr>
          <p:spPr bwMode="auto">
            <a:xfrm>
              <a:off x="7712501" y="2907457"/>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55</a:t>
              </a:r>
            </a:p>
          </p:txBody>
        </p:sp>
        <p:sp>
          <p:nvSpPr>
            <p:cNvPr id="47" name="Rectangle 44"/>
            <p:cNvSpPr>
              <a:spLocks noChangeArrowheads="1"/>
            </p:cNvSpPr>
            <p:nvPr/>
          </p:nvSpPr>
          <p:spPr bwMode="auto">
            <a:xfrm>
              <a:off x="7936441" y="2907457"/>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grpSp>
      <p:sp>
        <p:nvSpPr>
          <p:cNvPr id="48" name="Line 45"/>
          <p:cNvSpPr>
            <a:spLocks noChangeShapeType="1"/>
          </p:cNvSpPr>
          <p:nvPr/>
        </p:nvSpPr>
        <p:spPr bwMode="auto">
          <a:xfrm flipH="1" flipV="1">
            <a:off x="2272158" y="3163223"/>
            <a:ext cx="7591" cy="376055"/>
          </a:xfrm>
          <a:prstGeom prst="line">
            <a:avLst/>
          </a:prstGeom>
          <a:solidFill>
            <a:srgbClr val="CC00CC"/>
          </a:solidFill>
          <a:ln w="38100">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49" name="Text Box 46"/>
          <p:cNvSpPr txBox="1">
            <a:spLocks noChangeArrowheads="1"/>
          </p:cNvSpPr>
          <p:nvPr/>
        </p:nvSpPr>
        <p:spPr bwMode="auto">
          <a:xfrm>
            <a:off x="1775059" y="3600866"/>
            <a:ext cx="990647" cy="440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en-US" altLang="zh-CN" sz="1200" b="1" dirty="0">
                <a:solidFill>
                  <a:srgbClr val="CC00CC"/>
                </a:solidFill>
                <a:latin typeface="微软雅黑" pitchFamily="34" charset="-122"/>
                <a:ea typeface="微软雅黑" pitchFamily="34" charset="-122"/>
              </a:rPr>
              <a:t>B </a:t>
            </a:r>
            <a:r>
              <a:rPr lang="zh-CN" altLang="en-US" sz="1200" b="1" dirty="0">
                <a:solidFill>
                  <a:srgbClr val="CC00CC"/>
                </a:solidFill>
                <a:latin typeface="微软雅黑" pitchFamily="34" charset="-122"/>
                <a:ea typeface="微软雅黑" pitchFamily="34" charset="-122"/>
              </a:rPr>
              <a:t>期望</a:t>
            </a:r>
          </a:p>
          <a:p>
            <a:pPr algn="ctr">
              <a:lnSpc>
                <a:spcPct val="90000"/>
              </a:lnSpc>
            </a:pPr>
            <a:r>
              <a:rPr lang="zh-CN" altLang="en-US" sz="1200" b="1" dirty="0">
                <a:solidFill>
                  <a:srgbClr val="CC00CC"/>
                </a:solidFill>
                <a:latin typeface="微软雅黑" pitchFamily="34" charset="-122"/>
                <a:ea typeface="微软雅黑" pitchFamily="34" charset="-122"/>
              </a:rPr>
              <a:t>收到的序号</a:t>
            </a:r>
          </a:p>
        </p:txBody>
      </p:sp>
      <p:sp>
        <p:nvSpPr>
          <p:cNvPr id="50" name="Line 47"/>
          <p:cNvSpPr>
            <a:spLocks noChangeShapeType="1"/>
          </p:cNvSpPr>
          <p:nvPr/>
        </p:nvSpPr>
        <p:spPr bwMode="auto">
          <a:xfrm>
            <a:off x="2146903" y="2310674"/>
            <a:ext cx="6327" cy="99853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1" name="Text Box 48"/>
          <p:cNvSpPr txBox="1">
            <a:spLocks noChangeArrowheads="1"/>
          </p:cNvSpPr>
          <p:nvPr/>
        </p:nvSpPr>
        <p:spPr bwMode="auto">
          <a:xfrm>
            <a:off x="6490241" y="197510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前沿</a:t>
            </a:r>
          </a:p>
        </p:txBody>
      </p:sp>
      <p:sp>
        <p:nvSpPr>
          <p:cNvPr id="52" name="Text Box 49"/>
          <p:cNvSpPr txBox="1">
            <a:spLocks noChangeArrowheads="1"/>
          </p:cNvSpPr>
          <p:nvPr/>
        </p:nvSpPr>
        <p:spPr bwMode="auto">
          <a:xfrm>
            <a:off x="1905170" y="197510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后沿</a:t>
            </a:r>
          </a:p>
        </p:txBody>
      </p:sp>
      <p:sp>
        <p:nvSpPr>
          <p:cNvPr id="53" name="Line 50"/>
          <p:cNvSpPr>
            <a:spLocks noChangeShapeType="1"/>
          </p:cNvSpPr>
          <p:nvPr/>
        </p:nvSpPr>
        <p:spPr bwMode="auto">
          <a:xfrm>
            <a:off x="6744626" y="2300164"/>
            <a:ext cx="6327" cy="99853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4" name="Text Box 51"/>
          <p:cNvSpPr txBox="1">
            <a:spLocks noChangeArrowheads="1"/>
          </p:cNvSpPr>
          <p:nvPr/>
        </p:nvSpPr>
        <p:spPr bwMode="auto">
          <a:xfrm>
            <a:off x="2509934" y="2328660"/>
            <a:ext cx="511303" cy="2876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前移</a:t>
            </a:r>
          </a:p>
        </p:txBody>
      </p:sp>
      <p:sp>
        <p:nvSpPr>
          <p:cNvPr id="55" name="Text Box 52"/>
          <p:cNvSpPr txBox="1">
            <a:spLocks noChangeArrowheads="1"/>
          </p:cNvSpPr>
          <p:nvPr/>
        </p:nvSpPr>
        <p:spPr bwMode="auto">
          <a:xfrm>
            <a:off x="5890539" y="2326325"/>
            <a:ext cx="511303" cy="2876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latin typeface="微软雅黑" pitchFamily="34" charset="-122"/>
                <a:ea typeface="微软雅黑" pitchFamily="34" charset="-122"/>
              </a:rPr>
              <a:t>收缩</a:t>
            </a:r>
          </a:p>
        </p:txBody>
      </p:sp>
      <p:grpSp>
        <p:nvGrpSpPr>
          <p:cNvPr id="56" name="Group 53"/>
          <p:cNvGrpSpPr>
            <a:grpSpLocks/>
          </p:cNvGrpSpPr>
          <p:nvPr/>
        </p:nvGrpSpPr>
        <p:grpSpPr bwMode="auto">
          <a:xfrm>
            <a:off x="5738795" y="2341039"/>
            <a:ext cx="172067" cy="212553"/>
            <a:chOff x="3833" y="1298"/>
            <a:chExt cx="136" cy="182"/>
          </a:xfrm>
        </p:grpSpPr>
        <p:sp>
          <p:nvSpPr>
            <p:cNvPr id="57" name="Line 54"/>
            <p:cNvSpPr>
              <a:spLocks noChangeShapeType="1"/>
            </p:cNvSpPr>
            <p:nvPr/>
          </p:nvSpPr>
          <p:spPr bwMode="auto">
            <a:xfrm flipH="1">
              <a:off x="3833" y="1298"/>
              <a:ext cx="136" cy="18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8" name="Line 55"/>
            <p:cNvSpPr>
              <a:spLocks noChangeShapeType="1"/>
            </p:cNvSpPr>
            <p:nvPr/>
          </p:nvSpPr>
          <p:spPr bwMode="auto">
            <a:xfrm>
              <a:off x="3833" y="1298"/>
              <a:ext cx="136" cy="18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grpSp>
      <p:sp>
        <p:nvSpPr>
          <p:cNvPr id="59" name="Text Box 57"/>
          <p:cNvSpPr txBox="1">
            <a:spLocks noChangeArrowheads="1"/>
          </p:cNvSpPr>
          <p:nvPr/>
        </p:nvSpPr>
        <p:spPr bwMode="auto">
          <a:xfrm>
            <a:off x="4893429" y="3729641"/>
            <a:ext cx="2110783" cy="543258"/>
          </a:xfrm>
          <a:prstGeom prst="rect">
            <a:avLst/>
          </a:prstGeom>
          <a:solidFill>
            <a:srgbClr val="0000FF"/>
          </a:solidFill>
          <a:ln w="9525">
            <a:solidFill>
              <a:schemeClr val="tx1"/>
            </a:solidFill>
            <a:miter lim="800000"/>
            <a:headEnd/>
            <a:tailEnd/>
          </a:ln>
          <a:effectLst/>
        </p:spPr>
        <p:txBody>
          <a:bodyPr wrap="none">
            <a:spAutoFit/>
          </a:bodyPr>
          <a:lstStyle/>
          <a:p>
            <a:pPr algn="ct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标准强烈不赞成</a:t>
            </a:r>
          </a:p>
          <a:p>
            <a:pPr algn="ctr"/>
            <a:r>
              <a:rPr lang="zh-CN" altLang="en-US" sz="1400" b="1" dirty="0">
                <a:solidFill>
                  <a:schemeClr val="bg1"/>
                </a:solidFill>
                <a:latin typeface="微软雅黑" pitchFamily="34" charset="-122"/>
                <a:ea typeface="微软雅黑" pitchFamily="34" charset="-122"/>
              </a:rPr>
              <a:t>发送窗口前沿向后收缩 </a:t>
            </a:r>
          </a:p>
        </p:txBody>
      </p:sp>
    </p:spTree>
    <p:extLst>
      <p:ext uri="{BB962C8B-B14F-4D97-AF65-F5344CB8AC3E}">
        <p14:creationId xmlns:p14="http://schemas.microsoft.com/office/powerpoint/2010/main" val="80485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1"/>
                                        </p:tgtEl>
                                        <p:attrNameLst>
                                          <p:attrName>style.visibility</p:attrName>
                                        </p:attrNameLst>
                                      </p:cBhvr>
                                      <p:tavLst>
                                        <p:tav tm="0">
                                          <p:val>
                                            <p:strVal val="hidden"/>
                                          </p:val>
                                        </p:tav>
                                        <p:tav tm="50000">
                                          <p:val>
                                            <p:strVal val="visible"/>
                                          </p:val>
                                        </p:tav>
                                      </p:tavLst>
                                    </p:anim>
                                  </p:childTnLst>
                                </p:cTn>
                              </p:par>
                            </p:childTnLst>
                          </p:cTn>
                        </p:par>
                        <p:par>
                          <p:cTn id="9" fill="hold">
                            <p:stCondLst>
                              <p:cond delay="3000"/>
                            </p:stCondLst>
                            <p:childTnLst>
                              <p:par>
                                <p:cTn id="10" presetID="35" presetClass="emph" presetSubtype="0" repeatCount="3000" fill="hold" nodeType="afterEffect">
                                  <p:stCondLst>
                                    <p:cond delay="1000"/>
                                  </p:stCondLst>
                                  <p:childTnLst>
                                    <p:anim calcmode="discrete" valueType="str">
                                      <p:cBhvr>
                                        <p:cTn id="11"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2" fill="hold">
                            <p:stCondLst>
                              <p:cond delay="7000"/>
                            </p:stCondLst>
                            <p:childTnLst>
                              <p:par>
                                <p:cTn id="13" presetID="35" presetClass="emph" presetSubtype="0" repeatCount="3000" fill="hold" nodeType="afterEffect">
                                  <p:stCondLst>
                                    <p:cond delay="1000"/>
                                  </p:stCondLst>
                                  <p:childTnLst>
                                    <p:anim calcmode="discrete" valueType="str">
                                      <p:cBhvr>
                                        <p:cTn id="14" dur="1000" fill="hold"/>
                                        <p:tgtEl>
                                          <p:spTgt spid="3"/>
                                        </p:tgtEl>
                                        <p:attrNameLst>
                                          <p:attrName>style.visibility</p:attrName>
                                        </p:attrNameLst>
                                      </p:cBhvr>
                                      <p:tavLst>
                                        <p:tav tm="0">
                                          <p:val>
                                            <p:strVal val="hidden"/>
                                          </p:val>
                                        </p:tav>
                                        <p:tav tm="50000">
                                          <p:val>
                                            <p:strVal val="visible"/>
                                          </p:val>
                                        </p:tav>
                                      </p:tavLst>
                                    </p:anim>
                                  </p:childTnLst>
                                </p:cTn>
                              </p:par>
                            </p:childTnLst>
                          </p:cTn>
                        </p:par>
                        <p:par>
                          <p:cTn id="15" fill="hold">
                            <p:stCondLst>
                              <p:cond delay="11000"/>
                            </p:stCondLst>
                            <p:childTnLst>
                              <p:par>
                                <p:cTn id="16" presetID="35" presetClass="emph" presetSubtype="0" repeatCount="3000" fill="hold" grpId="0" nodeType="afterEffect">
                                  <p:stCondLst>
                                    <p:cond delay="1000"/>
                                  </p:stCondLst>
                                  <p:childTnLst>
                                    <p:anim calcmode="discrete" valueType="str">
                                      <p:cBhvr>
                                        <p:cTn id="17" dur="1000" fill="hold"/>
                                        <p:tgtEl>
                                          <p:spTgt spid="10"/>
                                        </p:tgtEl>
                                        <p:attrNameLst>
                                          <p:attrName>style.visibility</p:attrName>
                                        </p:attrNameLst>
                                      </p:cBhvr>
                                      <p:tavLst>
                                        <p:tav tm="0">
                                          <p:val>
                                            <p:strVal val="hidden"/>
                                          </p:val>
                                        </p:tav>
                                        <p:tav tm="50000">
                                          <p:val>
                                            <p:strVal val="visible"/>
                                          </p:val>
                                        </p:tav>
                                      </p:tavLst>
                                    </p:anim>
                                  </p:childTnLst>
                                </p:cTn>
                              </p:par>
                              <p:par>
                                <p:cTn id="18" presetID="35" presetClass="emph" presetSubtype="0" repeatCount="3000" fill="hold" grpId="0" nodeType="withEffect">
                                  <p:stCondLst>
                                    <p:cond delay="1000"/>
                                  </p:stCondLst>
                                  <p:childTnLst>
                                    <p:anim calcmode="discrete" valueType="str">
                                      <p:cBhvr>
                                        <p:cTn id="19" dur="1000" fill="hold"/>
                                        <p:tgtEl>
                                          <p:spTgt spid="5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1" grpId="0" animBg="1"/>
      <p:bldP spid="52" grpId="0" animBg="1"/>
      <p:bldP spid="5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55"/>
          <p:cNvSpPr txBox="1">
            <a:spLocks noChangeArrowheads="1"/>
          </p:cNvSpPr>
          <p:nvPr/>
        </p:nvSpPr>
        <p:spPr bwMode="auto">
          <a:xfrm>
            <a:off x="1140253" y="719723"/>
            <a:ext cx="6812805" cy="1192634"/>
          </a:xfrm>
          <a:prstGeom prst="rect">
            <a:avLst/>
          </a:prstGeom>
          <a:solidFill>
            <a:srgbClr val="66FF99"/>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根据 </a:t>
            </a:r>
            <a:r>
              <a:rPr lang="en-US" altLang="zh-CN" sz="1300" b="1" dirty="0">
                <a:latin typeface="微软雅黑" pitchFamily="34" charset="-122"/>
                <a:ea typeface="微软雅黑" pitchFamily="34" charset="-122"/>
              </a:rPr>
              <a:t>B </a:t>
            </a:r>
            <a:r>
              <a:rPr lang="zh-CN" altLang="en-US" sz="1300" b="1" dirty="0">
                <a:latin typeface="微软雅黑" pitchFamily="34" charset="-122"/>
                <a:ea typeface="微软雅黑" pitchFamily="34" charset="-122"/>
              </a:rPr>
              <a:t>给出的窗口值，</a:t>
            </a:r>
            <a:r>
              <a:rPr lang="en-US" altLang="zh-CN" sz="1300" b="1" dirty="0">
                <a:latin typeface="微软雅黑" pitchFamily="34" charset="-122"/>
                <a:ea typeface="微软雅黑" pitchFamily="34" charset="-122"/>
              </a:rPr>
              <a:t>A </a:t>
            </a:r>
            <a:r>
              <a:rPr lang="zh-CN" altLang="en-US" sz="1300" b="1" dirty="0">
                <a:latin typeface="微软雅黑" pitchFamily="34" charset="-122"/>
                <a:ea typeface="微软雅黑" pitchFamily="34" charset="-122"/>
              </a:rPr>
              <a:t>构造出自己的发送窗口。</a:t>
            </a:r>
          </a:p>
          <a:p>
            <a:pPr marL="285750" indent="-285750">
              <a:lnSpc>
                <a:spcPct val="110000"/>
              </a:lnSpc>
              <a:buFont typeface="Wingdings" pitchFamily="2" charset="2"/>
              <a:buChar char="l"/>
            </a:pPr>
            <a:r>
              <a:rPr lang="zh-CN" altLang="en-US" sz="1300" b="1" dirty="0">
                <a:solidFill>
                  <a:srgbClr val="0000FF"/>
                </a:solidFill>
                <a:latin typeface="微软雅黑" pitchFamily="34" charset="-122"/>
                <a:ea typeface="微软雅黑" pitchFamily="34" charset="-122"/>
              </a:rPr>
              <a:t>发送窗口表示</a:t>
            </a:r>
            <a:r>
              <a:rPr lang="zh-CN" altLang="en-US" sz="1300" b="1" dirty="0">
                <a:latin typeface="微软雅黑" pitchFamily="34" charset="-122"/>
                <a:ea typeface="微软雅黑" pitchFamily="34" charset="-122"/>
              </a:rPr>
              <a:t>：在没有收到 </a:t>
            </a:r>
            <a:r>
              <a:rPr lang="en-US" altLang="zh-CN" sz="1300" b="1" dirty="0">
                <a:latin typeface="微软雅黑" pitchFamily="34" charset="-122"/>
                <a:ea typeface="微软雅黑" pitchFamily="34" charset="-122"/>
              </a:rPr>
              <a:t>B </a:t>
            </a:r>
            <a:r>
              <a:rPr lang="zh-CN" altLang="en-US" sz="1300" b="1" dirty="0">
                <a:latin typeface="微软雅黑" pitchFamily="34" charset="-122"/>
                <a:ea typeface="微软雅黑" pitchFamily="34" charset="-122"/>
              </a:rPr>
              <a:t>的确认的情况下，</a:t>
            </a:r>
            <a:r>
              <a:rPr lang="en-US" altLang="zh-CN" sz="1300" b="1" dirty="0">
                <a:latin typeface="微软雅黑" pitchFamily="34" charset="-122"/>
                <a:ea typeface="微软雅黑" pitchFamily="34" charset="-122"/>
              </a:rPr>
              <a:t>A </a:t>
            </a:r>
            <a:r>
              <a:rPr lang="zh-CN" altLang="en-US" sz="1300" b="1" dirty="0">
                <a:latin typeface="微软雅黑" pitchFamily="34" charset="-122"/>
                <a:ea typeface="微软雅黑" pitchFamily="34" charset="-122"/>
              </a:rPr>
              <a:t>可以连续把窗口内的数据都发送出去。 </a:t>
            </a:r>
          </a:p>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发送窗口里面的序号表示允许发送的序号。</a:t>
            </a:r>
          </a:p>
          <a:p>
            <a:pPr marL="285750" indent="-285750">
              <a:lnSpc>
                <a:spcPct val="110000"/>
              </a:lnSpc>
              <a:buFont typeface="Wingdings" pitchFamily="2" charset="2"/>
              <a:buChar char="l"/>
            </a:pPr>
            <a:r>
              <a:rPr lang="zh-CN" altLang="en-US" sz="1300" b="1" dirty="0">
                <a:latin typeface="微软雅黑" pitchFamily="34" charset="-122"/>
                <a:ea typeface="微软雅黑" pitchFamily="34" charset="-122"/>
              </a:rPr>
              <a:t>显然，窗口越大，发送方就可以在收到对方确认之前连续发送更多的数据，因而可能获得更高的传输效率。</a:t>
            </a:r>
          </a:p>
        </p:txBody>
      </p:sp>
      <p:sp>
        <p:nvSpPr>
          <p:cNvPr id="7" name="Text Box 4"/>
          <p:cNvSpPr txBox="1">
            <a:spLocks noChangeArrowheads="1"/>
          </p:cNvSpPr>
          <p:nvPr/>
        </p:nvSpPr>
        <p:spPr bwMode="auto">
          <a:xfrm>
            <a:off x="7153966" y="232749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33CC"/>
                </a:solidFill>
                <a:latin typeface="微软雅黑" pitchFamily="34" charset="-122"/>
                <a:ea typeface="微软雅黑" pitchFamily="34" charset="-122"/>
              </a:rPr>
              <a:t>前移</a:t>
            </a:r>
          </a:p>
        </p:txBody>
      </p:sp>
      <p:sp>
        <p:nvSpPr>
          <p:cNvPr id="8" name="AutoShape 5"/>
          <p:cNvSpPr>
            <a:spLocks noChangeArrowheads="1"/>
          </p:cNvSpPr>
          <p:nvPr/>
        </p:nvSpPr>
        <p:spPr bwMode="auto">
          <a:xfrm>
            <a:off x="6731974" y="2409943"/>
            <a:ext cx="401068" cy="106277"/>
          </a:xfrm>
          <a:prstGeom prst="rightArrow">
            <a:avLst>
              <a:gd name="adj1" fmla="val 50000"/>
              <a:gd name="adj2" fmla="val 87088"/>
            </a:avLst>
          </a:prstGeom>
          <a:solidFill>
            <a:srgbClr val="CC00CC"/>
          </a:solidFill>
          <a:ln w="9525">
            <a:solidFill>
              <a:srgbClr val="CC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9" name="AutoShape 6"/>
          <p:cNvSpPr>
            <a:spLocks noChangeArrowheads="1"/>
          </p:cNvSpPr>
          <p:nvPr/>
        </p:nvSpPr>
        <p:spPr bwMode="auto">
          <a:xfrm flipH="1">
            <a:off x="6349885" y="2409943"/>
            <a:ext cx="401068" cy="106277"/>
          </a:xfrm>
          <a:prstGeom prst="rightArrow">
            <a:avLst>
              <a:gd name="adj1" fmla="val 50000"/>
              <a:gd name="adj2" fmla="val 87088"/>
            </a:avLst>
          </a:prstGeom>
          <a:solidFill>
            <a:srgbClr val="66FF99"/>
          </a:solidFill>
          <a:ln w="9525">
            <a:solidFill>
              <a:srgbClr val="00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0" name="AutoShape 7"/>
          <p:cNvSpPr>
            <a:spLocks noChangeArrowheads="1"/>
          </p:cNvSpPr>
          <p:nvPr/>
        </p:nvSpPr>
        <p:spPr bwMode="auto">
          <a:xfrm>
            <a:off x="2146903" y="2409943"/>
            <a:ext cx="401068" cy="106277"/>
          </a:xfrm>
          <a:prstGeom prst="rightArrow">
            <a:avLst>
              <a:gd name="adj1" fmla="val 50000"/>
              <a:gd name="adj2" fmla="val 87088"/>
            </a:avLst>
          </a:prstGeom>
          <a:solidFill>
            <a:srgbClr val="CC00CC"/>
          </a:solidFill>
          <a:ln w="9525">
            <a:solidFill>
              <a:srgbClr val="CC00CC"/>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1" name="Text Box 8"/>
          <p:cNvSpPr txBox="1">
            <a:spLocks noChangeArrowheads="1"/>
          </p:cNvSpPr>
          <p:nvPr/>
        </p:nvSpPr>
        <p:spPr bwMode="auto">
          <a:xfrm>
            <a:off x="6927448" y="3212806"/>
            <a:ext cx="990647"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12" name="Text Box 9"/>
          <p:cNvSpPr txBox="1">
            <a:spLocks noChangeArrowheads="1"/>
          </p:cNvSpPr>
          <p:nvPr/>
        </p:nvSpPr>
        <p:spPr bwMode="auto">
          <a:xfrm>
            <a:off x="1153277" y="3203399"/>
            <a:ext cx="830865" cy="4793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13" name="Line 10"/>
          <p:cNvSpPr>
            <a:spLocks noChangeShapeType="1"/>
          </p:cNvSpPr>
          <p:nvPr/>
        </p:nvSpPr>
        <p:spPr bwMode="auto">
          <a:xfrm>
            <a:off x="2154494" y="2658701"/>
            <a:ext cx="459139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4" name="Text Box 11"/>
          <p:cNvSpPr txBox="1">
            <a:spLocks noChangeArrowheads="1"/>
          </p:cNvSpPr>
          <p:nvPr/>
        </p:nvSpPr>
        <p:spPr bwMode="auto">
          <a:xfrm>
            <a:off x="3709044" y="2470360"/>
            <a:ext cx="157318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33CC"/>
                </a:solidFill>
                <a:latin typeface="微软雅黑" pitchFamily="34" charset="-122"/>
                <a:ea typeface="微软雅黑" pitchFamily="34" charset="-122"/>
              </a:rPr>
              <a:t>A </a:t>
            </a:r>
            <a:r>
              <a:rPr lang="zh-CN" altLang="en-US" sz="1200" b="1" dirty="0">
                <a:solidFill>
                  <a:srgbClr val="0033CC"/>
                </a:solidFill>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 </a:t>
            </a:r>
            <a:r>
              <a:rPr lang="en-US" altLang="zh-CN" sz="1200" b="1" dirty="0">
                <a:solidFill>
                  <a:srgbClr val="0033CC"/>
                </a:solidFill>
                <a:latin typeface="微软雅黑" pitchFamily="34" charset="-122"/>
                <a:ea typeface="微软雅黑" pitchFamily="34" charset="-122"/>
              </a:rPr>
              <a:t>= 20</a:t>
            </a:r>
          </a:p>
        </p:txBody>
      </p:sp>
      <p:sp>
        <p:nvSpPr>
          <p:cNvPr id="15" name="Text Box 12"/>
          <p:cNvSpPr txBox="1">
            <a:spLocks noChangeArrowheads="1"/>
          </p:cNvSpPr>
          <p:nvPr/>
        </p:nvSpPr>
        <p:spPr bwMode="auto">
          <a:xfrm>
            <a:off x="3871404" y="3326444"/>
            <a:ext cx="1310210"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允许发送的序号</a:t>
            </a:r>
          </a:p>
        </p:txBody>
      </p:sp>
      <p:sp>
        <p:nvSpPr>
          <p:cNvPr id="16" name="Rectangle 13"/>
          <p:cNvSpPr>
            <a:spLocks noChangeArrowheads="1"/>
          </p:cNvSpPr>
          <p:nvPr/>
        </p:nvSpPr>
        <p:spPr bwMode="auto">
          <a:xfrm>
            <a:off x="2154494" y="2782496"/>
            <a:ext cx="4596459" cy="477660"/>
          </a:xfrm>
          <a:prstGeom prst="rect">
            <a:avLst/>
          </a:prstGeom>
          <a:solidFill>
            <a:srgbClr val="0000FF"/>
          </a:solidFill>
          <a:ln>
            <a:noFill/>
          </a:ln>
          <a:effectLst/>
        </p:spPr>
        <p:txBody>
          <a:bodyPr wrap="none" anchor="ctr"/>
          <a:lstStyle/>
          <a:p>
            <a:endParaRPr lang="zh-CN" altLang="en-US" sz="1000" b="1">
              <a:latin typeface="微软雅黑" pitchFamily="34" charset="-122"/>
              <a:ea typeface="微软雅黑" pitchFamily="34" charset="-122"/>
            </a:endParaRPr>
          </a:p>
        </p:txBody>
      </p:sp>
      <p:grpSp>
        <p:nvGrpSpPr>
          <p:cNvPr id="2" name="组合 1"/>
          <p:cNvGrpSpPr/>
          <p:nvPr/>
        </p:nvGrpSpPr>
        <p:grpSpPr>
          <a:xfrm>
            <a:off x="1034796" y="2936655"/>
            <a:ext cx="1093130" cy="216057"/>
            <a:chOff x="1034796" y="2936655"/>
            <a:chExt cx="1093130" cy="216057"/>
          </a:xfrm>
        </p:grpSpPr>
        <p:sp>
          <p:nvSpPr>
            <p:cNvPr id="17" name="Rectangle 14"/>
            <p:cNvSpPr>
              <a:spLocks noChangeArrowheads="1"/>
            </p:cNvSpPr>
            <p:nvPr/>
          </p:nvSpPr>
          <p:spPr bwMode="auto">
            <a:xfrm>
              <a:off x="1034796" y="2941327"/>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26</a:t>
              </a:r>
            </a:p>
          </p:txBody>
        </p:sp>
        <p:sp>
          <p:nvSpPr>
            <p:cNvPr id="18" name="Rectangle 15"/>
            <p:cNvSpPr>
              <a:spLocks noChangeArrowheads="1"/>
            </p:cNvSpPr>
            <p:nvPr/>
          </p:nvSpPr>
          <p:spPr bwMode="auto">
            <a:xfrm>
              <a:off x="1265062" y="2940158"/>
              <a:ext cx="172067" cy="211386"/>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19" name="Rectangle 16"/>
            <p:cNvSpPr>
              <a:spLocks noChangeArrowheads="1"/>
            </p:cNvSpPr>
            <p:nvPr/>
          </p:nvSpPr>
          <p:spPr bwMode="auto">
            <a:xfrm>
              <a:off x="1495327" y="2938991"/>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20" name="Rectangle 17"/>
            <p:cNvSpPr>
              <a:spLocks noChangeArrowheads="1"/>
            </p:cNvSpPr>
            <p:nvPr/>
          </p:nvSpPr>
          <p:spPr bwMode="auto">
            <a:xfrm>
              <a:off x="1725593" y="2937822"/>
              <a:ext cx="172067" cy="211386"/>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21" name="Rectangle 18"/>
            <p:cNvSpPr>
              <a:spLocks noChangeArrowheads="1"/>
            </p:cNvSpPr>
            <p:nvPr/>
          </p:nvSpPr>
          <p:spPr bwMode="auto">
            <a:xfrm>
              <a:off x="1955859" y="2936655"/>
              <a:ext cx="172067" cy="211385"/>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30</a:t>
              </a:r>
            </a:p>
          </p:txBody>
        </p:sp>
      </p:grpSp>
      <p:sp>
        <p:nvSpPr>
          <p:cNvPr id="22" name="Rectangle 19"/>
          <p:cNvSpPr>
            <a:spLocks noChangeArrowheads="1"/>
          </p:cNvSpPr>
          <p:nvPr/>
        </p:nvSpPr>
        <p:spPr bwMode="auto">
          <a:xfrm>
            <a:off x="2186124" y="2935486"/>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31</a:t>
            </a:r>
          </a:p>
        </p:txBody>
      </p:sp>
      <p:sp>
        <p:nvSpPr>
          <p:cNvPr id="23" name="Rectangle 20"/>
          <p:cNvSpPr>
            <a:spLocks noChangeArrowheads="1"/>
          </p:cNvSpPr>
          <p:nvPr/>
        </p:nvSpPr>
        <p:spPr bwMode="auto">
          <a:xfrm>
            <a:off x="2416391" y="2934320"/>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24" name="Rectangle 21"/>
          <p:cNvSpPr>
            <a:spLocks noChangeArrowheads="1"/>
          </p:cNvSpPr>
          <p:nvPr/>
        </p:nvSpPr>
        <p:spPr bwMode="auto">
          <a:xfrm>
            <a:off x="2646656" y="2933151"/>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25" name="Rectangle 22"/>
          <p:cNvSpPr>
            <a:spLocks noChangeArrowheads="1"/>
          </p:cNvSpPr>
          <p:nvPr/>
        </p:nvSpPr>
        <p:spPr bwMode="auto">
          <a:xfrm>
            <a:off x="2876922" y="2931984"/>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34</a:t>
            </a:r>
          </a:p>
        </p:txBody>
      </p:sp>
      <p:sp>
        <p:nvSpPr>
          <p:cNvPr id="26" name="Rectangle 23"/>
          <p:cNvSpPr>
            <a:spLocks noChangeArrowheads="1"/>
          </p:cNvSpPr>
          <p:nvPr/>
        </p:nvSpPr>
        <p:spPr bwMode="auto">
          <a:xfrm>
            <a:off x="3107188" y="2930815"/>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27" name="Rectangle 24"/>
          <p:cNvSpPr>
            <a:spLocks noChangeArrowheads="1"/>
          </p:cNvSpPr>
          <p:nvPr/>
        </p:nvSpPr>
        <p:spPr bwMode="auto">
          <a:xfrm>
            <a:off x="3337453" y="2929648"/>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28" name="Rectangle 25"/>
          <p:cNvSpPr>
            <a:spLocks noChangeArrowheads="1"/>
          </p:cNvSpPr>
          <p:nvPr/>
        </p:nvSpPr>
        <p:spPr bwMode="auto">
          <a:xfrm>
            <a:off x="3567719" y="2928479"/>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37</a:t>
            </a:r>
          </a:p>
        </p:txBody>
      </p:sp>
      <p:sp>
        <p:nvSpPr>
          <p:cNvPr id="29" name="Rectangle 26"/>
          <p:cNvSpPr>
            <a:spLocks noChangeArrowheads="1"/>
          </p:cNvSpPr>
          <p:nvPr/>
        </p:nvSpPr>
        <p:spPr bwMode="auto">
          <a:xfrm>
            <a:off x="3797985" y="2927312"/>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30" name="Rectangle 27"/>
          <p:cNvSpPr>
            <a:spLocks noChangeArrowheads="1"/>
          </p:cNvSpPr>
          <p:nvPr/>
        </p:nvSpPr>
        <p:spPr bwMode="auto">
          <a:xfrm>
            <a:off x="4028250" y="2926143"/>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31" name="Rectangle 28"/>
          <p:cNvSpPr>
            <a:spLocks noChangeArrowheads="1"/>
          </p:cNvSpPr>
          <p:nvPr/>
        </p:nvSpPr>
        <p:spPr bwMode="auto">
          <a:xfrm>
            <a:off x="4258516" y="2924977"/>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32" name="Rectangle 29"/>
          <p:cNvSpPr>
            <a:spLocks noChangeArrowheads="1"/>
          </p:cNvSpPr>
          <p:nvPr/>
        </p:nvSpPr>
        <p:spPr bwMode="auto">
          <a:xfrm>
            <a:off x="4488782" y="2923808"/>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33" name="Rectangle 30"/>
          <p:cNvSpPr>
            <a:spLocks noChangeArrowheads="1"/>
          </p:cNvSpPr>
          <p:nvPr/>
        </p:nvSpPr>
        <p:spPr bwMode="auto">
          <a:xfrm>
            <a:off x="4719047" y="2922641"/>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42</a:t>
            </a:r>
          </a:p>
        </p:txBody>
      </p:sp>
      <p:sp>
        <p:nvSpPr>
          <p:cNvPr id="34" name="Rectangle 31"/>
          <p:cNvSpPr>
            <a:spLocks noChangeArrowheads="1"/>
          </p:cNvSpPr>
          <p:nvPr/>
        </p:nvSpPr>
        <p:spPr bwMode="auto">
          <a:xfrm>
            <a:off x="4949313" y="2921472"/>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35" name="Rectangle 32"/>
          <p:cNvSpPr>
            <a:spLocks noChangeArrowheads="1"/>
          </p:cNvSpPr>
          <p:nvPr/>
        </p:nvSpPr>
        <p:spPr bwMode="auto">
          <a:xfrm>
            <a:off x="5179579" y="2920305"/>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44</a:t>
            </a:r>
          </a:p>
        </p:txBody>
      </p:sp>
      <p:sp>
        <p:nvSpPr>
          <p:cNvPr id="36" name="Rectangle 33"/>
          <p:cNvSpPr>
            <a:spLocks noChangeArrowheads="1"/>
          </p:cNvSpPr>
          <p:nvPr/>
        </p:nvSpPr>
        <p:spPr bwMode="auto">
          <a:xfrm>
            <a:off x="5409845" y="2919136"/>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37" name="Rectangle 34"/>
          <p:cNvSpPr>
            <a:spLocks noChangeArrowheads="1"/>
          </p:cNvSpPr>
          <p:nvPr/>
        </p:nvSpPr>
        <p:spPr bwMode="auto">
          <a:xfrm>
            <a:off x="5640111" y="2917969"/>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38" name="Rectangle 35"/>
          <p:cNvSpPr>
            <a:spLocks noChangeArrowheads="1"/>
          </p:cNvSpPr>
          <p:nvPr/>
        </p:nvSpPr>
        <p:spPr bwMode="auto">
          <a:xfrm>
            <a:off x="5870376" y="2916800"/>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39" name="Rectangle 36"/>
          <p:cNvSpPr>
            <a:spLocks noChangeArrowheads="1"/>
          </p:cNvSpPr>
          <p:nvPr/>
        </p:nvSpPr>
        <p:spPr bwMode="auto">
          <a:xfrm>
            <a:off x="6100642" y="2915634"/>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40" name="Rectangle 37"/>
          <p:cNvSpPr>
            <a:spLocks noChangeArrowheads="1"/>
          </p:cNvSpPr>
          <p:nvPr/>
        </p:nvSpPr>
        <p:spPr bwMode="auto">
          <a:xfrm>
            <a:off x="6330908" y="2914465"/>
            <a:ext cx="172067" cy="21138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41" name="Rectangle 38"/>
          <p:cNvSpPr>
            <a:spLocks noChangeArrowheads="1"/>
          </p:cNvSpPr>
          <p:nvPr/>
        </p:nvSpPr>
        <p:spPr bwMode="auto">
          <a:xfrm>
            <a:off x="6561173" y="2913298"/>
            <a:ext cx="172067" cy="21138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grpSp>
        <p:nvGrpSpPr>
          <p:cNvPr id="3" name="组合 2"/>
          <p:cNvGrpSpPr/>
          <p:nvPr/>
        </p:nvGrpSpPr>
        <p:grpSpPr>
          <a:xfrm>
            <a:off x="6791439" y="2907457"/>
            <a:ext cx="1317069" cy="216058"/>
            <a:chOff x="6791439" y="2907457"/>
            <a:chExt cx="1317069" cy="216058"/>
          </a:xfrm>
        </p:grpSpPr>
        <p:sp>
          <p:nvSpPr>
            <p:cNvPr id="42" name="Rectangle 39"/>
            <p:cNvSpPr>
              <a:spLocks noChangeArrowheads="1"/>
            </p:cNvSpPr>
            <p:nvPr/>
          </p:nvSpPr>
          <p:spPr bwMode="auto">
            <a:xfrm>
              <a:off x="6791439" y="2912129"/>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43" name="Rectangle 40"/>
            <p:cNvSpPr>
              <a:spLocks noChangeArrowheads="1"/>
            </p:cNvSpPr>
            <p:nvPr/>
          </p:nvSpPr>
          <p:spPr bwMode="auto">
            <a:xfrm>
              <a:off x="7021704" y="2910962"/>
              <a:ext cx="172067" cy="21138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44" name="Rectangle 41"/>
            <p:cNvSpPr>
              <a:spLocks noChangeArrowheads="1"/>
            </p:cNvSpPr>
            <p:nvPr/>
          </p:nvSpPr>
          <p:spPr bwMode="auto">
            <a:xfrm>
              <a:off x="7251970" y="2909793"/>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45" name="Rectangle 42"/>
            <p:cNvSpPr>
              <a:spLocks noChangeArrowheads="1"/>
            </p:cNvSpPr>
            <p:nvPr/>
          </p:nvSpPr>
          <p:spPr bwMode="auto">
            <a:xfrm>
              <a:off x="7482236" y="2908626"/>
              <a:ext cx="172067" cy="21138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46" name="Rectangle 43"/>
            <p:cNvSpPr>
              <a:spLocks noChangeArrowheads="1"/>
            </p:cNvSpPr>
            <p:nvPr/>
          </p:nvSpPr>
          <p:spPr bwMode="auto">
            <a:xfrm>
              <a:off x="7712501" y="2907457"/>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55</a:t>
              </a:r>
            </a:p>
          </p:txBody>
        </p:sp>
        <p:sp>
          <p:nvSpPr>
            <p:cNvPr id="47" name="Rectangle 44"/>
            <p:cNvSpPr>
              <a:spLocks noChangeArrowheads="1"/>
            </p:cNvSpPr>
            <p:nvPr/>
          </p:nvSpPr>
          <p:spPr bwMode="auto">
            <a:xfrm>
              <a:off x="7936441" y="2907457"/>
              <a:ext cx="172067" cy="211386"/>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grpSp>
      <p:sp>
        <p:nvSpPr>
          <p:cNvPr id="48" name="Line 45"/>
          <p:cNvSpPr>
            <a:spLocks noChangeShapeType="1"/>
          </p:cNvSpPr>
          <p:nvPr/>
        </p:nvSpPr>
        <p:spPr bwMode="auto">
          <a:xfrm flipH="1" flipV="1">
            <a:off x="2272158" y="3163223"/>
            <a:ext cx="7591" cy="376055"/>
          </a:xfrm>
          <a:prstGeom prst="line">
            <a:avLst/>
          </a:prstGeom>
          <a:solidFill>
            <a:srgbClr val="CC00CC"/>
          </a:solidFill>
          <a:ln w="38100">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49" name="Text Box 46"/>
          <p:cNvSpPr txBox="1">
            <a:spLocks noChangeArrowheads="1"/>
          </p:cNvSpPr>
          <p:nvPr/>
        </p:nvSpPr>
        <p:spPr bwMode="auto">
          <a:xfrm>
            <a:off x="1775059" y="3600866"/>
            <a:ext cx="990647" cy="440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en-US" altLang="zh-CN" sz="1200" b="1" dirty="0">
                <a:solidFill>
                  <a:srgbClr val="CC00CC"/>
                </a:solidFill>
                <a:latin typeface="微软雅黑" pitchFamily="34" charset="-122"/>
                <a:ea typeface="微软雅黑" pitchFamily="34" charset="-122"/>
              </a:rPr>
              <a:t>B </a:t>
            </a:r>
            <a:r>
              <a:rPr lang="zh-CN" altLang="en-US" sz="1200" b="1" dirty="0">
                <a:solidFill>
                  <a:srgbClr val="CC00CC"/>
                </a:solidFill>
                <a:latin typeface="微软雅黑" pitchFamily="34" charset="-122"/>
                <a:ea typeface="微软雅黑" pitchFamily="34" charset="-122"/>
              </a:rPr>
              <a:t>期望</a:t>
            </a:r>
          </a:p>
          <a:p>
            <a:pPr algn="ctr">
              <a:lnSpc>
                <a:spcPct val="90000"/>
              </a:lnSpc>
            </a:pPr>
            <a:r>
              <a:rPr lang="zh-CN" altLang="en-US" sz="1200" b="1" dirty="0">
                <a:solidFill>
                  <a:srgbClr val="CC00CC"/>
                </a:solidFill>
                <a:latin typeface="微软雅黑" pitchFamily="34" charset="-122"/>
                <a:ea typeface="微软雅黑" pitchFamily="34" charset="-122"/>
              </a:rPr>
              <a:t>收到的序号</a:t>
            </a:r>
          </a:p>
        </p:txBody>
      </p:sp>
      <p:sp>
        <p:nvSpPr>
          <p:cNvPr id="50" name="Line 47"/>
          <p:cNvSpPr>
            <a:spLocks noChangeShapeType="1"/>
          </p:cNvSpPr>
          <p:nvPr/>
        </p:nvSpPr>
        <p:spPr bwMode="auto">
          <a:xfrm>
            <a:off x="2146903" y="2310674"/>
            <a:ext cx="6327" cy="99853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1" name="Text Box 48"/>
          <p:cNvSpPr txBox="1">
            <a:spLocks noChangeArrowheads="1"/>
          </p:cNvSpPr>
          <p:nvPr/>
        </p:nvSpPr>
        <p:spPr bwMode="auto">
          <a:xfrm>
            <a:off x="6490241" y="197510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前沿</a:t>
            </a:r>
          </a:p>
        </p:txBody>
      </p:sp>
      <p:sp>
        <p:nvSpPr>
          <p:cNvPr id="52" name="Text Box 49"/>
          <p:cNvSpPr txBox="1">
            <a:spLocks noChangeArrowheads="1"/>
          </p:cNvSpPr>
          <p:nvPr/>
        </p:nvSpPr>
        <p:spPr bwMode="auto">
          <a:xfrm>
            <a:off x="1905170" y="1975104"/>
            <a:ext cx="511303" cy="2876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后沿</a:t>
            </a:r>
          </a:p>
        </p:txBody>
      </p:sp>
      <p:sp>
        <p:nvSpPr>
          <p:cNvPr id="53" name="Line 50"/>
          <p:cNvSpPr>
            <a:spLocks noChangeShapeType="1"/>
          </p:cNvSpPr>
          <p:nvPr/>
        </p:nvSpPr>
        <p:spPr bwMode="auto">
          <a:xfrm>
            <a:off x="6744626" y="2300164"/>
            <a:ext cx="6327" cy="99853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4" name="Text Box 51"/>
          <p:cNvSpPr txBox="1">
            <a:spLocks noChangeArrowheads="1"/>
          </p:cNvSpPr>
          <p:nvPr/>
        </p:nvSpPr>
        <p:spPr bwMode="auto">
          <a:xfrm>
            <a:off x="2509934" y="2328660"/>
            <a:ext cx="511303" cy="2876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latin typeface="微软雅黑" pitchFamily="34" charset="-122"/>
                <a:ea typeface="微软雅黑" pitchFamily="34" charset="-122"/>
              </a:rPr>
              <a:t>前移</a:t>
            </a:r>
          </a:p>
        </p:txBody>
      </p:sp>
      <p:sp>
        <p:nvSpPr>
          <p:cNvPr id="55" name="Text Box 52"/>
          <p:cNvSpPr txBox="1">
            <a:spLocks noChangeArrowheads="1"/>
          </p:cNvSpPr>
          <p:nvPr/>
        </p:nvSpPr>
        <p:spPr bwMode="auto">
          <a:xfrm>
            <a:off x="5890539" y="2326325"/>
            <a:ext cx="511303" cy="2876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latin typeface="微软雅黑" pitchFamily="34" charset="-122"/>
                <a:ea typeface="微软雅黑" pitchFamily="34" charset="-122"/>
              </a:rPr>
              <a:t>收缩</a:t>
            </a:r>
          </a:p>
        </p:txBody>
      </p:sp>
      <p:grpSp>
        <p:nvGrpSpPr>
          <p:cNvPr id="56" name="Group 53"/>
          <p:cNvGrpSpPr>
            <a:grpSpLocks/>
          </p:cNvGrpSpPr>
          <p:nvPr/>
        </p:nvGrpSpPr>
        <p:grpSpPr bwMode="auto">
          <a:xfrm>
            <a:off x="5738795" y="2341039"/>
            <a:ext cx="172067" cy="212553"/>
            <a:chOff x="3833" y="1298"/>
            <a:chExt cx="136" cy="182"/>
          </a:xfrm>
        </p:grpSpPr>
        <p:sp>
          <p:nvSpPr>
            <p:cNvPr id="57" name="Line 54"/>
            <p:cNvSpPr>
              <a:spLocks noChangeShapeType="1"/>
            </p:cNvSpPr>
            <p:nvPr/>
          </p:nvSpPr>
          <p:spPr bwMode="auto">
            <a:xfrm flipH="1">
              <a:off x="3833" y="1298"/>
              <a:ext cx="136" cy="18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58" name="Line 55"/>
            <p:cNvSpPr>
              <a:spLocks noChangeShapeType="1"/>
            </p:cNvSpPr>
            <p:nvPr/>
          </p:nvSpPr>
          <p:spPr bwMode="auto">
            <a:xfrm>
              <a:off x="3833" y="1298"/>
              <a:ext cx="136" cy="182"/>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grpSp>
      <p:sp>
        <p:nvSpPr>
          <p:cNvPr id="59" name="Text Box 57"/>
          <p:cNvSpPr txBox="1">
            <a:spLocks noChangeArrowheads="1"/>
          </p:cNvSpPr>
          <p:nvPr/>
        </p:nvSpPr>
        <p:spPr bwMode="auto">
          <a:xfrm>
            <a:off x="4893429" y="3729641"/>
            <a:ext cx="2110783" cy="543258"/>
          </a:xfrm>
          <a:prstGeom prst="rect">
            <a:avLst/>
          </a:prstGeom>
          <a:solidFill>
            <a:srgbClr val="0000FF"/>
          </a:solidFill>
          <a:ln w="9525">
            <a:solidFill>
              <a:schemeClr val="tx1"/>
            </a:solidFill>
            <a:miter lim="800000"/>
            <a:headEnd/>
            <a:tailEnd/>
          </a:ln>
          <a:effectLst/>
        </p:spPr>
        <p:txBody>
          <a:bodyPr wrap="none">
            <a:spAutoFit/>
          </a:bodyPr>
          <a:lstStyle/>
          <a:p>
            <a:pPr algn="ct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标准强烈不赞成</a:t>
            </a:r>
          </a:p>
          <a:p>
            <a:pPr algn="ctr"/>
            <a:r>
              <a:rPr lang="zh-CN" altLang="en-US" sz="1400" b="1" dirty="0">
                <a:solidFill>
                  <a:schemeClr val="bg1"/>
                </a:solidFill>
                <a:latin typeface="微软雅黑" pitchFamily="34" charset="-122"/>
                <a:ea typeface="微软雅黑" pitchFamily="34" charset="-122"/>
              </a:rPr>
              <a:t>发送窗口前沿向后收缩 </a:t>
            </a:r>
          </a:p>
        </p:txBody>
      </p:sp>
    </p:spTree>
    <p:extLst>
      <p:ext uri="{BB962C8B-B14F-4D97-AF65-F5344CB8AC3E}">
        <p14:creationId xmlns:p14="http://schemas.microsoft.com/office/powerpoint/2010/main" val="282359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圆角矩形 148"/>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55"/>
          <p:cNvSpPr txBox="1">
            <a:spLocks noChangeArrowheads="1"/>
          </p:cNvSpPr>
          <p:nvPr/>
        </p:nvSpPr>
        <p:spPr bwMode="auto">
          <a:xfrm>
            <a:off x="3140278" y="655714"/>
            <a:ext cx="2909166" cy="363176"/>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发送了 </a:t>
            </a:r>
            <a:r>
              <a:rPr lang="en-US" altLang="zh-CN" sz="1600" b="1" dirty="0">
                <a:solidFill>
                  <a:srgbClr val="0000FF"/>
                </a:solidFill>
                <a:latin typeface="微软雅黑" pitchFamily="34" charset="-122"/>
                <a:ea typeface="微软雅黑" pitchFamily="34" charset="-122"/>
              </a:rPr>
              <a:t>11 </a:t>
            </a:r>
            <a:r>
              <a:rPr lang="zh-CN" altLang="en-US" sz="1600" b="1" dirty="0">
                <a:solidFill>
                  <a:srgbClr val="0000FF"/>
                </a:solidFill>
                <a:latin typeface="微软雅黑" pitchFamily="34" charset="-122"/>
                <a:ea typeface="微软雅黑" pitchFamily="34" charset="-122"/>
              </a:rPr>
              <a:t>个字节的</a:t>
            </a:r>
            <a:r>
              <a:rPr lang="zh-CN" altLang="en-US" sz="1600" b="1" dirty="0" smtClean="0">
                <a:solidFill>
                  <a:srgbClr val="0000FF"/>
                </a:solidFill>
                <a:latin typeface="微软雅黑" pitchFamily="34" charset="-122"/>
                <a:ea typeface="微软雅黑" pitchFamily="34" charset="-122"/>
              </a:rPr>
              <a:t>数据</a:t>
            </a:r>
            <a:endParaRPr lang="zh-CN" altLang="en-US" sz="1600" b="1" dirty="0">
              <a:solidFill>
                <a:srgbClr val="0000FF"/>
              </a:solidFill>
              <a:latin typeface="微软雅黑" pitchFamily="34" charset="-122"/>
              <a:ea typeface="微软雅黑" pitchFamily="34" charset="-122"/>
            </a:endParaRPr>
          </a:p>
        </p:txBody>
      </p:sp>
      <p:sp>
        <p:nvSpPr>
          <p:cNvPr id="61" name="Text Box 155"/>
          <p:cNvSpPr txBox="1">
            <a:spLocks noChangeArrowheads="1"/>
          </p:cNvSpPr>
          <p:nvPr/>
        </p:nvSpPr>
        <p:spPr bwMode="auto">
          <a:xfrm>
            <a:off x="4011782" y="3605162"/>
            <a:ext cx="3894585" cy="650947"/>
          </a:xfrm>
          <a:prstGeom prst="rect">
            <a:avLst/>
          </a:prstGeom>
          <a:solidFill>
            <a:srgbClr val="66FF99"/>
          </a:solidFill>
          <a:ln w="9525">
            <a:solidFill>
              <a:schemeClr val="tx1"/>
            </a:solidFill>
            <a:miter lim="800000"/>
            <a:headEnd/>
            <a:tailEnd/>
          </a:ln>
          <a:effectLst/>
          <a:extLst/>
        </p:spPr>
        <p:txBody>
          <a:bodyPr wrap="square">
            <a:spAutoFit/>
          </a:bodyPr>
          <a:lstStyle/>
          <a:p>
            <a:pPr>
              <a:lnSpc>
                <a:spcPct val="110000"/>
              </a:lnSpc>
            </a:pPr>
            <a:r>
              <a:rPr lang="en-US" altLang="zh-CN" sz="1100" b="1" dirty="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3</a:t>
            </a:r>
            <a:r>
              <a:rPr lang="en-US" altLang="zh-CN" sz="1100" b="1" dirty="0">
                <a:latin typeface="微软雅黑" pitchFamily="34" charset="-122"/>
                <a:ea typeface="微软雅黑" pitchFamily="34" charset="-122"/>
              </a:rPr>
              <a:t> – </a:t>
            </a: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1</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 </a:t>
            </a:r>
            <a:r>
              <a:rPr lang="zh-CN" altLang="en-US" sz="1100" b="1" dirty="0">
                <a:latin typeface="微软雅黑" pitchFamily="34" charset="-122"/>
                <a:ea typeface="微软雅黑" pitchFamily="34" charset="-122"/>
              </a:rPr>
              <a:t>的发送窗口（又称为通知窗口）</a:t>
            </a:r>
          </a:p>
          <a:p>
            <a:pPr>
              <a:lnSpc>
                <a:spcPct val="110000"/>
              </a:lnSpc>
            </a:pPr>
            <a:r>
              <a:rPr lang="en-US" altLang="zh-CN" sz="1100" b="1" dirty="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2</a:t>
            </a:r>
            <a:r>
              <a:rPr lang="en-US" altLang="zh-CN" sz="1100" b="1" dirty="0">
                <a:latin typeface="微软雅黑" pitchFamily="34" charset="-122"/>
                <a:ea typeface="微软雅黑" pitchFamily="34" charset="-122"/>
              </a:rPr>
              <a:t> – P</a:t>
            </a:r>
            <a:r>
              <a:rPr lang="en-US" altLang="zh-CN" sz="1100" b="1" baseline="-25000" dirty="0">
                <a:latin typeface="微软雅黑" pitchFamily="34" charset="-122"/>
                <a:ea typeface="微软雅黑" pitchFamily="34" charset="-122"/>
              </a:rPr>
              <a:t>1</a:t>
            </a:r>
            <a:r>
              <a:rPr lang="en-US" altLang="zh-CN" sz="1100" b="1" dirty="0">
                <a:latin typeface="微软雅黑" pitchFamily="34" charset="-122"/>
                <a:ea typeface="微软雅黑" pitchFamily="34" charset="-122"/>
              </a:rPr>
              <a:t> = </a:t>
            </a:r>
            <a:r>
              <a:rPr lang="zh-CN" altLang="en-US" sz="1100" b="1" dirty="0">
                <a:latin typeface="微软雅黑" pitchFamily="34" charset="-122"/>
                <a:ea typeface="微软雅黑" pitchFamily="34" charset="-122"/>
              </a:rPr>
              <a:t>已发送但尚未收到确认的字节数</a:t>
            </a:r>
          </a:p>
          <a:p>
            <a:pPr>
              <a:lnSpc>
                <a:spcPct val="110000"/>
              </a:lnSpc>
            </a:pP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3</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2</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允许发送但尚未发送的字节数（又称为可用窗口） </a:t>
            </a:r>
          </a:p>
        </p:txBody>
      </p:sp>
      <p:sp>
        <p:nvSpPr>
          <p:cNvPr id="62" name="Line 4"/>
          <p:cNvSpPr>
            <a:spLocks noChangeShapeType="1"/>
          </p:cNvSpPr>
          <p:nvPr/>
        </p:nvSpPr>
        <p:spPr bwMode="auto">
          <a:xfrm flipV="1">
            <a:off x="2399443" y="2639208"/>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63" name="Line 5"/>
          <p:cNvSpPr>
            <a:spLocks noChangeShapeType="1"/>
          </p:cNvSpPr>
          <p:nvPr/>
        </p:nvSpPr>
        <p:spPr bwMode="auto">
          <a:xfrm flipV="1">
            <a:off x="2399443" y="1153985"/>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64" name="Text Box 6"/>
          <p:cNvSpPr txBox="1">
            <a:spLocks noChangeArrowheads="1"/>
          </p:cNvSpPr>
          <p:nvPr/>
        </p:nvSpPr>
        <p:spPr bwMode="auto">
          <a:xfrm>
            <a:off x="6975979" y="1891121"/>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65" name="Text Box 7"/>
          <p:cNvSpPr txBox="1">
            <a:spLocks noChangeArrowheads="1"/>
          </p:cNvSpPr>
          <p:nvPr/>
        </p:nvSpPr>
        <p:spPr bwMode="auto">
          <a:xfrm>
            <a:off x="1461412" y="1900265"/>
            <a:ext cx="80021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66" name="Text Box 8"/>
          <p:cNvSpPr txBox="1">
            <a:spLocks noChangeArrowheads="1"/>
          </p:cNvSpPr>
          <p:nvPr/>
        </p:nvSpPr>
        <p:spPr bwMode="auto">
          <a:xfrm>
            <a:off x="3658659" y="1030497"/>
            <a:ext cx="173156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A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a:t>
            </a:r>
            <a:r>
              <a:rPr lang="zh-CN" altLang="en-US" sz="1200" b="1" dirty="0">
                <a:latin typeface="微软雅黑" pitchFamily="34" charset="-122"/>
                <a:ea typeface="微软雅黑" pitchFamily="34" charset="-122"/>
              </a:rPr>
              <a:t>位置不变</a:t>
            </a:r>
          </a:p>
        </p:txBody>
      </p:sp>
      <p:sp>
        <p:nvSpPr>
          <p:cNvPr id="67" name="Text Box 9"/>
          <p:cNvSpPr txBox="1">
            <a:spLocks noChangeArrowheads="1"/>
          </p:cNvSpPr>
          <p:nvPr/>
        </p:nvSpPr>
        <p:spPr bwMode="auto">
          <a:xfrm>
            <a:off x="4999578" y="1961004"/>
            <a:ext cx="1569660"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允许发送但尚未发送</a:t>
            </a:r>
          </a:p>
        </p:txBody>
      </p:sp>
      <p:sp>
        <p:nvSpPr>
          <p:cNvPr id="68" name="Rectangle 10"/>
          <p:cNvSpPr>
            <a:spLocks noChangeArrowheads="1"/>
          </p:cNvSpPr>
          <p:nvPr/>
        </p:nvSpPr>
        <p:spPr bwMode="auto">
          <a:xfrm>
            <a:off x="2404213" y="1502995"/>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sp>
        <p:nvSpPr>
          <p:cNvPr id="69" name="Rectangle 11"/>
          <p:cNvSpPr>
            <a:spLocks noChangeArrowheads="1"/>
          </p:cNvSpPr>
          <p:nvPr/>
        </p:nvSpPr>
        <p:spPr bwMode="auto">
          <a:xfrm>
            <a:off x="1348648" y="1652729"/>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70" name="Rectangle 12"/>
          <p:cNvSpPr>
            <a:spLocks noChangeArrowheads="1"/>
          </p:cNvSpPr>
          <p:nvPr/>
        </p:nvSpPr>
        <p:spPr bwMode="auto">
          <a:xfrm>
            <a:off x="1565725" y="1651629"/>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27</a:t>
            </a:r>
          </a:p>
        </p:txBody>
      </p:sp>
      <p:sp>
        <p:nvSpPr>
          <p:cNvPr id="71" name="Rectangle 13"/>
          <p:cNvSpPr>
            <a:spLocks noChangeArrowheads="1"/>
          </p:cNvSpPr>
          <p:nvPr/>
        </p:nvSpPr>
        <p:spPr bwMode="auto">
          <a:xfrm>
            <a:off x="1782801" y="1650527"/>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28</a:t>
            </a:r>
          </a:p>
        </p:txBody>
      </p:sp>
      <p:sp>
        <p:nvSpPr>
          <p:cNvPr id="72" name="Rectangle 14"/>
          <p:cNvSpPr>
            <a:spLocks noChangeArrowheads="1"/>
          </p:cNvSpPr>
          <p:nvPr/>
        </p:nvSpPr>
        <p:spPr bwMode="auto">
          <a:xfrm>
            <a:off x="1999878" y="1649427"/>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29</a:t>
            </a:r>
          </a:p>
        </p:txBody>
      </p:sp>
      <p:sp>
        <p:nvSpPr>
          <p:cNvPr id="73" name="Rectangle 15"/>
          <p:cNvSpPr>
            <a:spLocks noChangeArrowheads="1"/>
          </p:cNvSpPr>
          <p:nvPr/>
        </p:nvSpPr>
        <p:spPr bwMode="auto">
          <a:xfrm>
            <a:off x="2216954" y="1648325"/>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grpSp>
        <p:nvGrpSpPr>
          <p:cNvPr id="2" name="组合 1"/>
          <p:cNvGrpSpPr/>
          <p:nvPr/>
        </p:nvGrpSpPr>
        <p:grpSpPr>
          <a:xfrm>
            <a:off x="2434031" y="1636215"/>
            <a:ext cx="2332978" cy="210286"/>
            <a:chOff x="2434031" y="1636215"/>
            <a:chExt cx="2332978" cy="210286"/>
          </a:xfrm>
        </p:grpSpPr>
        <p:sp>
          <p:nvSpPr>
            <p:cNvPr id="74" name="Rectangle 16"/>
            <p:cNvSpPr>
              <a:spLocks noChangeArrowheads="1"/>
            </p:cNvSpPr>
            <p:nvPr/>
          </p:nvSpPr>
          <p:spPr bwMode="auto">
            <a:xfrm>
              <a:off x="2434031" y="1647224"/>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31</a:t>
              </a:r>
            </a:p>
          </p:txBody>
        </p:sp>
        <p:sp>
          <p:nvSpPr>
            <p:cNvPr id="75" name="Rectangle 17"/>
            <p:cNvSpPr>
              <a:spLocks noChangeArrowheads="1"/>
            </p:cNvSpPr>
            <p:nvPr/>
          </p:nvSpPr>
          <p:spPr bwMode="auto">
            <a:xfrm>
              <a:off x="2651108" y="1646123"/>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32</a:t>
              </a:r>
            </a:p>
          </p:txBody>
        </p:sp>
        <p:sp>
          <p:nvSpPr>
            <p:cNvPr id="76" name="Rectangle 18"/>
            <p:cNvSpPr>
              <a:spLocks noChangeArrowheads="1"/>
            </p:cNvSpPr>
            <p:nvPr/>
          </p:nvSpPr>
          <p:spPr bwMode="auto">
            <a:xfrm>
              <a:off x="2868185" y="1645023"/>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33</a:t>
              </a:r>
            </a:p>
          </p:txBody>
        </p:sp>
        <p:sp>
          <p:nvSpPr>
            <p:cNvPr id="77" name="Rectangle 19"/>
            <p:cNvSpPr>
              <a:spLocks noChangeArrowheads="1"/>
            </p:cNvSpPr>
            <p:nvPr/>
          </p:nvSpPr>
          <p:spPr bwMode="auto">
            <a:xfrm>
              <a:off x="3085262" y="1643921"/>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78" name="Rectangle 20"/>
            <p:cNvSpPr>
              <a:spLocks noChangeArrowheads="1"/>
            </p:cNvSpPr>
            <p:nvPr/>
          </p:nvSpPr>
          <p:spPr bwMode="auto">
            <a:xfrm>
              <a:off x="3302338" y="1642821"/>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79" name="Rectangle 21"/>
            <p:cNvSpPr>
              <a:spLocks noChangeArrowheads="1"/>
            </p:cNvSpPr>
            <p:nvPr/>
          </p:nvSpPr>
          <p:spPr bwMode="auto">
            <a:xfrm>
              <a:off x="3519415" y="1641719"/>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80" name="Rectangle 22"/>
            <p:cNvSpPr>
              <a:spLocks noChangeArrowheads="1"/>
            </p:cNvSpPr>
            <p:nvPr/>
          </p:nvSpPr>
          <p:spPr bwMode="auto">
            <a:xfrm>
              <a:off x="3736492" y="1640619"/>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81" name="Rectangle 23"/>
            <p:cNvSpPr>
              <a:spLocks noChangeArrowheads="1"/>
            </p:cNvSpPr>
            <p:nvPr/>
          </p:nvSpPr>
          <p:spPr bwMode="auto">
            <a:xfrm>
              <a:off x="3953568" y="1639517"/>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38</a:t>
              </a:r>
            </a:p>
          </p:txBody>
        </p:sp>
        <p:sp>
          <p:nvSpPr>
            <p:cNvPr id="82" name="Rectangle 24"/>
            <p:cNvSpPr>
              <a:spLocks noChangeArrowheads="1"/>
            </p:cNvSpPr>
            <p:nvPr/>
          </p:nvSpPr>
          <p:spPr bwMode="auto">
            <a:xfrm>
              <a:off x="4170645" y="1638417"/>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83" name="Rectangle 25"/>
            <p:cNvSpPr>
              <a:spLocks noChangeArrowheads="1"/>
            </p:cNvSpPr>
            <p:nvPr/>
          </p:nvSpPr>
          <p:spPr bwMode="auto">
            <a:xfrm>
              <a:off x="4387721" y="1637315"/>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84" name="Rectangle 26"/>
            <p:cNvSpPr>
              <a:spLocks noChangeArrowheads="1"/>
            </p:cNvSpPr>
            <p:nvPr/>
          </p:nvSpPr>
          <p:spPr bwMode="auto">
            <a:xfrm>
              <a:off x="4604798" y="1636215"/>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grpSp>
      <p:grpSp>
        <p:nvGrpSpPr>
          <p:cNvPr id="3" name="组合 2"/>
          <p:cNvGrpSpPr/>
          <p:nvPr/>
        </p:nvGrpSpPr>
        <p:grpSpPr>
          <a:xfrm>
            <a:off x="4821875" y="1626305"/>
            <a:ext cx="1898824" cy="208086"/>
            <a:chOff x="4821875" y="1626305"/>
            <a:chExt cx="1898824" cy="208086"/>
          </a:xfrm>
        </p:grpSpPr>
        <p:sp>
          <p:nvSpPr>
            <p:cNvPr id="85" name="Rectangle 27"/>
            <p:cNvSpPr>
              <a:spLocks noChangeArrowheads="1"/>
            </p:cNvSpPr>
            <p:nvPr/>
          </p:nvSpPr>
          <p:spPr bwMode="auto">
            <a:xfrm>
              <a:off x="4821875" y="16351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86" name="Rectangle 28"/>
            <p:cNvSpPr>
              <a:spLocks noChangeArrowheads="1"/>
            </p:cNvSpPr>
            <p:nvPr/>
          </p:nvSpPr>
          <p:spPr bwMode="auto">
            <a:xfrm>
              <a:off x="5038951" y="16340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87" name="Rectangle 29"/>
            <p:cNvSpPr>
              <a:spLocks noChangeArrowheads="1"/>
            </p:cNvSpPr>
            <p:nvPr/>
          </p:nvSpPr>
          <p:spPr bwMode="auto">
            <a:xfrm>
              <a:off x="5256029" y="163291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88" name="Rectangle 30"/>
            <p:cNvSpPr>
              <a:spLocks noChangeArrowheads="1"/>
            </p:cNvSpPr>
            <p:nvPr/>
          </p:nvSpPr>
          <p:spPr bwMode="auto">
            <a:xfrm>
              <a:off x="5473105" y="163181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89" name="Rectangle 31"/>
            <p:cNvSpPr>
              <a:spLocks noChangeArrowheads="1"/>
            </p:cNvSpPr>
            <p:nvPr/>
          </p:nvSpPr>
          <p:spPr bwMode="auto">
            <a:xfrm>
              <a:off x="5690182" y="163070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90" name="Rectangle 32"/>
            <p:cNvSpPr>
              <a:spLocks noChangeArrowheads="1"/>
            </p:cNvSpPr>
            <p:nvPr/>
          </p:nvSpPr>
          <p:spPr bwMode="auto">
            <a:xfrm>
              <a:off x="5907259" y="162960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91" name="Rectangle 33"/>
            <p:cNvSpPr>
              <a:spLocks noChangeArrowheads="1"/>
            </p:cNvSpPr>
            <p:nvPr/>
          </p:nvSpPr>
          <p:spPr bwMode="auto">
            <a:xfrm>
              <a:off x="6124335" y="162850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92" name="Rectangle 34"/>
            <p:cNvSpPr>
              <a:spLocks noChangeArrowheads="1"/>
            </p:cNvSpPr>
            <p:nvPr/>
          </p:nvSpPr>
          <p:spPr bwMode="auto">
            <a:xfrm>
              <a:off x="6341412" y="162740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93" name="Rectangle 35"/>
            <p:cNvSpPr>
              <a:spLocks noChangeArrowheads="1"/>
            </p:cNvSpPr>
            <p:nvPr/>
          </p:nvSpPr>
          <p:spPr bwMode="auto">
            <a:xfrm>
              <a:off x="6558488" y="162630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grpSp>
      <p:sp>
        <p:nvSpPr>
          <p:cNvPr id="94" name="Rectangle 36"/>
          <p:cNvSpPr>
            <a:spLocks noChangeArrowheads="1"/>
          </p:cNvSpPr>
          <p:nvPr/>
        </p:nvSpPr>
        <p:spPr bwMode="auto">
          <a:xfrm>
            <a:off x="6775565" y="1625205"/>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95" name="Rectangle 37"/>
          <p:cNvSpPr>
            <a:spLocks noChangeArrowheads="1"/>
          </p:cNvSpPr>
          <p:nvPr/>
        </p:nvSpPr>
        <p:spPr bwMode="auto">
          <a:xfrm>
            <a:off x="6992642" y="1624103"/>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96" name="Rectangle 38"/>
          <p:cNvSpPr>
            <a:spLocks noChangeArrowheads="1"/>
          </p:cNvSpPr>
          <p:nvPr/>
        </p:nvSpPr>
        <p:spPr bwMode="auto">
          <a:xfrm>
            <a:off x="7209718" y="1623003"/>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97" name="Rectangle 39"/>
          <p:cNvSpPr>
            <a:spLocks noChangeArrowheads="1"/>
          </p:cNvSpPr>
          <p:nvPr/>
        </p:nvSpPr>
        <p:spPr bwMode="auto">
          <a:xfrm>
            <a:off x="7426795" y="162190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98" name="Rectangle 40"/>
          <p:cNvSpPr>
            <a:spLocks noChangeArrowheads="1"/>
          </p:cNvSpPr>
          <p:nvPr/>
        </p:nvSpPr>
        <p:spPr bwMode="auto">
          <a:xfrm>
            <a:off x="7643872"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99" name="Text Box 41"/>
          <p:cNvSpPr txBox="1">
            <a:spLocks noChangeArrowheads="1"/>
          </p:cNvSpPr>
          <p:nvPr/>
        </p:nvSpPr>
        <p:spPr bwMode="auto">
          <a:xfrm>
            <a:off x="2715938" y="1973116"/>
            <a:ext cx="156966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已发送但未收到确认</a:t>
            </a:r>
          </a:p>
        </p:txBody>
      </p:sp>
      <p:sp>
        <p:nvSpPr>
          <p:cNvPr id="100" name="Rectangle 42"/>
          <p:cNvSpPr>
            <a:spLocks noChangeArrowheads="1"/>
          </p:cNvSpPr>
          <p:nvPr/>
        </p:nvSpPr>
        <p:spPr bwMode="auto">
          <a:xfrm>
            <a:off x="7854985"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sp>
        <p:nvSpPr>
          <p:cNvPr id="101" name="Line 44"/>
          <p:cNvSpPr>
            <a:spLocks noChangeShapeType="1"/>
          </p:cNvSpPr>
          <p:nvPr/>
        </p:nvSpPr>
        <p:spPr bwMode="auto">
          <a:xfrm flipV="1">
            <a:off x="2515137"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2" name="Text Box 45"/>
          <p:cNvSpPr txBox="1">
            <a:spLocks noChangeArrowheads="1"/>
          </p:cNvSpPr>
          <p:nvPr/>
        </p:nvSpPr>
        <p:spPr bwMode="auto">
          <a:xfrm>
            <a:off x="2364636"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1</a:t>
            </a:r>
          </a:p>
        </p:txBody>
      </p:sp>
      <p:sp>
        <p:nvSpPr>
          <p:cNvPr id="103" name="Line 47"/>
          <p:cNvSpPr>
            <a:spLocks noChangeShapeType="1"/>
          </p:cNvSpPr>
          <p:nvPr/>
        </p:nvSpPr>
        <p:spPr bwMode="auto">
          <a:xfrm flipV="1">
            <a:off x="490298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4" name="Text Box 48"/>
          <p:cNvSpPr txBox="1">
            <a:spLocks noChangeArrowheads="1"/>
          </p:cNvSpPr>
          <p:nvPr/>
        </p:nvSpPr>
        <p:spPr bwMode="auto">
          <a:xfrm>
            <a:off x="4765601"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2</a:t>
            </a:r>
          </a:p>
        </p:txBody>
      </p:sp>
      <p:sp>
        <p:nvSpPr>
          <p:cNvPr id="105" name="Line 50"/>
          <p:cNvSpPr>
            <a:spLocks noChangeShapeType="1"/>
          </p:cNvSpPr>
          <p:nvPr/>
        </p:nvSpPr>
        <p:spPr bwMode="auto">
          <a:xfrm flipV="1">
            <a:off x="686502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6" name="Text Box 51"/>
          <p:cNvSpPr txBox="1">
            <a:spLocks noChangeArrowheads="1"/>
          </p:cNvSpPr>
          <p:nvPr/>
        </p:nvSpPr>
        <p:spPr bwMode="auto">
          <a:xfrm>
            <a:off x="6718098"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3</a:t>
            </a:r>
          </a:p>
        </p:txBody>
      </p:sp>
      <p:sp>
        <p:nvSpPr>
          <p:cNvPr id="107" name="Text Box 52"/>
          <p:cNvSpPr txBox="1">
            <a:spLocks noChangeArrowheads="1"/>
          </p:cNvSpPr>
          <p:nvPr/>
        </p:nvSpPr>
        <p:spPr bwMode="auto">
          <a:xfrm>
            <a:off x="6974787" y="3118713"/>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不允许接收</a:t>
            </a:r>
          </a:p>
        </p:txBody>
      </p:sp>
      <p:sp>
        <p:nvSpPr>
          <p:cNvPr id="108" name="Text Box 53"/>
          <p:cNvSpPr txBox="1">
            <a:spLocks noChangeArrowheads="1"/>
          </p:cNvSpPr>
          <p:nvPr/>
        </p:nvSpPr>
        <p:spPr bwMode="auto">
          <a:xfrm>
            <a:off x="1383275" y="3155289"/>
            <a:ext cx="9541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已发送确认</a:t>
            </a:r>
          </a:p>
          <a:p>
            <a:pPr algn="ctr"/>
            <a:r>
              <a:rPr lang="zh-CN" altLang="en-US" sz="1200" b="1" dirty="0">
                <a:solidFill>
                  <a:srgbClr val="CC00CC"/>
                </a:solidFill>
                <a:latin typeface="微软雅黑" pitchFamily="34" charset="-122"/>
                <a:ea typeface="微软雅黑" pitchFamily="34" charset="-122"/>
              </a:rPr>
              <a:t>并交付主机</a:t>
            </a:r>
          </a:p>
        </p:txBody>
      </p:sp>
      <p:sp>
        <p:nvSpPr>
          <p:cNvPr id="109" name="Text Box 54"/>
          <p:cNvSpPr txBox="1">
            <a:spLocks noChangeArrowheads="1"/>
          </p:cNvSpPr>
          <p:nvPr/>
        </p:nvSpPr>
        <p:spPr bwMode="auto">
          <a:xfrm>
            <a:off x="4224974" y="2515468"/>
            <a:ext cx="873957" cy="230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dirty="0">
                <a:latin typeface="微软雅黑" pitchFamily="34" charset="-122"/>
                <a:ea typeface="微软雅黑" pitchFamily="34" charset="-122"/>
              </a:rPr>
              <a:t>B </a:t>
            </a:r>
            <a:r>
              <a:rPr lang="zh-CN" altLang="en-US" sz="900" b="1" dirty="0">
                <a:latin typeface="微软雅黑" pitchFamily="34" charset="-122"/>
                <a:ea typeface="微软雅黑" pitchFamily="34" charset="-122"/>
              </a:rPr>
              <a:t>的接收窗口</a:t>
            </a:r>
          </a:p>
        </p:txBody>
      </p:sp>
      <p:sp>
        <p:nvSpPr>
          <p:cNvPr id="110" name="Text Box 55"/>
          <p:cNvSpPr txBox="1">
            <a:spLocks noChangeArrowheads="1"/>
          </p:cNvSpPr>
          <p:nvPr/>
        </p:nvSpPr>
        <p:spPr bwMode="auto">
          <a:xfrm>
            <a:off x="4283408" y="3188680"/>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允许接收</a:t>
            </a:r>
          </a:p>
        </p:txBody>
      </p:sp>
      <p:sp>
        <p:nvSpPr>
          <p:cNvPr id="111" name="Rectangle 56"/>
          <p:cNvSpPr>
            <a:spLocks noChangeArrowheads="1"/>
          </p:cNvSpPr>
          <p:nvPr/>
        </p:nvSpPr>
        <p:spPr bwMode="auto">
          <a:xfrm>
            <a:off x="2403020" y="2746003"/>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sp>
        <p:nvSpPr>
          <p:cNvPr id="112" name="Rectangle 57"/>
          <p:cNvSpPr>
            <a:spLocks noChangeArrowheads="1"/>
          </p:cNvSpPr>
          <p:nvPr/>
        </p:nvSpPr>
        <p:spPr bwMode="auto">
          <a:xfrm>
            <a:off x="1347455" y="2895736"/>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113" name="Rectangle 58"/>
          <p:cNvSpPr>
            <a:spLocks noChangeArrowheads="1"/>
          </p:cNvSpPr>
          <p:nvPr/>
        </p:nvSpPr>
        <p:spPr bwMode="auto">
          <a:xfrm>
            <a:off x="1564532" y="2894634"/>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27</a:t>
            </a:r>
          </a:p>
        </p:txBody>
      </p:sp>
      <p:sp>
        <p:nvSpPr>
          <p:cNvPr id="114" name="Rectangle 59"/>
          <p:cNvSpPr>
            <a:spLocks noChangeArrowheads="1"/>
          </p:cNvSpPr>
          <p:nvPr/>
        </p:nvSpPr>
        <p:spPr bwMode="auto">
          <a:xfrm>
            <a:off x="1781608" y="2893534"/>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28</a:t>
            </a:r>
          </a:p>
        </p:txBody>
      </p:sp>
      <p:sp>
        <p:nvSpPr>
          <p:cNvPr id="115" name="Rectangle 60"/>
          <p:cNvSpPr>
            <a:spLocks noChangeArrowheads="1"/>
          </p:cNvSpPr>
          <p:nvPr/>
        </p:nvSpPr>
        <p:spPr bwMode="auto">
          <a:xfrm>
            <a:off x="1998685" y="2892432"/>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29</a:t>
            </a:r>
          </a:p>
        </p:txBody>
      </p:sp>
      <p:sp>
        <p:nvSpPr>
          <p:cNvPr id="116" name="Rectangle 61"/>
          <p:cNvSpPr>
            <a:spLocks noChangeArrowheads="1"/>
          </p:cNvSpPr>
          <p:nvPr/>
        </p:nvSpPr>
        <p:spPr bwMode="auto">
          <a:xfrm>
            <a:off x="2215762" y="2891332"/>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sp>
        <p:nvSpPr>
          <p:cNvPr id="117" name="Rectangle 62"/>
          <p:cNvSpPr>
            <a:spLocks noChangeArrowheads="1"/>
          </p:cNvSpPr>
          <p:nvPr/>
        </p:nvSpPr>
        <p:spPr bwMode="auto">
          <a:xfrm>
            <a:off x="2432838" y="2890230"/>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31</a:t>
            </a:r>
          </a:p>
        </p:txBody>
      </p:sp>
      <p:sp>
        <p:nvSpPr>
          <p:cNvPr id="118" name="Rectangle 63"/>
          <p:cNvSpPr>
            <a:spLocks noChangeArrowheads="1"/>
          </p:cNvSpPr>
          <p:nvPr/>
        </p:nvSpPr>
        <p:spPr bwMode="auto">
          <a:xfrm>
            <a:off x="2649915" y="2889130"/>
            <a:ext cx="162211" cy="199277"/>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32</a:t>
            </a:r>
          </a:p>
        </p:txBody>
      </p:sp>
      <p:sp>
        <p:nvSpPr>
          <p:cNvPr id="119" name="Rectangle 64"/>
          <p:cNvSpPr>
            <a:spLocks noChangeArrowheads="1"/>
          </p:cNvSpPr>
          <p:nvPr/>
        </p:nvSpPr>
        <p:spPr bwMode="auto">
          <a:xfrm>
            <a:off x="2866991" y="2888028"/>
            <a:ext cx="162211" cy="19927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33</a:t>
            </a:r>
          </a:p>
        </p:txBody>
      </p:sp>
      <p:sp>
        <p:nvSpPr>
          <p:cNvPr id="120" name="Rectangle 65"/>
          <p:cNvSpPr>
            <a:spLocks noChangeArrowheads="1"/>
          </p:cNvSpPr>
          <p:nvPr/>
        </p:nvSpPr>
        <p:spPr bwMode="auto">
          <a:xfrm>
            <a:off x="3084068" y="288692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121" name="Rectangle 66"/>
          <p:cNvSpPr>
            <a:spLocks noChangeArrowheads="1"/>
          </p:cNvSpPr>
          <p:nvPr/>
        </p:nvSpPr>
        <p:spPr bwMode="auto">
          <a:xfrm>
            <a:off x="3301145" y="2885826"/>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122" name="Rectangle 67"/>
          <p:cNvSpPr>
            <a:spLocks noChangeArrowheads="1"/>
          </p:cNvSpPr>
          <p:nvPr/>
        </p:nvSpPr>
        <p:spPr bwMode="auto">
          <a:xfrm>
            <a:off x="3518222" y="288472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123" name="Rectangle 68"/>
          <p:cNvSpPr>
            <a:spLocks noChangeArrowheads="1"/>
          </p:cNvSpPr>
          <p:nvPr/>
        </p:nvSpPr>
        <p:spPr bwMode="auto">
          <a:xfrm>
            <a:off x="3735299" y="288362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124" name="Rectangle 69"/>
          <p:cNvSpPr>
            <a:spLocks noChangeArrowheads="1"/>
          </p:cNvSpPr>
          <p:nvPr/>
        </p:nvSpPr>
        <p:spPr bwMode="auto">
          <a:xfrm>
            <a:off x="3952375" y="2882525"/>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38</a:t>
            </a:r>
          </a:p>
        </p:txBody>
      </p:sp>
      <p:sp>
        <p:nvSpPr>
          <p:cNvPr id="125" name="Rectangle 70"/>
          <p:cNvSpPr>
            <a:spLocks noChangeArrowheads="1"/>
          </p:cNvSpPr>
          <p:nvPr/>
        </p:nvSpPr>
        <p:spPr bwMode="auto">
          <a:xfrm>
            <a:off x="4169452" y="288142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126" name="Rectangle 71"/>
          <p:cNvSpPr>
            <a:spLocks noChangeArrowheads="1"/>
          </p:cNvSpPr>
          <p:nvPr/>
        </p:nvSpPr>
        <p:spPr bwMode="auto">
          <a:xfrm>
            <a:off x="4386529" y="2880322"/>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127" name="Rectangle 72"/>
          <p:cNvSpPr>
            <a:spLocks noChangeArrowheads="1"/>
          </p:cNvSpPr>
          <p:nvPr/>
        </p:nvSpPr>
        <p:spPr bwMode="auto">
          <a:xfrm>
            <a:off x="4603605" y="287922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sp>
        <p:nvSpPr>
          <p:cNvPr id="128" name="Rectangle 73"/>
          <p:cNvSpPr>
            <a:spLocks noChangeArrowheads="1"/>
          </p:cNvSpPr>
          <p:nvPr/>
        </p:nvSpPr>
        <p:spPr bwMode="auto">
          <a:xfrm>
            <a:off x="4820682" y="287812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129" name="Rectangle 74"/>
          <p:cNvSpPr>
            <a:spLocks noChangeArrowheads="1"/>
          </p:cNvSpPr>
          <p:nvPr/>
        </p:nvSpPr>
        <p:spPr bwMode="auto">
          <a:xfrm>
            <a:off x="5037758" y="287701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130" name="Rectangle 75"/>
          <p:cNvSpPr>
            <a:spLocks noChangeArrowheads="1"/>
          </p:cNvSpPr>
          <p:nvPr/>
        </p:nvSpPr>
        <p:spPr bwMode="auto">
          <a:xfrm>
            <a:off x="5254835" y="2875919"/>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131" name="Rectangle 76"/>
          <p:cNvSpPr>
            <a:spLocks noChangeArrowheads="1"/>
          </p:cNvSpPr>
          <p:nvPr/>
        </p:nvSpPr>
        <p:spPr bwMode="auto">
          <a:xfrm>
            <a:off x="5471912" y="287481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132" name="Rectangle 77"/>
          <p:cNvSpPr>
            <a:spLocks noChangeArrowheads="1"/>
          </p:cNvSpPr>
          <p:nvPr/>
        </p:nvSpPr>
        <p:spPr bwMode="auto">
          <a:xfrm>
            <a:off x="5688988" y="287371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133" name="Rectangle 78"/>
          <p:cNvSpPr>
            <a:spLocks noChangeArrowheads="1"/>
          </p:cNvSpPr>
          <p:nvPr/>
        </p:nvSpPr>
        <p:spPr bwMode="auto">
          <a:xfrm>
            <a:off x="5906065" y="287261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134" name="Rectangle 79"/>
          <p:cNvSpPr>
            <a:spLocks noChangeArrowheads="1"/>
          </p:cNvSpPr>
          <p:nvPr/>
        </p:nvSpPr>
        <p:spPr bwMode="auto">
          <a:xfrm>
            <a:off x="6123142" y="2871515"/>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135" name="Rectangle 80"/>
          <p:cNvSpPr>
            <a:spLocks noChangeArrowheads="1"/>
          </p:cNvSpPr>
          <p:nvPr/>
        </p:nvSpPr>
        <p:spPr bwMode="auto">
          <a:xfrm>
            <a:off x="6340219" y="28704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136" name="Rectangle 81"/>
          <p:cNvSpPr>
            <a:spLocks noChangeArrowheads="1"/>
          </p:cNvSpPr>
          <p:nvPr/>
        </p:nvSpPr>
        <p:spPr bwMode="auto">
          <a:xfrm>
            <a:off x="6557296" y="28693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sp>
        <p:nvSpPr>
          <p:cNvPr id="137" name="Rectangle 82"/>
          <p:cNvSpPr>
            <a:spLocks noChangeArrowheads="1"/>
          </p:cNvSpPr>
          <p:nvPr/>
        </p:nvSpPr>
        <p:spPr bwMode="auto">
          <a:xfrm>
            <a:off x="6774372" y="286821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138" name="Rectangle 83"/>
          <p:cNvSpPr>
            <a:spLocks noChangeArrowheads="1"/>
          </p:cNvSpPr>
          <p:nvPr/>
        </p:nvSpPr>
        <p:spPr bwMode="auto">
          <a:xfrm>
            <a:off x="6991449" y="286711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139" name="Rectangle 84"/>
          <p:cNvSpPr>
            <a:spLocks noChangeArrowheads="1"/>
          </p:cNvSpPr>
          <p:nvPr/>
        </p:nvSpPr>
        <p:spPr bwMode="auto">
          <a:xfrm>
            <a:off x="7208526" y="2866009"/>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140" name="Rectangle 85"/>
          <p:cNvSpPr>
            <a:spLocks noChangeArrowheads="1"/>
          </p:cNvSpPr>
          <p:nvPr/>
        </p:nvSpPr>
        <p:spPr bwMode="auto">
          <a:xfrm>
            <a:off x="7425602" y="2864909"/>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141" name="Rectangle 86"/>
          <p:cNvSpPr>
            <a:spLocks noChangeArrowheads="1"/>
          </p:cNvSpPr>
          <p:nvPr/>
        </p:nvSpPr>
        <p:spPr bwMode="auto">
          <a:xfrm>
            <a:off x="7642679" y="2863807"/>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142" name="Rectangle 87"/>
          <p:cNvSpPr>
            <a:spLocks noChangeArrowheads="1"/>
          </p:cNvSpPr>
          <p:nvPr/>
        </p:nvSpPr>
        <p:spPr bwMode="auto">
          <a:xfrm>
            <a:off x="7853792" y="2863807"/>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grpSp>
        <p:nvGrpSpPr>
          <p:cNvPr id="143" name="Group 93"/>
          <p:cNvGrpSpPr>
            <a:grpSpLocks/>
          </p:cNvGrpSpPr>
          <p:nvPr/>
        </p:nvGrpSpPr>
        <p:grpSpPr bwMode="auto">
          <a:xfrm>
            <a:off x="2734600" y="3087303"/>
            <a:ext cx="236161" cy="518367"/>
            <a:chOff x="1231" y="3150"/>
            <a:chExt cx="182" cy="232"/>
          </a:xfrm>
        </p:grpSpPr>
        <p:sp>
          <p:nvSpPr>
            <p:cNvPr id="144" name="Line 88"/>
            <p:cNvSpPr>
              <a:spLocks noChangeShapeType="1"/>
            </p:cNvSpPr>
            <p:nvPr/>
          </p:nvSpPr>
          <p:spPr bwMode="auto">
            <a:xfrm flipV="1">
              <a:off x="1231" y="3150"/>
              <a:ext cx="0" cy="23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45" name="Line 89"/>
            <p:cNvSpPr>
              <a:spLocks noChangeShapeType="1"/>
            </p:cNvSpPr>
            <p:nvPr/>
          </p:nvSpPr>
          <p:spPr bwMode="auto">
            <a:xfrm flipV="1">
              <a:off x="1413" y="3150"/>
              <a:ext cx="0" cy="23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grpSp>
      <p:sp>
        <p:nvSpPr>
          <p:cNvPr id="146" name="Text Box 90"/>
          <p:cNvSpPr txBox="1">
            <a:spLocks noChangeArrowheads="1"/>
          </p:cNvSpPr>
          <p:nvPr/>
        </p:nvSpPr>
        <p:spPr bwMode="auto">
          <a:xfrm>
            <a:off x="2380397" y="3411536"/>
            <a:ext cx="954108" cy="276999"/>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未按序收到</a:t>
            </a:r>
          </a:p>
        </p:txBody>
      </p:sp>
      <p:sp>
        <p:nvSpPr>
          <p:cNvPr id="147" name="AutoShape 91"/>
          <p:cNvSpPr>
            <a:spLocks/>
          </p:cNvSpPr>
          <p:nvPr/>
        </p:nvSpPr>
        <p:spPr bwMode="auto">
          <a:xfrm rot="5400000">
            <a:off x="5692521" y="521334"/>
            <a:ext cx="127714" cy="1892861"/>
          </a:xfrm>
          <a:prstGeom prst="leftBrace">
            <a:avLst>
              <a:gd name="adj1" fmla="val 1140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latin typeface="微软雅黑" pitchFamily="34" charset="-122"/>
              <a:ea typeface="微软雅黑" pitchFamily="34" charset="-122"/>
            </a:endParaRPr>
          </a:p>
        </p:txBody>
      </p:sp>
      <p:sp>
        <p:nvSpPr>
          <p:cNvPr id="148" name="Text Box 92"/>
          <p:cNvSpPr txBox="1">
            <a:spLocks noChangeArrowheads="1"/>
          </p:cNvSpPr>
          <p:nvPr/>
        </p:nvSpPr>
        <p:spPr bwMode="auto">
          <a:xfrm>
            <a:off x="5344146" y="1158053"/>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可用窗口</a:t>
            </a:r>
          </a:p>
        </p:txBody>
      </p:sp>
      <p:sp>
        <p:nvSpPr>
          <p:cNvPr id="152" name="Text Box 57"/>
          <p:cNvSpPr txBox="1">
            <a:spLocks noChangeArrowheads="1"/>
          </p:cNvSpPr>
          <p:nvPr/>
        </p:nvSpPr>
        <p:spPr bwMode="auto">
          <a:xfrm>
            <a:off x="1793176" y="3729641"/>
            <a:ext cx="1980029" cy="523220"/>
          </a:xfrm>
          <a:prstGeom prst="rect">
            <a:avLst/>
          </a:prstGeom>
          <a:solidFill>
            <a:srgbClr val="0000FF"/>
          </a:solidFill>
          <a:ln w="9525">
            <a:solidFill>
              <a:schemeClr val="tx1"/>
            </a:solidFill>
            <a:miter lim="800000"/>
            <a:headEnd/>
            <a:tailEnd/>
          </a:ln>
          <a:effectLst/>
        </p:spPr>
        <p:txBody>
          <a:bodyPr wrap="none">
            <a:spAutoFit/>
          </a:bodyPr>
          <a:lstStyle/>
          <a:p>
            <a:pPr algn="ct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标准强烈不赞成</a:t>
            </a:r>
          </a:p>
          <a:p>
            <a:pPr algn="ctr"/>
            <a:r>
              <a:rPr lang="zh-CN" altLang="en-US" sz="1400" b="1" dirty="0">
                <a:solidFill>
                  <a:schemeClr val="bg1"/>
                </a:solidFill>
                <a:latin typeface="微软雅黑" pitchFamily="34" charset="-122"/>
                <a:ea typeface="微软雅黑" pitchFamily="34" charset="-122"/>
              </a:rPr>
              <a:t>发送窗口前沿向后</a:t>
            </a:r>
            <a:r>
              <a:rPr lang="zh-CN" altLang="en-US" sz="1400" b="1" dirty="0" smtClean="0">
                <a:solidFill>
                  <a:schemeClr val="bg1"/>
                </a:solidFill>
                <a:latin typeface="微软雅黑" pitchFamily="34" charset="-122"/>
                <a:ea typeface="微软雅黑" pitchFamily="34" charset="-122"/>
              </a:rPr>
              <a:t>收缩</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2695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66"/>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35" presetClass="emph" presetSubtype="0" repeatCount="3000" fill="hold" nodeType="afterEffect">
                                  <p:stCondLst>
                                    <p:cond delay="10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p:stCondLst>
                              <p:cond delay="7000"/>
                            </p:stCondLst>
                            <p:childTnLst>
                              <p:par>
                                <p:cTn id="11" presetID="35" presetClass="emph" presetSubtype="0" repeatCount="3000" fill="hold" nodeType="afterEffect">
                                  <p:stCondLst>
                                    <p:cond delay="1000"/>
                                  </p:stCondLst>
                                  <p:childTnLst>
                                    <p:anim calcmode="discrete" valueType="str">
                                      <p:cBhvr>
                                        <p:cTn id="12"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圆角矩形 148"/>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55"/>
          <p:cNvSpPr txBox="1">
            <a:spLocks noChangeArrowheads="1"/>
          </p:cNvSpPr>
          <p:nvPr/>
        </p:nvSpPr>
        <p:spPr bwMode="auto">
          <a:xfrm>
            <a:off x="3140278" y="655714"/>
            <a:ext cx="2909166" cy="363176"/>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发送了 </a:t>
            </a:r>
            <a:r>
              <a:rPr lang="en-US" altLang="zh-CN" sz="1600" b="1" dirty="0">
                <a:solidFill>
                  <a:srgbClr val="0000FF"/>
                </a:solidFill>
                <a:latin typeface="微软雅黑" pitchFamily="34" charset="-122"/>
                <a:ea typeface="微软雅黑" pitchFamily="34" charset="-122"/>
              </a:rPr>
              <a:t>11 </a:t>
            </a:r>
            <a:r>
              <a:rPr lang="zh-CN" altLang="en-US" sz="1600" b="1" dirty="0">
                <a:solidFill>
                  <a:srgbClr val="0000FF"/>
                </a:solidFill>
                <a:latin typeface="微软雅黑" pitchFamily="34" charset="-122"/>
                <a:ea typeface="微软雅黑" pitchFamily="34" charset="-122"/>
              </a:rPr>
              <a:t>个字节的</a:t>
            </a:r>
            <a:r>
              <a:rPr lang="zh-CN" altLang="en-US" sz="1600" b="1" dirty="0" smtClean="0">
                <a:solidFill>
                  <a:srgbClr val="0000FF"/>
                </a:solidFill>
                <a:latin typeface="微软雅黑" pitchFamily="34" charset="-122"/>
                <a:ea typeface="微软雅黑" pitchFamily="34" charset="-122"/>
              </a:rPr>
              <a:t>数据</a:t>
            </a:r>
            <a:endParaRPr lang="zh-CN" altLang="en-US" sz="1600" b="1" dirty="0">
              <a:solidFill>
                <a:srgbClr val="0000FF"/>
              </a:solidFill>
              <a:latin typeface="微软雅黑" pitchFamily="34" charset="-122"/>
              <a:ea typeface="微软雅黑" pitchFamily="34" charset="-122"/>
            </a:endParaRPr>
          </a:p>
        </p:txBody>
      </p:sp>
      <p:sp>
        <p:nvSpPr>
          <p:cNvPr id="61" name="Text Box 155"/>
          <p:cNvSpPr txBox="1">
            <a:spLocks noChangeArrowheads="1"/>
          </p:cNvSpPr>
          <p:nvPr/>
        </p:nvSpPr>
        <p:spPr bwMode="auto">
          <a:xfrm>
            <a:off x="4011782" y="3605162"/>
            <a:ext cx="3894585" cy="650947"/>
          </a:xfrm>
          <a:prstGeom prst="rect">
            <a:avLst/>
          </a:prstGeom>
          <a:solidFill>
            <a:srgbClr val="66FF99"/>
          </a:solidFill>
          <a:ln w="9525">
            <a:solidFill>
              <a:schemeClr val="tx1"/>
            </a:solidFill>
            <a:miter lim="800000"/>
            <a:headEnd/>
            <a:tailEnd/>
          </a:ln>
          <a:effectLst/>
          <a:extLst/>
        </p:spPr>
        <p:txBody>
          <a:bodyPr wrap="square">
            <a:spAutoFit/>
          </a:bodyPr>
          <a:lstStyle/>
          <a:p>
            <a:pPr>
              <a:lnSpc>
                <a:spcPct val="110000"/>
              </a:lnSpc>
            </a:pPr>
            <a:r>
              <a:rPr lang="en-US" altLang="zh-CN" sz="1100" b="1" dirty="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3</a:t>
            </a:r>
            <a:r>
              <a:rPr lang="en-US" altLang="zh-CN" sz="1100" b="1" dirty="0">
                <a:latin typeface="微软雅黑" pitchFamily="34" charset="-122"/>
                <a:ea typeface="微软雅黑" pitchFamily="34" charset="-122"/>
              </a:rPr>
              <a:t> – P</a:t>
            </a:r>
            <a:r>
              <a:rPr lang="en-US" altLang="zh-CN" sz="1100" b="1" baseline="-25000" dirty="0">
                <a:latin typeface="微软雅黑" pitchFamily="34" charset="-122"/>
                <a:ea typeface="微软雅黑" pitchFamily="34" charset="-122"/>
              </a:rPr>
              <a:t>1</a:t>
            </a:r>
            <a:r>
              <a:rPr lang="en-US" altLang="zh-CN" sz="1100" b="1" dirty="0">
                <a:latin typeface="微软雅黑" pitchFamily="34" charset="-122"/>
                <a:ea typeface="微软雅黑" pitchFamily="34" charset="-122"/>
              </a:rPr>
              <a:t> = A </a:t>
            </a:r>
            <a:r>
              <a:rPr lang="zh-CN" altLang="en-US" sz="1100" b="1" dirty="0">
                <a:latin typeface="微软雅黑" pitchFamily="34" charset="-122"/>
                <a:ea typeface="微软雅黑" pitchFamily="34" charset="-122"/>
              </a:rPr>
              <a:t>的发送窗口（又称为通知窗口）</a:t>
            </a:r>
          </a:p>
          <a:p>
            <a:pPr>
              <a:lnSpc>
                <a:spcPct val="110000"/>
              </a:lnSpc>
            </a:pPr>
            <a:r>
              <a:rPr lang="en-US" altLang="zh-CN" sz="1100" b="1" dirty="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2</a:t>
            </a:r>
            <a:r>
              <a:rPr lang="en-US" altLang="zh-CN" sz="1100" b="1" dirty="0">
                <a:latin typeface="微软雅黑" pitchFamily="34" charset="-122"/>
                <a:ea typeface="微软雅黑" pitchFamily="34" charset="-122"/>
              </a:rPr>
              <a:t> – P</a:t>
            </a:r>
            <a:r>
              <a:rPr lang="en-US" altLang="zh-CN" sz="1100" b="1" baseline="-25000" dirty="0">
                <a:latin typeface="微软雅黑" pitchFamily="34" charset="-122"/>
                <a:ea typeface="微软雅黑" pitchFamily="34" charset="-122"/>
              </a:rPr>
              <a:t>1</a:t>
            </a:r>
            <a:r>
              <a:rPr lang="en-US" altLang="zh-CN" sz="1100" b="1" dirty="0">
                <a:latin typeface="微软雅黑" pitchFamily="34" charset="-122"/>
                <a:ea typeface="微软雅黑" pitchFamily="34" charset="-122"/>
              </a:rPr>
              <a:t> = </a:t>
            </a:r>
            <a:r>
              <a:rPr lang="zh-CN" altLang="en-US" sz="1100" b="1" dirty="0">
                <a:latin typeface="微软雅黑" pitchFamily="34" charset="-122"/>
                <a:ea typeface="微软雅黑" pitchFamily="34" charset="-122"/>
              </a:rPr>
              <a:t>已发送但尚未收到确认的字节数</a:t>
            </a:r>
          </a:p>
          <a:p>
            <a:pPr>
              <a:lnSpc>
                <a:spcPct val="110000"/>
              </a:lnSpc>
            </a:pP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3</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2</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允许发送但尚未发送的字节数（又称为可用窗口） </a:t>
            </a:r>
          </a:p>
        </p:txBody>
      </p:sp>
      <p:sp>
        <p:nvSpPr>
          <p:cNvPr id="62" name="Line 4"/>
          <p:cNvSpPr>
            <a:spLocks noChangeShapeType="1"/>
          </p:cNvSpPr>
          <p:nvPr/>
        </p:nvSpPr>
        <p:spPr bwMode="auto">
          <a:xfrm flipV="1">
            <a:off x="2399443" y="2639208"/>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63" name="Line 5"/>
          <p:cNvSpPr>
            <a:spLocks noChangeShapeType="1"/>
          </p:cNvSpPr>
          <p:nvPr/>
        </p:nvSpPr>
        <p:spPr bwMode="auto">
          <a:xfrm flipV="1">
            <a:off x="2399443" y="1153985"/>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64" name="Text Box 6"/>
          <p:cNvSpPr txBox="1">
            <a:spLocks noChangeArrowheads="1"/>
          </p:cNvSpPr>
          <p:nvPr/>
        </p:nvSpPr>
        <p:spPr bwMode="auto">
          <a:xfrm>
            <a:off x="6975979" y="1891121"/>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65" name="Text Box 7"/>
          <p:cNvSpPr txBox="1">
            <a:spLocks noChangeArrowheads="1"/>
          </p:cNvSpPr>
          <p:nvPr/>
        </p:nvSpPr>
        <p:spPr bwMode="auto">
          <a:xfrm>
            <a:off x="1461412" y="1900265"/>
            <a:ext cx="80021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66" name="Text Box 8"/>
          <p:cNvSpPr txBox="1">
            <a:spLocks noChangeArrowheads="1"/>
          </p:cNvSpPr>
          <p:nvPr/>
        </p:nvSpPr>
        <p:spPr bwMode="auto">
          <a:xfrm>
            <a:off x="3658659" y="1030497"/>
            <a:ext cx="173156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A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a:t>
            </a:r>
            <a:r>
              <a:rPr lang="zh-CN" altLang="en-US" sz="1200" b="1" dirty="0">
                <a:latin typeface="微软雅黑" pitchFamily="34" charset="-122"/>
                <a:ea typeface="微软雅黑" pitchFamily="34" charset="-122"/>
              </a:rPr>
              <a:t>位置不变</a:t>
            </a:r>
          </a:p>
        </p:txBody>
      </p:sp>
      <p:sp>
        <p:nvSpPr>
          <p:cNvPr id="67" name="Text Box 9"/>
          <p:cNvSpPr txBox="1">
            <a:spLocks noChangeArrowheads="1"/>
          </p:cNvSpPr>
          <p:nvPr/>
        </p:nvSpPr>
        <p:spPr bwMode="auto">
          <a:xfrm>
            <a:off x="4999578" y="1961004"/>
            <a:ext cx="1569660"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允许发送但尚未发送</a:t>
            </a:r>
          </a:p>
        </p:txBody>
      </p:sp>
      <p:sp>
        <p:nvSpPr>
          <p:cNvPr id="68" name="Rectangle 10"/>
          <p:cNvSpPr>
            <a:spLocks noChangeArrowheads="1"/>
          </p:cNvSpPr>
          <p:nvPr/>
        </p:nvSpPr>
        <p:spPr bwMode="auto">
          <a:xfrm>
            <a:off x="2404213" y="1502995"/>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grpSp>
        <p:nvGrpSpPr>
          <p:cNvPr id="4" name="组合 3"/>
          <p:cNvGrpSpPr/>
          <p:nvPr/>
        </p:nvGrpSpPr>
        <p:grpSpPr>
          <a:xfrm>
            <a:off x="1348648" y="1648325"/>
            <a:ext cx="1030517" cy="203682"/>
            <a:chOff x="1348648" y="1648325"/>
            <a:chExt cx="1030517" cy="203682"/>
          </a:xfrm>
        </p:grpSpPr>
        <p:sp>
          <p:nvSpPr>
            <p:cNvPr id="69" name="Rectangle 11"/>
            <p:cNvSpPr>
              <a:spLocks noChangeArrowheads="1"/>
            </p:cNvSpPr>
            <p:nvPr/>
          </p:nvSpPr>
          <p:spPr bwMode="auto">
            <a:xfrm>
              <a:off x="1348648" y="1652729"/>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70" name="Rectangle 12"/>
            <p:cNvSpPr>
              <a:spLocks noChangeArrowheads="1"/>
            </p:cNvSpPr>
            <p:nvPr/>
          </p:nvSpPr>
          <p:spPr bwMode="auto">
            <a:xfrm>
              <a:off x="1565725" y="1651629"/>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27</a:t>
              </a:r>
            </a:p>
          </p:txBody>
        </p:sp>
        <p:sp>
          <p:nvSpPr>
            <p:cNvPr id="71" name="Rectangle 13"/>
            <p:cNvSpPr>
              <a:spLocks noChangeArrowheads="1"/>
            </p:cNvSpPr>
            <p:nvPr/>
          </p:nvSpPr>
          <p:spPr bwMode="auto">
            <a:xfrm>
              <a:off x="1782801" y="1650527"/>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28</a:t>
              </a:r>
            </a:p>
          </p:txBody>
        </p:sp>
        <p:sp>
          <p:nvSpPr>
            <p:cNvPr id="72" name="Rectangle 14"/>
            <p:cNvSpPr>
              <a:spLocks noChangeArrowheads="1"/>
            </p:cNvSpPr>
            <p:nvPr/>
          </p:nvSpPr>
          <p:spPr bwMode="auto">
            <a:xfrm>
              <a:off x="1999878" y="1649427"/>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29</a:t>
              </a:r>
            </a:p>
          </p:txBody>
        </p:sp>
        <p:sp>
          <p:nvSpPr>
            <p:cNvPr id="73" name="Rectangle 15"/>
            <p:cNvSpPr>
              <a:spLocks noChangeArrowheads="1"/>
            </p:cNvSpPr>
            <p:nvPr/>
          </p:nvSpPr>
          <p:spPr bwMode="auto">
            <a:xfrm>
              <a:off x="2216954" y="1648325"/>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grpSp>
      <p:grpSp>
        <p:nvGrpSpPr>
          <p:cNvPr id="2" name="组合 1"/>
          <p:cNvGrpSpPr/>
          <p:nvPr/>
        </p:nvGrpSpPr>
        <p:grpSpPr>
          <a:xfrm>
            <a:off x="2434031" y="1636215"/>
            <a:ext cx="2332978" cy="210286"/>
            <a:chOff x="2434031" y="1636215"/>
            <a:chExt cx="2332978" cy="210286"/>
          </a:xfrm>
        </p:grpSpPr>
        <p:sp>
          <p:nvSpPr>
            <p:cNvPr id="74" name="Rectangle 16"/>
            <p:cNvSpPr>
              <a:spLocks noChangeArrowheads="1"/>
            </p:cNvSpPr>
            <p:nvPr/>
          </p:nvSpPr>
          <p:spPr bwMode="auto">
            <a:xfrm>
              <a:off x="2434031" y="1647224"/>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31</a:t>
              </a:r>
            </a:p>
          </p:txBody>
        </p:sp>
        <p:sp>
          <p:nvSpPr>
            <p:cNvPr id="75" name="Rectangle 17"/>
            <p:cNvSpPr>
              <a:spLocks noChangeArrowheads="1"/>
            </p:cNvSpPr>
            <p:nvPr/>
          </p:nvSpPr>
          <p:spPr bwMode="auto">
            <a:xfrm>
              <a:off x="2651108" y="1646123"/>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32</a:t>
              </a:r>
            </a:p>
          </p:txBody>
        </p:sp>
        <p:sp>
          <p:nvSpPr>
            <p:cNvPr id="76" name="Rectangle 18"/>
            <p:cNvSpPr>
              <a:spLocks noChangeArrowheads="1"/>
            </p:cNvSpPr>
            <p:nvPr/>
          </p:nvSpPr>
          <p:spPr bwMode="auto">
            <a:xfrm>
              <a:off x="2868185" y="1645023"/>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33</a:t>
              </a:r>
            </a:p>
          </p:txBody>
        </p:sp>
        <p:sp>
          <p:nvSpPr>
            <p:cNvPr id="77" name="Rectangle 19"/>
            <p:cNvSpPr>
              <a:spLocks noChangeArrowheads="1"/>
            </p:cNvSpPr>
            <p:nvPr/>
          </p:nvSpPr>
          <p:spPr bwMode="auto">
            <a:xfrm>
              <a:off x="3085262" y="1643921"/>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78" name="Rectangle 20"/>
            <p:cNvSpPr>
              <a:spLocks noChangeArrowheads="1"/>
            </p:cNvSpPr>
            <p:nvPr/>
          </p:nvSpPr>
          <p:spPr bwMode="auto">
            <a:xfrm>
              <a:off x="3302338" y="1642821"/>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79" name="Rectangle 21"/>
            <p:cNvSpPr>
              <a:spLocks noChangeArrowheads="1"/>
            </p:cNvSpPr>
            <p:nvPr/>
          </p:nvSpPr>
          <p:spPr bwMode="auto">
            <a:xfrm>
              <a:off x="3519415" y="1641719"/>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80" name="Rectangle 22"/>
            <p:cNvSpPr>
              <a:spLocks noChangeArrowheads="1"/>
            </p:cNvSpPr>
            <p:nvPr/>
          </p:nvSpPr>
          <p:spPr bwMode="auto">
            <a:xfrm>
              <a:off x="3736492" y="1640619"/>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81" name="Rectangle 23"/>
            <p:cNvSpPr>
              <a:spLocks noChangeArrowheads="1"/>
            </p:cNvSpPr>
            <p:nvPr/>
          </p:nvSpPr>
          <p:spPr bwMode="auto">
            <a:xfrm>
              <a:off x="3953568" y="1639517"/>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38</a:t>
              </a:r>
            </a:p>
          </p:txBody>
        </p:sp>
        <p:sp>
          <p:nvSpPr>
            <p:cNvPr id="82" name="Rectangle 24"/>
            <p:cNvSpPr>
              <a:spLocks noChangeArrowheads="1"/>
            </p:cNvSpPr>
            <p:nvPr/>
          </p:nvSpPr>
          <p:spPr bwMode="auto">
            <a:xfrm>
              <a:off x="4170645" y="1638417"/>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83" name="Rectangle 25"/>
            <p:cNvSpPr>
              <a:spLocks noChangeArrowheads="1"/>
            </p:cNvSpPr>
            <p:nvPr/>
          </p:nvSpPr>
          <p:spPr bwMode="auto">
            <a:xfrm>
              <a:off x="4387721" y="1637315"/>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84" name="Rectangle 26"/>
            <p:cNvSpPr>
              <a:spLocks noChangeArrowheads="1"/>
            </p:cNvSpPr>
            <p:nvPr/>
          </p:nvSpPr>
          <p:spPr bwMode="auto">
            <a:xfrm>
              <a:off x="4604798" y="1636215"/>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grpSp>
      <p:grpSp>
        <p:nvGrpSpPr>
          <p:cNvPr id="3" name="组合 2"/>
          <p:cNvGrpSpPr/>
          <p:nvPr/>
        </p:nvGrpSpPr>
        <p:grpSpPr>
          <a:xfrm>
            <a:off x="4821875" y="1626305"/>
            <a:ext cx="1898824" cy="208086"/>
            <a:chOff x="4821875" y="1626305"/>
            <a:chExt cx="1898824" cy="208086"/>
          </a:xfrm>
        </p:grpSpPr>
        <p:sp>
          <p:nvSpPr>
            <p:cNvPr id="85" name="Rectangle 27"/>
            <p:cNvSpPr>
              <a:spLocks noChangeArrowheads="1"/>
            </p:cNvSpPr>
            <p:nvPr/>
          </p:nvSpPr>
          <p:spPr bwMode="auto">
            <a:xfrm>
              <a:off x="4821875" y="16351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86" name="Rectangle 28"/>
            <p:cNvSpPr>
              <a:spLocks noChangeArrowheads="1"/>
            </p:cNvSpPr>
            <p:nvPr/>
          </p:nvSpPr>
          <p:spPr bwMode="auto">
            <a:xfrm>
              <a:off x="5038951" y="16340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87" name="Rectangle 29"/>
            <p:cNvSpPr>
              <a:spLocks noChangeArrowheads="1"/>
            </p:cNvSpPr>
            <p:nvPr/>
          </p:nvSpPr>
          <p:spPr bwMode="auto">
            <a:xfrm>
              <a:off x="5256029" y="163291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88" name="Rectangle 30"/>
            <p:cNvSpPr>
              <a:spLocks noChangeArrowheads="1"/>
            </p:cNvSpPr>
            <p:nvPr/>
          </p:nvSpPr>
          <p:spPr bwMode="auto">
            <a:xfrm>
              <a:off x="5473105" y="163181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89" name="Rectangle 31"/>
            <p:cNvSpPr>
              <a:spLocks noChangeArrowheads="1"/>
            </p:cNvSpPr>
            <p:nvPr/>
          </p:nvSpPr>
          <p:spPr bwMode="auto">
            <a:xfrm>
              <a:off x="5690182" y="163070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90" name="Rectangle 32"/>
            <p:cNvSpPr>
              <a:spLocks noChangeArrowheads="1"/>
            </p:cNvSpPr>
            <p:nvPr/>
          </p:nvSpPr>
          <p:spPr bwMode="auto">
            <a:xfrm>
              <a:off x="5907259" y="162960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91" name="Rectangle 33"/>
            <p:cNvSpPr>
              <a:spLocks noChangeArrowheads="1"/>
            </p:cNvSpPr>
            <p:nvPr/>
          </p:nvSpPr>
          <p:spPr bwMode="auto">
            <a:xfrm>
              <a:off x="6124335" y="162850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92" name="Rectangle 34"/>
            <p:cNvSpPr>
              <a:spLocks noChangeArrowheads="1"/>
            </p:cNvSpPr>
            <p:nvPr/>
          </p:nvSpPr>
          <p:spPr bwMode="auto">
            <a:xfrm>
              <a:off x="6341412" y="162740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93" name="Rectangle 35"/>
            <p:cNvSpPr>
              <a:spLocks noChangeArrowheads="1"/>
            </p:cNvSpPr>
            <p:nvPr/>
          </p:nvSpPr>
          <p:spPr bwMode="auto">
            <a:xfrm>
              <a:off x="6558488" y="162630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grpSp>
      <p:sp>
        <p:nvSpPr>
          <p:cNvPr id="99" name="Text Box 41"/>
          <p:cNvSpPr txBox="1">
            <a:spLocks noChangeArrowheads="1"/>
          </p:cNvSpPr>
          <p:nvPr/>
        </p:nvSpPr>
        <p:spPr bwMode="auto">
          <a:xfrm>
            <a:off x="2715938" y="1973116"/>
            <a:ext cx="156966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已发送但未收到确认</a:t>
            </a:r>
          </a:p>
        </p:txBody>
      </p:sp>
      <p:grpSp>
        <p:nvGrpSpPr>
          <p:cNvPr id="5" name="组合 4"/>
          <p:cNvGrpSpPr/>
          <p:nvPr/>
        </p:nvGrpSpPr>
        <p:grpSpPr>
          <a:xfrm>
            <a:off x="6775565" y="1620801"/>
            <a:ext cx="1241631" cy="203681"/>
            <a:chOff x="6775565" y="1620801"/>
            <a:chExt cx="1241631" cy="203681"/>
          </a:xfrm>
        </p:grpSpPr>
        <p:sp>
          <p:nvSpPr>
            <p:cNvPr id="94" name="Rectangle 36"/>
            <p:cNvSpPr>
              <a:spLocks noChangeArrowheads="1"/>
            </p:cNvSpPr>
            <p:nvPr/>
          </p:nvSpPr>
          <p:spPr bwMode="auto">
            <a:xfrm>
              <a:off x="6775565" y="1625205"/>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95" name="Rectangle 37"/>
            <p:cNvSpPr>
              <a:spLocks noChangeArrowheads="1"/>
            </p:cNvSpPr>
            <p:nvPr/>
          </p:nvSpPr>
          <p:spPr bwMode="auto">
            <a:xfrm>
              <a:off x="6992642" y="1624103"/>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96" name="Rectangle 38"/>
            <p:cNvSpPr>
              <a:spLocks noChangeArrowheads="1"/>
            </p:cNvSpPr>
            <p:nvPr/>
          </p:nvSpPr>
          <p:spPr bwMode="auto">
            <a:xfrm>
              <a:off x="7209718" y="1623003"/>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97" name="Rectangle 39"/>
            <p:cNvSpPr>
              <a:spLocks noChangeArrowheads="1"/>
            </p:cNvSpPr>
            <p:nvPr/>
          </p:nvSpPr>
          <p:spPr bwMode="auto">
            <a:xfrm>
              <a:off x="7426795" y="162190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98" name="Rectangle 40"/>
            <p:cNvSpPr>
              <a:spLocks noChangeArrowheads="1"/>
            </p:cNvSpPr>
            <p:nvPr/>
          </p:nvSpPr>
          <p:spPr bwMode="auto">
            <a:xfrm>
              <a:off x="7643872"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100" name="Rectangle 42"/>
            <p:cNvSpPr>
              <a:spLocks noChangeArrowheads="1"/>
            </p:cNvSpPr>
            <p:nvPr/>
          </p:nvSpPr>
          <p:spPr bwMode="auto">
            <a:xfrm>
              <a:off x="7854985"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grpSp>
      <p:sp>
        <p:nvSpPr>
          <p:cNvPr id="101" name="Line 44"/>
          <p:cNvSpPr>
            <a:spLocks noChangeShapeType="1"/>
          </p:cNvSpPr>
          <p:nvPr/>
        </p:nvSpPr>
        <p:spPr bwMode="auto">
          <a:xfrm flipV="1">
            <a:off x="2515137"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2" name="Text Box 45"/>
          <p:cNvSpPr txBox="1">
            <a:spLocks noChangeArrowheads="1"/>
          </p:cNvSpPr>
          <p:nvPr/>
        </p:nvSpPr>
        <p:spPr bwMode="auto">
          <a:xfrm>
            <a:off x="2364636"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1</a:t>
            </a:r>
          </a:p>
        </p:txBody>
      </p:sp>
      <p:sp>
        <p:nvSpPr>
          <p:cNvPr id="103" name="Line 47"/>
          <p:cNvSpPr>
            <a:spLocks noChangeShapeType="1"/>
          </p:cNvSpPr>
          <p:nvPr/>
        </p:nvSpPr>
        <p:spPr bwMode="auto">
          <a:xfrm flipV="1">
            <a:off x="490298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4" name="Text Box 48"/>
          <p:cNvSpPr txBox="1">
            <a:spLocks noChangeArrowheads="1"/>
          </p:cNvSpPr>
          <p:nvPr/>
        </p:nvSpPr>
        <p:spPr bwMode="auto">
          <a:xfrm>
            <a:off x="4765601"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2</a:t>
            </a:r>
          </a:p>
        </p:txBody>
      </p:sp>
      <p:sp>
        <p:nvSpPr>
          <p:cNvPr id="105" name="Line 50"/>
          <p:cNvSpPr>
            <a:spLocks noChangeShapeType="1"/>
          </p:cNvSpPr>
          <p:nvPr/>
        </p:nvSpPr>
        <p:spPr bwMode="auto">
          <a:xfrm flipV="1">
            <a:off x="686502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6" name="Text Box 51"/>
          <p:cNvSpPr txBox="1">
            <a:spLocks noChangeArrowheads="1"/>
          </p:cNvSpPr>
          <p:nvPr/>
        </p:nvSpPr>
        <p:spPr bwMode="auto">
          <a:xfrm>
            <a:off x="6718098"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3</a:t>
            </a:r>
          </a:p>
        </p:txBody>
      </p:sp>
      <p:sp>
        <p:nvSpPr>
          <p:cNvPr id="107" name="Text Box 52"/>
          <p:cNvSpPr txBox="1">
            <a:spLocks noChangeArrowheads="1"/>
          </p:cNvSpPr>
          <p:nvPr/>
        </p:nvSpPr>
        <p:spPr bwMode="auto">
          <a:xfrm>
            <a:off x="6974787" y="3118713"/>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不允许接收</a:t>
            </a:r>
          </a:p>
        </p:txBody>
      </p:sp>
      <p:sp>
        <p:nvSpPr>
          <p:cNvPr id="108" name="Text Box 53"/>
          <p:cNvSpPr txBox="1">
            <a:spLocks noChangeArrowheads="1"/>
          </p:cNvSpPr>
          <p:nvPr/>
        </p:nvSpPr>
        <p:spPr bwMode="auto">
          <a:xfrm>
            <a:off x="1383275" y="3155289"/>
            <a:ext cx="9541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已发送确认</a:t>
            </a:r>
          </a:p>
          <a:p>
            <a:pPr algn="ctr"/>
            <a:r>
              <a:rPr lang="zh-CN" altLang="en-US" sz="1200" b="1" dirty="0">
                <a:solidFill>
                  <a:srgbClr val="CC00CC"/>
                </a:solidFill>
                <a:latin typeface="微软雅黑" pitchFamily="34" charset="-122"/>
                <a:ea typeface="微软雅黑" pitchFamily="34" charset="-122"/>
              </a:rPr>
              <a:t>并交付主机</a:t>
            </a:r>
          </a:p>
        </p:txBody>
      </p:sp>
      <p:sp>
        <p:nvSpPr>
          <p:cNvPr id="109" name="Text Box 54"/>
          <p:cNvSpPr txBox="1">
            <a:spLocks noChangeArrowheads="1"/>
          </p:cNvSpPr>
          <p:nvPr/>
        </p:nvSpPr>
        <p:spPr bwMode="auto">
          <a:xfrm>
            <a:off x="4224974" y="2515468"/>
            <a:ext cx="873957" cy="230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dirty="0">
                <a:latin typeface="微软雅黑" pitchFamily="34" charset="-122"/>
                <a:ea typeface="微软雅黑" pitchFamily="34" charset="-122"/>
              </a:rPr>
              <a:t>B </a:t>
            </a:r>
            <a:r>
              <a:rPr lang="zh-CN" altLang="en-US" sz="900" b="1" dirty="0">
                <a:latin typeface="微软雅黑" pitchFamily="34" charset="-122"/>
                <a:ea typeface="微软雅黑" pitchFamily="34" charset="-122"/>
              </a:rPr>
              <a:t>的接收窗口</a:t>
            </a:r>
          </a:p>
        </p:txBody>
      </p:sp>
      <p:sp>
        <p:nvSpPr>
          <p:cNvPr id="110" name="Text Box 55"/>
          <p:cNvSpPr txBox="1">
            <a:spLocks noChangeArrowheads="1"/>
          </p:cNvSpPr>
          <p:nvPr/>
        </p:nvSpPr>
        <p:spPr bwMode="auto">
          <a:xfrm>
            <a:off x="4283408" y="3188680"/>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允许接收</a:t>
            </a:r>
          </a:p>
        </p:txBody>
      </p:sp>
      <p:sp>
        <p:nvSpPr>
          <p:cNvPr id="111" name="Rectangle 56"/>
          <p:cNvSpPr>
            <a:spLocks noChangeArrowheads="1"/>
          </p:cNvSpPr>
          <p:nvPr/>
        </p:nvSpPr>
        <p:spPr bwMode="auto">
          <a:xfrm>
            <a:off x="2403020" y="2746003"/>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sp>
        <p:nvSpPr>
          <p:cNvPr id="112" name="Rectangle 57"/>
          <p:cNvSpPr>
            <a:spLocks noChangeArrowheads="1"/>
          </p:cNvSpPr>
          <p:nvPr/>
        </p:nvSpPr>
        <p:spPr bwMode="auto">
          <a:xfrm>
            <a:off x="1347455" y="2895736"/>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113" name="Rectangle 58"/>
          <p:cNvSpPr>
            <a:spLocks noChangeArrowheads="1"/>
          </p:cNvSpPr>
          <p:nvPr/>
        </p:nvSpPr>
        <p:spPr bwMode="auto">
          <a:xfrm>
            <a:off x="1564532" y="2894634"/>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27</a:t>
            </a:r>
          </a:p>
        </p:txBody>
      </p:sp>
      <p:sp>
        <p:nvSpPr>
          <p:cNvPr id="114" name="Rectangle 59"/>
          <p:cNvSpPr>
            <a:spLocks noChangeArrowheads="1"/>
          </p:cNvSpPr>
          <p:nvPr/>
        </p:nvSpPr>
        <p:spPr bwMode="auto">
          <a:xfrm>
            <a:off x="1781608" y="2893534"/>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28</a:t>
            </a:r>
          </a:p>
        </p:txBody>
      </p:sp>
      <p:sp>
        <p:nvSpPr>
          <p:cNvPr id="115" name="Rectangle 60"/>
          <p:cNvSpPr>
            <a:spLocks noChangeArrowheads="1"/>
          </p:cNvSpPr>
          <p:nvPr/>
        </p:nvSpPr>
        <p:spPr bwMode="auto">
          <a:xfrm>
            <a:off x="1998685" y="2892432"/>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29</a:t>
            </a:r>
          </a:p>
        </p:txBody>
      </p:sp>
      <p:sp>
        <p:nvSpPr>
          <p:cNvPr id="116" name="Rectangle 61"/>
          <p:cNvSpPr>
            <a:spLocks noChangeArrowheads="1"/>
          </p:cNvSpPr>
          <p:nvPr/>
        </p:nvSpPr>
        <p:spPr bwMode="auto">
          <a:xfrm>
            <a:off x="2215762" y="2891332"/>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sp>
        <p:nvSpPr>
          <p:cNvPr id="117" name="Rectangle 62"/>
          <p:cNvSpPr>
            <a:spLocks noChangeArrowheads="1"/>
          </p:cNvSpPr>
          <p:nvPr/>
        </p:nvSpPr>
        <p:spPr bwMode="auto">
          <a:xfrm>
            <a:off x="2432838" y="2890230"/>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31</a:t>
            </a:r>
          </a:p>
        </p:txBody>
      </p:sp>
      <p:sp>
        <p:nvSpPr>
          <p:cNvPr id="118" name="Rectangle 63"/>
          <p:cNvSpPr>
            <a:spLocks noChangeArrowheads="1"/>
          </p:cNvSpPr>
          <p:nvPr/>
        </p:nvSpPr>
        <p:spPr bwMode="auto">
          <a:xfrm>
            <a:off x="2649915" y="2889130"/>
            <a:ext cx="162211" cy="199277"/>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32</a:t>
            </a:r>
          </a:p>
        </p:txBody>
      </p:sp>
      <p:sp>
        <p:nvSpPr>
          <p:cNvPr id="119" name="Rectangle 64"/>
          <p:cNvSpPr>
            <a:spLocks noChangeArrowheads="1"/>
          </p:cNvSpPr>
          <p:nvPr/>
        </p:nvSpPr>
        <p:spPr bwMode="auto">
          <a:xfrm>
            <a:off x="2866991" y="2888028"/>
            <a:ext cx="162211" cy="19927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33</a:t>
            </a:r>
          </a:p>
        </p:txBody>
      </p:sp>
      <p:sp>
        <p:nvSpPr>
          <p:cNvPr id="120" name="Rectangle 65"/>
          <p:cNvSpPr>
            <a:spLocks noChangeArrowheads="1"/>
          </p:cNvSpPr>
          <p:nvPr/>
        </p:nvSpPr>
        <p:spPr bwMode="auto">
          <a:xfrm>
            <a:off x="3084068" y="288692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121" name="Rectangle 66"/>
          <p:cNvSpPr>
            <a:spLocks noChangeArrowheads="1"/>
          </p:cNvSpPr>
          <p:nvPr/>
        </p:nvSpPr>
        <p:spPr bwMode="auto">
          <a:xfrm>
            <a:off x="3301145" y="2885826"/>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122" name="Rectangle 67"/>
          <p:cNvSpPr>
            <a:spLocks noChangeArrowheads="1"/>
          </p:cNvSpPr>
          <p:nvPr/>
        </p:nvSpPr>
        <p:spPr bwMode="auto">
          <a:xfrm>
            <a:off x="3518222" y="288472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123" name="Rectangle 68"/>
          <p:cNvSpPr>
            <a:spLocks noChangeArrowheads="1"/>
          </p:cNvSpPr>
          <p:nvPr/>
        </p:nvSpPr>
        <p:spPr bwMode="auto">
          <a:xfrm>
            <a:off x="3735299" y="288362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124" name="Rectangle 69"/>
          <p:cNvSpPr>
            <a:spLocks noChangeArrowheads="1"/>
          </p:cNvSpPr>
          <p:nvPr/>
        </p:nvSpPr>
        <p:spPr bwMode="auto">
          <a:xfrm>
            <a:off x="3952375" y="2882525"/>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38</a:t>
            </a:r>
          </a:p>
        </p:txBody>
      </p:sp>
      <p:sp>
        <p:nvSpPr>
          <p:cNvPr id="125" name="Rectangle 70"/>
          <p:cNvSpPr>
            <a:spLocks noChangeArrowheads="1"/>
          </p:cNvSpPr>
          <p:nvPr/>
        </p:nvSpPr>
        <p:spPr bwMode="auto">
          <a:xfrm>
            <a:off x="4169452" y="288142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126" name="Rectangle 71"/>
          <p:cNvSpPr>
            <a:spLocks noChangeArrowheads="1"/>
          </p:cNvSpPr>
          <p:nvPr/>
        </p:nvSpPr>
        <p:spPr bwMode="auto">
          <a:xfrm>
            <a:off x="4386529" y="2880322"/>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127" name="Rectangle 72"/>
          <p:cNvSpPr>
            <a:spLocks noChangeArrowheads="1"/>
          </p:cNvSpPr>
          <p:nvPr/>
        </p:nvSpPr>
        <p:spPr bwMode="auto">
          <a:xfrm>
            <a:off x="4603605" y="287922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sp>
        <p:nvSpPr>
          <p:cNvPr id="128" name="Rectangle 73"/>
          <p:cNvSpPr>
            <a:spLocks noChangeArrowheads="1"/>
          </p:cNvSpPr>
          <p:nvPr/>
        </p:nvSpPr>
        <p:spPr bwMode="auto">
          <a:xfrm>
            <a:off x="4820682" y="287812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129" name="Rectangle 74"/>
          <p:cNvSpPr>
            <a:spLocks noChangeArrowheads="1"/>
          </p:cNvSpPr>
          <p:nvPr/>
        </p:nvSpPr>
        <p:spPr bwMode="auto">
          <a:xfrm>
            <a:off x="5037758" y="287701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130" name="Rectangle 75"/>
          <p:cNvSpPr>
            <a:spLocks noChangeArrowheads="1"/>
          </p:cNvSpPr>
          <p:nvPr/>
        </p:nvSpPr>
        <p:spPr bwMode="auto">
          <a:xfrm>
            <a:off x="5254835" y="2875919"/>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131" name="Rectangle 76"/>
          <p:cNvSpPr>
            <a:spLocks noChangeArrowheads="1"/>
          </p:cNvSpPr>
          <p:nvPr/>
        </p:nvSpPr>
        <p:spPr bwMode="auto">
          <a:xfrm>
            <a:off x="5471912" y="287481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132" name="Rectangle 77"/>
          <p:cNvSpPr>
            <a:spLocks noChangeArrowheads="1"/>
          </p:cNvSpPr>
          <p:nvPr/>
        </p:nvSpPr>
        <p:spPr bwMode="auto">
          <a:xfrm>
            <a:off x="5688988" y="287371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133" name="Rectangle 78"/>
          <p:cNvSpPr>
            <a:spLocks noChangeArrowheads="1"/>
          </p:cNvSpPr>
          <p:nvPr/>
        </p:nvSpPr>
        <p:spPr bwMode="auto">
          <a:xfrm>
            <a:off x="5906065" y="287261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134" name="Rectangle 79"/>
          <p:cNvSpPr>
            <a:spLocks noChangeArrowheads="1"/>
          </p:cNvSpPr>
          <p:nvPr/>
        </p:nvSpPr>
        <p:spPr bwMode="auto">
          <a:xfrm>
            <a:off x="6123142" y="2871515"/>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135" name="Rectangle 80"/>
          <p:cNvSpPr>
            <a:spLocks noChangeArrowheads="1"/>
          </p:cNvSpPr>
          <p:nvPr/>
        </p:nvSpPr>
        <p:spPr bwMode="auto">
          <a:xfrm>
            <a:off x="6340219" y="28704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136" name="Rectangle 81"/>
          <p:cNvSpPr>
            <a:spLocks noChangeArrowheads="1"/>
          </p:cNvSpPr>
          <p:nvPr/>
        </p:nvSpPr>
        <p:spPr bwMode="auto">
          <a:xfrm>
            <a:off x="6557296" y="28693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sp>
        <p:nvSpPr>
          <p:cNvPr id="137" name="Rectangle 82"/>
          <p:cNvSpPr>
            <a:spLocks noChangeArrowheads="1"/>
          </p:cNvSpPr>
          <p:nvPr/>
        </p:nvSpPr>
        <p:spPr bwMode="auto">
          <a:xfrm>
            <a:off x="6774372" y="286821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138" name="Rectangle 83"/>
          <p:cNvSpPr>
            <a:spLocks noChangeArrowheads="1"/>
          </p:cNvSpPr>
          <p:nvPr/>
        </p:nvSpPr>
        <p:spPr bwMode="auto">
          <a:xfrm>
            <a:off x="6991449" y="286711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139" name="Rectangle 84"/>
          <p:cNvSpPr>
            <a:spLocks noChangeArrowheads="1"/>
          </p:cNvSpPr>
          <p:nvPr/>
        </p:nvSpPr>
        <p:spPr bwMode="auto">
          <a:xfrm>
            <a:off x="7208526" y="2866009"/>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140" name="Rectangle 85"/>
          <p:cNvSpPr>
            <a:spLocks noChangeArrowheads="1"/>
          </p:cNvSpPr>
          <p:nvPr/>
        </p:nvSpPr>
        <p:spPr bwMode="auto">
          <a:xfrm>
            <a:off x="7425602" y="2864909"/>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141" name="Rectangle 86"/>
          <p:cNvSpPr>
            <a:spLocks noChangeArrowheads="1"/>
          </p:cNvSpPr>
          <p:nvPr/>
        </p:nvSpPr>
        <p:spPr bwMode="auto">
          <a:xfrm>
            <a:off x="7642679" y="2863807"/>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142" name="Rectangle 87"/>
          <p:cNvSpPr>
            <a:spLocks noChangeArrowheads="1"/>
          </p:cNvSpPr>
          <p:nvPr/>
        </p:nvSpPr>
        <p:spPr bwMode="auto">
          <a:xfrm>
            <a:off x="7853792" y="2863807"/>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grpSp>
        <p:nvGrpSpPr>
          <p:cNvPr id="143" name="Group 93"/>
          <p:cNvGrpSpPr>
            <a:grpSpLocks/>
          </p:cNvGrpSpPr>
          <p:nvPr/>
        </p:nvGrpSpPr>
        <p:grpSpPr bwMode="auto">
          <a:xfrm>
            <a:off x="2734600" y="3087303"/>
            <a:ext cx="236161" cy="518367"/>
            <a:chOff x="1231" y="3150"/>
            <a:chExt cx="182" cy="232"/>
          </a:xfrm>
        </p:grpSpPr>
        <p:sp>
          <p:nvSpPr>
            <p:cNvPr id="144" name="Line 88"/>
            <p:cNvSpPr>
              <a:spLocks noChangeShapeType="1"/>
            </p:cNvSpPr>
            <p:nvPr/>
          </p:nvSpPr>
          <p:spPr bwMode="auto">
            <a:xfrm flipV="1">
              <a:off x="1231" y="3150"/>
              <a:ext cx="0" cy="23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45" name="Line 89"/>
            <p:cNvSpPr>
              <a:spLocks noChangeShapeType="1"/>
            </p:cNvSpPr>
            <p:nvPr/>
          </p:nvSpPr>
          <p:spPr bwMode="auto">
            <a:xfrm flipV="1">
              <a:off x="1413" y="3150"/>
              <a:ext cx="0" cy="23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grpSp>
      <p:sp>
        <p:nvSpPr>
          <p:cNvPr id="146" name="Text Box 90"/>
          <p:cNvSpPr txBox="1">
            <a:spLocks noChangeArrowheads="1"/>
          </p:cNvSpPr>
          <p:nvPr/>
        </p:nvSpPr>
        <p:spPr bwMode="auto">
          <a:xfrm>
            <a:off x="2380397" y="3411536"/>
            <a:ext cx="954108" cy="276999"/>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未按序收到</a:t>
            </a:r>
          </a:p>
        </p:txBody>
      </p:sp>
      <p:sp>
        <p:nvSpPr>
          <p:cNvPr id="147" name="AutoShape 91"/>
          <p:cNvSpPr>
            <a:spLocks/>
          </p:cNvSpPr>
          <p:nvPr/>
        </p:nvSpPr>
        <p:spPr bwMode="auto">
          <a:xfrm rot="5400000">
            <a:off x="5692521" y="521334"/>
            <a:ext cx="127714" cy="1892861"/>
          </a:xfrm>
          <a:prstGeom prst="leftBrace">
            <a:avLst>
              <a:gd name="adj1" fmla="val 1140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latin typeface="微软雅黑" pitchFamily="34" charset="-122"/>
              <a:ea typeface="微软雅黑" pitchFamily="34" charset="-122"/>
            </a:endParaRPr>
          </a:p>
        </p:txBody>
      </p:sp>
      <p:sp>
        <p:nvSpPr>
          <p:cNvPr id="148" name="Text Box 92"/>
          <p:cNvSpPr txBox="1">
            <a:spLocks noChangeArrowheads="1"/>
          </p:cNvSpPr>
          <p:nvPr/>
        </p:nvSpPr>
        <p:spPr bwMode="auto">
          <a:xfrm>
            <a:off x="5344146" y="1158053"/>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可用窗口</a:t>
            </a:r>
          </a:p>
        </p:txBody>
      </p:sp>
      <p:sp>
        <p:nvSpPr>
          <p:cNvPr id="152" name="Text Box 57"/>
          <p:cNvSpPr txBox="1">
            <a:spLocks noChangeArrowheads="1"/>
          </p:cNvSpPr>
          <p:nvPr/>
        </p:nvSpPr>
        <p:spPr bwMode="auto">
          <a:xfrm>
            <a:off x="1793176" y="3729641"/>
            <a:ext cx="1980029" cy="523220"/>
          </a:xfrm>
          <a:prstGeom prst="rect">
            <a:avLst/>
          </a:prstGeom>
          <a:solidFill>
            <a:srgbClr val="0000FF"/>
          </a:solidFill>
          <a:ln w="9525">
            <a:solidFill>
              <a:schemeClr val="tx1"/>
            </a:solidFill>
            <a:miter lim="800000"/>
            <a:headEnd/>
            <a:tailEnd/>
          </a:ln>
          <a:effectLst/>
        </p:spPr>
        <p:txBody>
          <a:bodyPr wrap="none">
            <a:spAutoFit/>
          </a:bodyPr>
          <a:lstStyle/>
          <a:p>
            <a:pPr algn="ct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标准强烈不赞成</a:t>
            </a:r>
          </a:p>
          <a:p>
            <a:pPr algn="ctr"/>
            <a:r>
              <a:rPr lang="zh-CN" altLang="en-US" sz="1400" b="1" dirty="0">
                <a:solidFill>
                  <a:schemeClr val="bg1"/>
                </a:solidFill>
                <a:latin typeface="微软雅黑" pitchFamily="34" charset="-122"/>
                <a:ea typeface="微软雅黑" pitchFamily="34" charset="-122"/>
              </a:rPr>
              <a:t>发送窗口前沿向后</a:t>
            </a:r>
            <a:r>
              <a:rPr lang="zh-CN" altLang="en-US" sz="1400" b="1" dirty="0" smtClean="0">
                <a:solidFill>
                  <a:schemeClr val="bg1"/>
                </a:solidFill>
                <a:latin typeface="微软雅黑" pitchFamily="34" charset="-122"/>
                <a:ea typeface="微软雅黑" pitchFamily="34" charset="-122"/>
              </a:rPr>
              <a:t>收缩</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224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0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02"/>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10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10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105"/>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1000" fill="hold"/>
                                        <p:tgtEl>
                                          <p:spTgt spid="106"/>
                                        </p:tgtEl>
                                        <p:attrNameLst>
                                          <p:attrName>style.visibility</p:attrName>
                                        </p:attrNameLst>
                                      </p:cBhvr>
                                      <p:tavLst>
                                        <p:tav tm="0">
                                          <p:val>
                                            <p:strVal val="hidden"/>
                                          </p:val>
                                        </p:tav>
                                        <p:tav tm="50000">
                                          <p:val>
                                            <p:strVal val="visible"/>
                                          </p:val>
                                        </p:tav>
                                      </p:tavLst>
                                    </p:anim>
                                  </p:childTnLst>
                                </p:cTn>
                              </p:par>
                            </p:childTnLst>
                          </p:cTn>
                        </p:par>
                        <p:par>
                          <p:cTn id="17" fill="hold">
                            <p:stCondLst>
                              <p:cond delay="3000"/>
                            </p:stCondLst>
                            <p:childTnLst>
                              <p:par>
                                <p:cTn id="18" presetID="35" presetClass="emph" presetSubtype="0" repeatCount="3000" fill="hold" nodeType="afterEffect">
                                  <p:stCondLst>
                                    <p:cond delay="1000"/>
                                  </p:stCondLst>
                                  <p:childTnLst>
                                    <p:anim calcmode="discrete" valueType="str">
                                      <p:cBhvr>
                                        <p:cTn id="19" dur="1000" fill="hold"/>
                                        <p:tgtEl>
                                          <p:spTgt spid="4"/>
                                        </p:tgtEl>
                                        <p:attrNameLst>
                                          <p:attrName>style.visibility</p:attrName>
                                        </p:attrNameLst>
                                      </p:cBhvr>
                                      <p:tavLst>
                                        <p:tav tm="0">
                                          <p:val>
                                            <p:strVal val="hidden"/>
                                          </p:val>
                                        </p:tav>
                                        <p:tav tm="50000">
                                          <p:val>
                                            <p:strVal val="visible"/>
                                          </p:val>
                                        </p:tav>
                                      </p:tavLst>
                                    </p:anim>
                                  </p:childTnLst>
                                </p:cTn>
                              </p:par>
                            </p:childTnLst>
                          </p:cTn>
                        </p:par>
                        <p:par>
                          <p:cTn id="20" fill="hold">
                            <p:stCondLst>
                              <p:cond delay="7000"/>
                            </p:stCondLst>
                            <p:childTnLst>
                              <p:par>
                                <p:cTn id="21" presetID="35" presetClass="emph" presetSubtype="0" repeatCount="3000" fill="hold" nodeType="afterEffect">
                                  <p:stCondLst>
                                    <p:cond delay="100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par>
                          <p:cTn id="23" fill="hold">
                            <p:stCondLst>
                              <p:cond delay="11000"/>
                            </p:stCondLst>
                            <p:childTnLst>
                              <p:par>
                                <p:cTn id="24" presetID="35" presetClass="emph" presetSubtype="0" repeatCount="3000" fill="hold" grpId="0" nodeType="afterEffect">
                                  <p:stCondLst>
                                    <p:cond delay="1000"/>
                                  </p:stCondLst>
                                  <p:childTnLst>
                                    <p:anim calcmode="discrete" valueType="str">
                                      <p:cBhvr>
                                        <p:cTn id="25"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01" grpId="0" animBg="1"/>
      <p:bldP spid="102" grpId="0"/>
      <p:bldP spid="103" grpId="0" animBg="1"/>
      <p:bldP spid="104" grpId="0"/>
      <p:bldP spid="105" grpId="0" animBg="1"/>
      <p:bldP spid="10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圆角矩形 148"/>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55"/>
          <p:cNvSpPr txBox="1">
            <a:spLocks noChangeArrowheads="1"/>
          </p:cNvSpPr>
          <p:nvPr/>
        </p:nvSpPr>
        <p:spPr bwMode="auto">
          <a:xfrm>
            <a:off x="3140278" y="655714"/>
            <a:ext cx="2909166" cy="363176"/>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发送了 </a:t>
            </a:r>
            <a:r>
              <a:rPr lang="en-US" altLang="zh-CN" sz="1600" b="1" dirty="0">
                <a:solidFill>
                  <a:srgbClr val="0000FF"/>
                </a:solidFill>
                <a:latin typeface="微软雅黑" pitchFamily="34" charset="-122"/>
                <a:ea typeface="微软雅黑" pitchFamily="34" charset="-122"/>
              </a:rPr>
              <a:t>11 </a:t>
            </a:r>
            <a:r>
              <a:rPr lang="zh-CN" altLang="en-US" sz="1600" b="1" dirty="0">
                <a:solidFill>
                  <a:srgbClr val="0000FF"/>
                </a:solidFill>
                <a:latin typeface="微软雅黑" pitchFamily="34" charset="-122"/>
                <a:ea typeface="微软雅黑" pitchFamily="34" charset="-122"/>
              </a:rPr>
              <a:t>个字节的</a:t>
            </a:r>
            <a:r>
              <a:rPr lang="zh-CN" altLang="en-US" sz="1600" b="1" dirty="0" smtClean="0">
                <a:solidFill>
                  <a:srgbClr val="0000FF"/>
                </a:solidFill>
                <a:latin typeface="微软雅黑" pitchFamily="34" charset="-122"/>
                <a:ea typeface="微软雅黑" pitchFamily="34" charset="-122"/>
              </a:rPr>
              <a:t>数据</a:t>
            </a:r>
            <a:endParaRPr lang="zh-CN" altLang="en-US" sz="1600" b="1" dirty="0">
              <a:solidFill>
                <a:srgbClr val="0000FF"/>
              </a:solidFill>
              <a:latin typeface="微软雅黑" pitchFamily="34" charset="-122"/>
              <a:ea typeface="微软雅黑" pitchFamily="34" charset="-122"/>
            </a:endParaRPr>
          </a:p>
        </p:txBody>
      </p:sp>
      <p:sp>
        <p:nvSpPr>
          <p:cNvPr id="61" name="Text Box 155"/>
          <p:cNvSpPr txBox="1">
            <a:spLocks noChangeArrowheads="1"/>
          </p:cNvSpPr>
          <p:nvPr/>
        </p:nvSpPr>
        <p:spPr bwMode="auto">
          <a:xfrm>
            <a:off x="4011782" y="3605162"/>
            <a:ext cx="3894585" cy="650947"/>
          </a:xfrm>
          <a:prstGeom prst="rect">
            <a:avLst/>
          </a:prstGeom>
          <a:solidFill>
            <a:srgbClr val="66FF99"/>
          </a:solidFill>
          <a:ln w="9525">
            <a:solidFill>
              <a:schemeClr val="tx1"/>
            </a:solidFill>
            <a:miter lim="800000"/>
            <a:headEnd/>
            <a:tailEnd/>
          </a:ln>
          <a:effectLst/>
          <a:extLst/>
        </p:spPr>
        <p:txBody>
          <a:bodyPr wrap="square">
            <a:spAutoFit/>
          </a:bodyPr>
          <a:lstStyle/>
          <a:p>
            <a:pPr>
              <a:lnSpc>
                <a:spcPct val="110000"/>
              </a:lnSpc>
            </a:pPr>
            <a:r>
              <a:rPr lang="en-US" altLang="zh-CN" sz="1100" b="1" dirty="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3</a:t>
            </a:r>
            <a:r>
              <a:rPr lang="en-US" altLang="zh-CN" sz="1100" b="1" dirty="0">
                <a:latin typeface="微软雅黑" pitchFamily="34" charset="-122"/>
                <a:ea typeface="微软雅黑" pitchFamily="34" charset="-122"/>
              </a:rPr>
              <a:t> – </a:t>
            </a: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1</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 </a:t>
            </a:r>
            <a:r>
              <a:rPr lang="zh-CN" altLang="en-US" sz="1100" b="1" dirty="0">
                <a:latin typeface="微软雅黑" pitchFamily="34" charset="-122"/>
                <a:ea typeface="微软雅黑" pitchFamily="34" charset="-122"/>
              </a:rPr>
              <a:t>的发送窗口（又称为通知窗口）</a:t>
            </a:r>
          </a:p>
          <a:p>
            <a:pPr>
              <a:lnSpc>
                <a:spcPct val="110000"/>
              </a:lnSpc>
            </a:pP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2</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en-US" altLang="zh-CN" sz="1100" b="1" dirty="0" smtClean="0">
                <a:latin typeface="微软雅黑" pitchFamily="34" charset="-122"/>
                <a:ea typeface="微软雅黑" pitchFamily="34" charset="-122"/>
              </a:rPr>
              <a:t>P</a:t>
            </a:r>
            <a:r>
              <a:rPr lang="en-US" altLang="zh-CN" sz="1100" b="1" baseline="-25000" dirty="0" smtClean="0">
                <a:latin typeface="微软雅黑" pitchFamily="34" charset="-122"/>
                <a:ea typeface="微软雅黑" pitchFamily="34" charset="-122"/>
              </a:rPr>
              <a:t>1</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已发送但尚未收到确认的字节数</a:t>
            </a:r>
          </a:p>
          <a:p>
            <a:pPr>
              <a:lnSpc>
                <a:spcPct val="110000"/>
              </a:lnSpc>
            </a:pP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3</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en-US" altLang="zh-CN" sz="1100" b="1" dirty="0" smtClean="0">
                <a:latin typeface="微软雅黑" pitchFamily="34" charset="-122"/>
                <a:ea typeface="微软雅黑" pitchFamily="34" charset="-122"/>
              </a:rPr>
              <a:t>P</a:t>
            </a:r>
            <a:r>
              <a:rPr lang="en-US" altLang="zh-CN" sz="1100" b="1" baseline="-25000" dirty="0">
                <a:latin typeface="微软雅黑" pitchFamily="34" charset="-122"/>
                <a:ea typeface="微软雅黑" pitchFamily="34" charset="-122"/>
              </a:rPr>
              <a:t>2</a:t>
            </a:r>
            <a:r>
              <a:rPr lang="en-US" altLang="zh-CN" sz="1100" b="1" dirty="0" smtClean="0">
                <a:latin typeface="微软雅黑" pitchFamily="34" charset="-122"/>
                <a:ea typeface="微软雅黑" pitchFamily="34" charset="-122"/>
              </a:rPr>
              <a:t> </a:t>
            </a: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允许发送但尚未发送的字节数（又称为可用窗口） </a:t>
            </a:r>
          </a:p>
        </p:txBody>
      </p:sp>
      <p:sp>
        <p:nvSpPr>
          <p:cNvPr id="62" name="Line 4"/>
          <p:cNvSpPr>
            <a:spLocks noChangeShapeType="1"/>
          </p:cNvSpPr>
          <p:nvPr/>
        </p:nvSpPr>
        <p:spPr bwMode="auto">
          <a:xfrm flipV="1">
            <a:off x="2399443" y="2639208"/>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63" name="Line 5"/>
          <p:cNvSpPr>
            <a:spLocks noChangeShapeType="1"/>
          </p:cNvSpPr>
          <p:nvPr/>
        </p:nvSpPr>
        <p:spPr bwMode="auto">
          <a:xfrm flipV="1">
            <a:off x="2399443" y="1153985"/>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64" name="Text Box 6"/>
          <p:cNvSpPr txBox="1">
            <a:spLocks noChangeArrowheads="1"/>
          </p:cNvSpPr>
          <p:nvPr/>
        </p:nvSpPr>
        <p:spPr bwMode="auto">
          <a:xfrm>
            <a:off x="6975979" y="1891121"/>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65" name="Text Box 7"/>
          <p:cNvSpPr txBox="1">
            <a:spLocks noChangeArrowheads="1"/>
          </p:cNvSpPr>
          <p:nvPr/>
        </p:nvSpPr>
        <p:spPr bwMode="auto">
          <a:xfrm>
            <a:off x="1461412" y="1900265"/>
            <a:ext cx="80021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66" name="Text Box 8"/>
          <p:cNvSpPr txBox="1">
            <a:spLocks noChangeArrowheads="1"/>
          </p:cNvSpPr>
          <p:nvPr/>
        </p:nvSpPr>
        <p:spPr bwMode="auto">
          <a:xfrm>
            <a:off x="3658659" y="1030497"/>
            <a:ext cx="173156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A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a:t>
            </a:r>
            <a:r>
              <a:rPr lang="zh-CN" altLang="en-US" sz="1200" b="1" dirty="0">
                <a:latin typeface="微软雅黑" pitchFamily="34" charset="-122"/>
                <a:ea typeface="微软雅黑" pitchFamily="34" charset="-122"/>
              </a:rPr>
              <a:t>位置不变</a:t>
            </a:r>
          </a:p>
        </p:txBody>
      </p:sp>
      <p:sp>
        <p:nvSpPr>
          <p:cNvPr id="67" name="Text Box 9"/>
          <p:cNvSpPr txBox="1">
            <a:spLocks noChangeArrowheads="1"/>
          </p:cNvSpPr>
          <p:nvPr/>
        </p:nvSpPr>
        <p:spPr bwMode="auto">
          <a:xfrm>
            <a:off x="4999578" y="1961004"/>
            <a:ext cx="1569660"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允许发送但尚未发送</a:t>
            </a:r>
          </a:p>
        </p:txBody>
      </p:sp>
      <p:sp>
        <p:nvSpPr>
          <p:cNvPr id="68" name="Rectangle 10"/>
          <p:cNvSpPr>
            <a:spLocks noChangeArrowheads="1"/>
          </p:cNvSpPr>
          <p:nvPr/>
        </p:nvSpPr>
        <p:spPr bwMode="auto">
          <a:xfrm>
            <a:off x="2404213" y="1502995"/>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grpSp>
        <p:nvGrpSpPr>
          <p:cNvPr id="4" name="组合 3"/>
          <p:cNvGrpSpPr/>
          <p:nvPr/>
        </p:nvGrpSpPr>
        <p:grpSpPr>
          <a:xfrm>
            <a:off x="1348648" y="1648325"/>
            <a:ext cx="1030517" cy="203682"/>
            <a:chOff x="1348648" y="1648325"/>
            <a:chExt cx="1030517" cy="203682"/>
          </a:xfrm>
        </p:grpSpPr>
        <p:sp>
          <p:nvSpPr>
            <p:cNvPr id="69" name="Rectangle 11"/>
            <p:cNvSpPr>
              <a:spLocks noChangeArrowheads="1"/>
            </p:cNvSpPr>
            <p:nvPr/>
          </p:nvSpPr>
          <p:spPr bwMode="auto">
            <a:xfrm>
              <a:off x="1348648" y="1652729"/>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70" name="Rectangle 12"/>
            <p:cNvSpPr>
              <a:spLocks noChangeArrowheads="1"/>
            </p:cNvSpPr>
            <p:nvPr/>
          </p:nvSpPr>
          <p:spPr bwMode="auto">
            <a:xfrm>
              <a:off x="1565725" y="1651629"/>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27</a:t>
              </a:r>
            </a:p>
          </p:txBody>
        </p:sp>
        <p:sp>
          <p:nvSpPr>
            <p:cNvPr id="71" name="Rectangle 13"/>
            <p:cNvSpPr>
              <a:spLocks noChangeArrowheads="1"/>
            </p:cNvSpPr>
            <p:nvPr/>
          </p:nvSpPr>
          <p:spPr bwMode="auto">
            <a:xfrm>
              <a:off x="1782801" y="1650527"/>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28</a:t>
              </a:r>
            </a:p>
          </p:txBody>
        </p:sp>
        <p:sp>
          <p:nvSpPr>
            <p:cNvPr id="72" name="Rectangle 14"/>
            <p:cNvSpPr>
              <a:spLocks noChangeArrowheads="1"/>
            </p:cNvSpPr>
            <p:nvPr/>
          </p:nvSpPr>
          <p:spPr bwMode="auto">
            <a:xfrm>
              <a:off x="1999878" y="1649427"/>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29</a:t>
              </a:r>
            </a:p>
          </p:txBody>
        </p:sp>
        <p:sp>
          <p:nvSpPr>
            <p:cNvPr id="73" name="Rectangle 15"/>
            <p:cNvSpPr>
              <a:spLocks noChangeArrowheads="1"/>
            </p:cNvSpPr>
            <p:nvPr/>
          </p:nvSpPr>
          <p:spPr bwMode="auto">
            <a:xfrm>
              <a:off x="2216954" y="1648325"/>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grpSp>
      <p:grpSp>
        <p:nvGrpSpPr>
          <p:cNvPr id="2" name="组合 1"/>
          <p:cNvGrpSpPr/>
          <p:nvPr/>
        </p:nvGrpSpPr>
        <p:grpSpPr>
          <a:xfrm>
            <a:off x="2434031" y="1636215"/>
            <a:ext cx="2332978" cy="210286"/>
            <a:chOff x="2434031" y="1636215"/>
            <a:chExt cx="2332978" cy="210286"/>
          </a:xfrm>
        </p:grpSpPr>
        <p:sp>
          <p:nvSpPr>
            <p:cNvPr id="74" name="Rectangle 16"/>
            <p:cNvSpPr>
              <a:spLocks noChangeArrowheads="1"/>
            </p:cNvSpPr>
            <p:nvPr/>
          </p:nvSpPr>
          <p:spPr bwMode="auto">
            <a:xfrm>
              <a:off x="2434031" y="1647224"/>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31</a:t>
              </a:r>
            </a:p>
          </p:txBody>
        </p:sp>
        <p:sp>
          <p:nvSpPr>
            <p:cNvPr id="75" name="Rectangle 17"/>
            <p:cNvSpPr>
              <a:spLocks noChangeArrowheads="1"/>
            </p:cNvSpPr>
            <p:nvPr/>
          </p:nvSpPr>
          <p:spPr bwMode="auto">
            <a:xfrm>
              <a:off x="2651108" y="1646123"/>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32</a:t>
              </a:r>
            </a:p>
          </p:txBody>
        </p:sp>
        <p:sp>
          <p:nvSpPr>
            <p:cNvPr id="76" name="Rectangle 18"/>
            <p:cNvSpPr>
              <a:spLocks noChangeArrowheads="1"/>
            </p:cNvSpPr>
            <p:nvPr/>
          </p:nvSpPr>
          <p:spPr bwMode="auto">
            <a:xfrm>
              <a:off x="2868185" y="1645023"/>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33</a:t>
              </a:r>
            </a:p>
          </p:txBody>
        </p:sp>
        <p:sp>
          <p:nvSpPr>
            <p:cNvPr id="77" name="Rectangle 19"/>
            <p:cNvSpPr>
              <a:spLocks noChangeArrowheads="1"/>
            </p:cNvSpPr>
            <p:nvPr/>
          </p:nvSpPr>
          <p:spPr bwMode="auto">
            <a:xfrm>
              <a:off x="3085262" y="1643921"/>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78" name="Rectangle 20"/>
            <p:cNvSpPr>
              <a:spLocks noChangeArrowheads="1"/>
            </p:cNvSpPr>
            <p:nvPr/>
          </p:nvSpPr>
          <p:spPr bwMode="auto">
            <a:xfrm>
              <a:off x="3302338" y="1642821"/>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79" name="Rectangle 21"/>
            <p:cNvSpPr>
              <a:spLocks noChangeArrowheads="1"/>
            </p:cNvSpPr>
            <p:nvPr/>
          </p:nvSpPr>
          <p:spPr bwMode="auto">
            <a:xfrm>
              <a:off x="3519415" y="1641719"/>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80" name="Rectangle 22"/>
            <p:cNvSpPr>
              <a:spLocks noChangeArrowheads="1"/>
            </p:cNvSpPr>
            <p:nvPr/>
          </p:nvSpPr>
          <p:spPr bwMode="auto">
            <a:xfrm>
              <a:off x="3736492" y="1640619"/>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81" name="Rectangle 23"/>
            <p:cNvSpPr>
              <a:spLocks noChangeArrowheads="1"/>
            </p:cNvSpPr>
            <p:nvPr/>
          </p:nvSpPr>
          <p:spPr bwMode="auto">
            <a:xfrm>
              <a:off x="3953568" y="1639517"/>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38</a:t>
              </a:r>
            </a:p>
          </p:txBody>
        </p:sp>
        <p:sp>
          <p:nvSpPr>
            <p:cNvPr id="82" name="Rectangle 24"/>
            <p:cNvSpPr>
              <a:spLocks noChangeArrowheads="1"/>
            </p:cNvSpPr>
            <p:nvPr/>
          </p:nvSpPr>
          <p:spPr bwMode="auto">
            <a:xfrm>
              <a:off x="4170645" y="1638417"/>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83" name="Rectangle 25"/>
            <p:cNvSpPr>
              <a:spLocks noChangeArrowheads="1"/>
            </p:cNvSpPr>
            <p:nvPr/>
          </p:nvSpPr>
          <p:spPr bwMode="auto">
            <a:xfrm>
              <a:off x="4387721" y="1637315"/>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84" name="Rectangle 26"/>
            <p:cNvSpPr>
              <a:spLocks noChangeArrowheads="1"/>
            </p:cNvSpPr>
            <p:nvPr/>
          </p:nvSpPr>
          <p:spPr bwMode="auto">
            <a:xfrm>
              <a:off x="4604798" y="1636215"/>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grpSp>
      <p:grpSp>
        <p:nvGrpSpPr>
          <p:cNvPr id="3" name="组合 2"/>
          <p:cNvGrpSpPr/>
          <p:nvPr/>
        </p:nvGrpSpPr>
        <p:grpSpPr>
          <a:xfrm>
            <a:off x="4821875" y="1626305"/>
            <a:ext cx="1898824" cy="208086"/>
            <a:chOff x="4821875" y="1626305"/>
            <a:chExt cx="1898824" cy="208086"/>
          </a:xfrm>
        </p:grpSpPr>
        <p:sp>
          <p:nvSpPr>
            <p:cNvPr id="85" name="Rectangle 27"/>
            <p:cNvSpPr>
              <a:spLocks noChangeArrowheads="1"/>
            </p:cNvSpPr>
            <p:nvPr/>
          </p:nvSpPr>
          <p:spPr bwMode="auto">
            <a:xfrm>
              <a:off x="4821875" y="16351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86" name="Rectangle 28"/>
            <p:cNvSpPr>
              <a:spLocks noChangeArrowheads="1"/>
            </p:cNvSpPr>
            <p:nvPr/>
          </p:nvSpPr>
          <p:spPr bwMode="auto">
            <a:xfrm>
              <a:off x="5038951" y="16340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87" name="Rectangle 29"/>
            <p:cNvSpPr>
              <a:spLocks noChangeArrowheads="1"/>
            </p:cNvSpPr>
            <p:nvPr/>
          </p:nvSpPr>
          <p:spPr bwMode="auto">
            <a:xfrm>
              <a:off x="5256029" y="163291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88" name="Rectangle 30"/>
            <p:cNvSpPr>
              <a:spLocks noChangeArrowheads="1"/>
            </p:cNvSpPr>
            <p:nvPr/>
          </p:nvSpPr>
          <p:spPr bwMode="auto">
            <a:xfrm>
              <a:off x="5473105" y="163181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89" name="Rectangle 31"/>
            <p:cNvSpPr>
              <a:spLocks noChangeArrowheads="1"/>
            </p:cNvSpPr>
            <p:nvPr/>
          </p:nvSpPr>
          <p:spPr bwMode="auto">
            <a:xfrm>
              <a:off x="5690182" y="163070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90" name="Rectangle 32"/>
            <p:cNvSpPr>
              <a:spLocks noChangeArrowheads="1"/>
            </p:cNvSpPr>
            <p:nvPr/>
          </p:nvSpPr>
          <p:spPr bwMode="auto">
            <a:xfrm>
              <a:off x="5907259" y="162960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91" name="Rectangle 33"/>
            <p:cNvSpPr>
              <a:spLocks noChangeArrowheads="1"/>
            </p:cNvSpPr>
            <p:nvPr/>
          </p:nvSpPr>
          <p:spPr bwMode="auto">
            <a:xfrm>
              <a:off x="6124335" y="162850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92" name="Rectangle 34"/>
            <p:cNvSpPr>
              <a:spLocks noChangeArrowheads="1"/>
            </p:cNvSpPr>
            <p:nvPr/>
          </p:nvSpPr>
          <p:spPr bwMode="auto">
            <a:xfrm>
              <a:off x="6341412" y="162740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93" name="Rectangle 35"/>
            <p:cNvSpPr>
              <a:spLocks noChangeArrowheads="1"/>
            </p:cNvSpPr>
            <p:nvPr/>
          </p:nvSpPr>
          <p:spPr bwMode="auto">
            <a:xfrm>
              <a:off x="6558488" y="162630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grpSp>
      <p:sp>
        <p:nvSpPr>
          <p:cNvPr id="99" name="Text Box 41"/>
          <p:cNvSpPr txBox="1">
            <a:spLocks noChangeArrowheads="1"/>
          </p:cNvSpPr>
          <p:nvPr/>
        </p:nvSpPr>
        <p:spPr bwMode="auto">
          <a:xfrm>
            <a:off x="2715938" y="1973116"/>
            <a:ext cx="156966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已发送但未收到确认</a:t>
            </a:r>
          </a:p>
        </p:txBody>
      </p:sp>
      <p:grpSp>
        <p:nvGrpSpPr>
          <p:cNvPr id="5" name="组合 4"/>
          <p:cNvGrpSpPr/>
          <p:nvPr/>
        </p:nvGrpSpPr>
        <p:grpSpPr>
          <a:xfrm>
            <a:off x="6775565" y="1620801"/>
            <a:ext cx="1241631" cy="203681"/>
            <a:chOff x="6775565" y="1620801"/>
            <a:chExt cx="1241631" cy="203681"/>
          </a:xfrm>
        </p:grpSpPr>
        <p:sp>
          <p:nvSpPr>
            <p:cNvPr id="94" name="Rectangle 36"/>
            <p:cNvSpPr>
              <a:spLocks noChangeArrowheads="1"/>
            </p:cNvSpPr>
            <p:nvPr/>
          </p:nvSpPr>
          <p:spPr bwMode="auto">
            <a:xfrm>
              <a:off x="6775565" y="1625205"/>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95" name="Rectangle 37"/>
            <p:cNvSpPr>
              <a:spLocks noChangeArrowheads="1"/>
            </p:cNvSpPr>
            <p:nvPr/>
          </p:nvSpPr>
          <p:spPr bwMode="auto">
            <a:xfrm>
              <a:off x="6992642" y="1624103"/>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96" name="Rectangle 38"/>
            <p:cNvSpPr>
              <a:spLocks noChangeArrowheads="1"/>
            </p:cNvSpPr>
            <p:nvPr/>
          </p:nvSpPr>
          <p:spPr bwMode="auto">
            <a:xfrm>
              <a:off x="7209718" y="1623003"/>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97" name="Rectangle 39"/>
            <p:cNvSpPr>
              <a:spLocks noChangeArrowheads="1"/>
            </p:cNvSpPr>
            <p:nvPr/>
          </p:nvSpPr>
          <p:spPr bwMode="auto">
            <a:xfrm>
              <a:off x="7426795" y="162190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98" name="Rectangle 40"/>
            <p:cNvSpPr>
              <a:spLocks noChangeArrowheads="1"/>
            </p:cNvSpPr>
            <p:nvPr/>
          </p:nvSpPr>
          <p:spPr bwMode="auto">
            <a:xfrm>
              <a:off x="7643872"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100" name="Rectangle 42"/>
            <p:cNvSpPr>
              <a:spLocks noChangeArrowheads="1"/>
            </p:cNvSpPr>
            <p:nvPr/>
          </p:nvSpPr>
          <p:spPr bwMode="auto">
            <a:xfrm>
              <a:off x="7854985"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grpSp>
      <p:sp>
        <p:nvSpPr>
          <p:cNvPr id="101" name="Line 44"/>
          <p:cNvSpPr>
            <a:spLocks noChangeShapeType="1"/>
          </p:cNvSpPr>
          <p:nvPr/>
        </p:nvSpPr>
        <p:spPr bwMode="auto">
          <a:xfrm flipV="1">
            <a:off x="2515137"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2" name="Text Box 45"/>
          <p:cNvSpPr txBox="1">
            <a:spLocks noChangeArrowheads="1"/>
          </p:cNvSpPr>
          <p:nvPr/>
        </p:nvSpPr>
        <p:spPr bwMode="auto">
          <a:xfrm>
            <a:off x="2364636"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1</a:t>
            </a:r>
          </a:p>
        </p:txBody>
      </p:sp>
      <p:sp>
        <p:nvSpPr>
          <p:cNvPr id="103" name="Line 47"/>
          <p:cNvSpPr>
            <a:spLocks noChangeShapeType="1"/>
          </p:cNvSpPr>
          <p:nvPr/>
        </p:nvSpPr>
        <p:spPr bwMode="auto">
          <a:xfrm flipV="1">
            <a:off x="490298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4" name="Text Box 48"/>
          <p:cNvSpPr txBox="1">
            <a:spLocks noChangeArrowheads="1"/>
          </p:cNvSpPr>
          <p:nvPr/>
        </p:nvSpPr>
        <p:spPr bwMode="auto">
          <a:xfrm>
            <a:off x="4765601"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2</a:t>
            </a:r>
          </a:p>
        </p:txBody>
      </p:sp>
      <p:sp>
        <p:nvSpPr>
          <p:cNvPr id="105" name="Line 50"/>
          <p:cNvSpPr>
            <a:spLocks noChangeShapeType="1"/>
          </p:cNvSpPr>
          <p:nvPr/>
        </p:nvSpPr>
        <p:spPr bwMode="auto">
          <a:xfrm flipV="1">
            <a:off x="686502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06" name="Text Box 51"/>
          <p:cNvSpPr txBox="1">
            <a:spLocks noChangeArrowheads="1"/>
          </p:cNvSpPr>
          <p:nvPr/>
        </p:nvSpPr>
        <p:spPr bwMode="auto">
          <a:xfrm>
            <a:off x="6718098"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3</a:t>
            </a:r>
          </a:p>
        </p:txBody>
      </p:sp>
      <p:sp>
        <p:nvSpPr>
          <p:cNvPr id="107" name="Text Box 52"/>
          <p:cNvSpPr txBox="1">
            <a:spLocks noChangeArrowheads="1"/>
          </p:cNvSpPr>
          <p:nvPr/>
        </p:nvSpPr>
        <p:spPr bwMode="auto">
          <a:xfrm>
            <a:off x="6974787" y="3118713"/>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不允许接收</a:t>
            </a:r>
          </a:p>
        </p:txBody>
      </p:sp>
      <p:sp>
        <p:nvSpPr>
          <p:cNvPr id="108" name="Text Box 53"/>
          <p:cNvSpPr txBox="1">
            <a:spLocks noChangeArrowheads="1"/>
          </p:cNvSpPr>
          <p:nvPr/>
        </p:nvSpPr>
        <p:spPr bwMode="auto">
          <a:xfrm>
            <a:off x="1383275" y="3155289"/>
            <a:ext cx="95410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已发送确认</a:t>
            </a:r>
          </a:p>
          <a:p>
            <a:pPr algn="ctr"/>
            <a:r>
              <a:rPr lang="zh-CN" altLang="en-US" sz="1200" b="1" dirty="0">
                <a:solidFill>
                  <a:srgbClr val="CC00CC"/>
                </a:solidFill>
                <a:latin typeface="微软雅黑" pitchFamily="34" charset="-122"/>
                <a:ea typeface="微软雅黑" pitchFamily="34" charset="-122"/>
              </a:rPr>
              <a:t>并交付主机</a:t>
            </a:r>
          </a:p>
        </p:txBody>
      </p:sp>
      <p:sp>
        <p:nvSpPr>
          <p:cNvPr id="109" name="Text Box 54"/>
          <p:cNvSpPr txBox="1">
            <a:spLocks noChangeArrowheads="1"/>
          </p:cNvSpPr>
          <p:nvPr/>
        </p:nvSpPr>
        <p:spPr bwMode="auto">
          <a:xfrm>
            <a:off x="4224974" y="2515468"/>
            <a:ext cx="873957" cy="2308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dirty="0">
                <a:latin typeface="微软雅黑" pitchFamily="34" charset="-122"/>
                <a:ea typeface="微软雅黑" pitchFamily="34" charset="-122"/>
              </a:rPr>
              <a:t>B </a:t>
            </a:r>
            <a:r>
              <a:rPr lang="zh-CN" altLang="en-US" sz="900" b="1" dirty="0">
                <a:latin typeface="微软雅黑" pitchFamily="34" charset="-122"/>
                <a:ea typeface="微软雅黑" pitchFamily="34" charset="-122"/>
              </a:rPr>
              <a:t>的接收窗口</a:t>
            </a:r>
          </a:p>
        </p:txBody>
      </p:sp>
      <p:sp>
        <p:nvSpPr>
          <p:cNvPr id="110" name="Text Box 55"/>
          <p:cNvSpPr txBox="1">
            <a:spLocks noChangeArrowheads="1"/>
          </p:cNvSpPr>
          <p:nvPr/>
        </p:nvSpPr>
        <p:spPr bwMode="auto">
          <a:xfrm>
            <a:off x="4283408" y="3188680"/>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允许接收</a:t>
            </a:r>
          </a:p>
        </p:txBody>
      </p:sp>
      <p:sp>
        <p:nvSpPr>
          <p:cNvPr id="111" name="Rectangle 56"/>
          <p:cNvSpPr>
            <a:spLocks noChangeArrowheads="1"/>
          </p:cNvSpPr>
          <p:nvPr/>
        </p:nvSpPr>
        <p:spPr bwMode="auto">
          <a:xfrm>
            <a:off x="2403020" y="2746003"/>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grpSp>
        <p:nvGrpSpPr>
          <p:cNvPr id="7" name="组合 6"/>
          <p:cNvGrpSpPr/>
          <p:nvPr/>
        </p:nvGrpSpPr>
        <p:grpSpPr>
          <a:xfrm>
            <a:off x="1347455" y="2891332"/>
            <a:ext cx="1030518" cy="203681"/>
            <a:chOff x="1347455" y="2891332"/>
            <a:chExt cx="1030518" cy="203681"/>
          </a:xfrm>
        </p:grpSpPr>
        <p:sp>
          <p:nvSpPr>
            <p:cNvPr id="112" name="Rectangle 57"/>
            <p:cNvSpPr>
              <a:spLocks noChangeArrowheads="1"/>
            </p:cNvSpPr>
            <p:nvPr/>
          </p:nvSpPr>
          <p:spPr bwMode="auto">
            <a:xfrm>
              <a:off x="1347455" y="2895736"/>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113" name="Rectangle 58"/>
            <p:cNvSpPr>
              <a:spLocks noChangeArrowheads="1"/>
            </p:cNvSpPr>
            <p:nvPr/>
          </p:nvSpPr>
          <p:spPr bwMode="auto">
            <a:xfrm>
              <a:off x="1564532" y="2894634"/>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27</a:t>
              </a:r>
            </a:p>
          </p:txBody>
        </p:sp>
        <p:sp>
          <p:nvSpPr>
            <p:cNvPr id="114" name="Rectangle 59"/>
            <p:cNvSpPr>
              <a:spLocks noChangeArrowheads="1"/>
            </p:cNvSpPr>
            <p:nvPr/>
          </p:nvSpPr>
          <p:spPr bwMode="auto">
            <a:xfrm>
              <a:off x="1781608" y="2893534"/>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28</a:t>
              </a:r>
            </a:p>
          </p:txBody>
        </p:sp>
        <p:sp>
          <p:nvSpPr>
            <p:cNvPr id="115" name="Rectangle 60"/>
            <p:cNvSpPr>
              <a:spLocks noChangeArrowheads="1"/>
            </p:cNvSpPr>
            <p:nvPr/>
          </p:nvSpPr>
          <p:spPr bwMode="auto">
            <a:xfrm>
              <a:off x="1998685" y="2892432"/>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29</a:t>
              </a:r>
            </a:p>
          </p:txBody>
        </p:sp>
        <p:sp>
          <p:nvSpPr>
            <p:cNvPr id="116" name="Rectangle 61"/>
            <p:cNvSpPr>
              <a:spLocks noChangeArrowheads="1"/>
            </p:cNvSpPr>
            <p:nvPr/>
          </p:nvSpPr>
          <p:spPr bwMode="auto">
            <a:xfrm>
              <a:off x="2215762" y="2891332"/>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grpSp>
      <p:sp>
        <p:nvSpPr>
          <p:cNvPr id="117" name="Rectangle 62"/>
          <p:cNvSpPr>
            <a:spLocks noChangeArrowheads="1"/>
          </p:cNvSpPr>
          <p:nvPr/>
        </p:nvSpPr>
        <p:spPr bwMode="auto">
          <a:xfrm>
            <a:off x="2432838" y="2890230"/>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31</a:t>
            </a:r>
          </a:p>
        </p:txBody>
      </p:sp>
      <p:sp>
        <p:nvSpPr>
          <p:cNvPr id="118" name="Rectangle 63"/>
          <p:cNvSpPr>
            <a:spLocks noChangeArrowheads="1"/>
          </p:cNvSpPr>
          <p:nvPr/>
        </p:nvSpPr>
        <p:spPr bwMode="auto">
          <a:xfrm>
            <a:off x="2649915" y="2889130"/>
            <a:ext cx="162211" cy="199277"/>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32</a:t>
            </a:r>
          </a:p>
        </p:txBody>
      </p:sp>
      <p:sp>
        <p:nvSpPr>
          <p:cNvPr id="119" name="Rectangle 64"/>
          <p:cNvSpPr>
            <a:spLocks noChangeArrowheads="1"/>
          </p:cNvSpPr>
          <p:nvPr/>
        </p:nvSpPr>
        <p:spPr bwMode="auto">
          <a:xfrm>
            <a:off x="2866991" y="2888028"/>
            <a:ext cx="162211" cy="19927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33</a:t>
            </a:r>
          </a:p>
        </p:txBody>
      </p:sp>
      <p:sp>
        <p:nvSpPr>
          <p:cNvPr id="120" name="Rectangle 65"/>
          <p:cNvSpPr>
            <a:spLocks noChangeArrowheads="1"/>
          </p:cNvSpPr>
          <p:nvPr/>
        </p:nvSpPr>
        <p:spPr bwMode="auto">
          <a:xfrm>
            <a:off x="3084068" y="288692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121" name="Rectangle 66"/>
          <p:cNvSpPr>
            <a:spLocks noChangeArrowheads="1"/>
          </p:cNvSpPr>
          <p:nvPr/>
        </p:nvSpPr>
        <p:spPr bwMode="auto">
          <a:xfrm>
            <a:off x="3301145" y="2885826"/>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122" name="Rectangle 67"/>
          <p:cNvSpPr>
            <a:spLocks noChangeArrowheads="1"/>
          </p:cNvSpPr>
          <p:nvPr/>
        </p:nvSpPr>
        <p:spPr bwMode="auto">
          <a:xfrm>
            <a:off x="3518222" y="288472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123" name="Rectangle 68"/>
          <p:cNvSpPr>
            <a:spLocks noChangeArrowheads="1"/>
          </p:cNvSpPr>
          <p:nvPr/>
        </p:nvSpPr>
        <p:spPr bwMode="auto">
          <a:xfrm>
            <a:off x="3735299" y="288362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124" name="Rectangle 69"/>
          <p:cNvSpPr>
            <a:spLocks noChangeArrowheads="1"/>
          </p:cNvSpPr>
          <p:nvPr/>
        </p:nvSpPr>
        <p:spPr bwMode="auto">
          <a:xfrm>
            <a:off x="3952375" y="2882525"/>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38</a:t>
            </a:r>
          </a:p>
        </p:txBody>
      </p:sp>
      <p:sp>
        <p:nvSpPr>
          <p:cNvPr id="125" name="Rectangle 70"/>
          <p:cNvSpPr>
            <a:spLocks noChangeArrowheads="1"/>
          </p:cNvSpPr>
          <p:nvPr/>
        </p:nvSpPr>
        <p:spPr bwMode="auto">
          <a:xfrm>
            <a:off x="4169452" y="288142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126" name="Rectangle 71"/>
          <p:cNvSpPr>
            <a:spLocks noChangeArrowheads="1"/>
          </p:cNvSpPr>
          <p:nvPr/>
        </p:nvSpPr>
        <p:spPr bwMode="auto">
          <a:xfrm>
            <a:off x="4386529" y="2880322"/>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127" name="Rectangle 72"/>
          <p:cNvSpPr>
            <a:spLocks noChangeArrowheads="1"/>
          </p:cNvSpPr>
          <p:nvPr/>
        </p:nvSpPr>
        <p:spPr bwMode="auto">
          <a:xfrm>
            <a:off x="4603605" y="287922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sp>
        <p:nvSpPr>
          <p:cNvPr id="128" name="Rectangle 73"/>
          <p:cNvSpPr>
            <a:spLocks noChangeArrowheads="1"/>
          </p:cNvSpPr>
          <p:nvPr/>
        </p:nvSpPr>
        <p:spPr bwMode="auto">
          <a:xfrm>
            <a:off x="4820682" y="287812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129" name="Rectangle 74"/>
          <p:cNvSpPr>
            <a:spLocks noChangeArrowheads="1"/>
          </p:cNvSpPr>
          <p:nvPr/>
        </p:nvSpPr>
        <p:spPr bwMode="auto">
          <a:xfrm>
            <a:off x="5037758" y="287701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130" name="Rectangle 75"/>
          <p:cNvSpPr>
            <a:spLocks noChangeArrowheads="1"/>
          </p:cNvSpPr>
          <p:nvPr/>
        </p:nvSpPr>
        <p:spPr bwMode="auto">
          <a:xfrm>
            <a:off x="5254835" y="2875919"/>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131" name="Rectangle 76"/>
          <p:cNvSpPr>
            <a:spLocks noChangeArrowheads="1"/>
          </p:cNvSpPr>
          <p:nvPr/>
        </p:nvSpPr>
        <p:spPr bwMode="auto">
          <a:xfrm>
            <a:off x="5471912" y="287481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132" name="Rectangle 77"/>
          <p:cNvSpPr>
            <a:spLocks noChangeArrowheads="1"/>
          </p:cNvSpPr>
          <p:nvPr/>
        </p:nvSpPr>
        <p:spPr bwMode="auto">
          <a:xfrm>
            <a:off x="5688988" y="287371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133" name="Rectangle 78"/>
          <p:cNvSpPr>
            <a:spLocks noChangeArrowheads="1"/>
          </p:cNvSpPr>
          <p:nvPr/>
        </p:nvSpPr>
        <p:spPr bwMode="auto">
          <a:xfrm>
            <a:off x="5906065" y="287261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134" name="Rectangle 79"/>
          <p:cNvSpPr>
            <a:spLocks noChangeArrowheads="1"/>
          </p:cNvSpPr>
          <p:nvPr/>
        </p:nvSpPr>
        <p:spPr bwMode="auto">
          <a:xfrm>
            <a:off x="6123142" y="2871515"/>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135" name="Rectangle 80"/>
          <p:cNvSpPr>
            <a:spLocks noChangeArrowheads="1"/>
          </p:cNvSpPr>
          <p:nvPr/>
        </p:nvSpPr>
        <p:spPr bwMode="auto">
          <a:xfrm>
            <a:off x="6340219" y="28704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136" name="Rectangle 81"/>
          <p:cNvSpPr>
            <a:spLocks noChangeArrowheads="1"/>
          </p:cNvSpPr>
          <p:nvPr/>
        </p:nvSpPr>
        <p:spPr bwMode="auto">
          <a:xfrm>
            <a:off x="6557296" y="28693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grpSp>
        <p:nvGrpSpPr>
          <p:cNvPr id="8" name="组合 7"/>
          <p:cNvGrpSpPr/>
          <p:nvPr/>
        </p:nvGrpSpPr>
        <p:grpSpPr>
          <a:xfrm>
            <a:off x="6774372" y="2863807"/>
            <a:ext cx="1241631" cy="203682"/>
            <a:chOff x="6774372" y="2863807"/>
            <a:chExt cx="1241631" cy="203682"/>
          </a:xfrm>
        </p:grpSpPr>
        <p:sp>
          <p:nvSpPr>
            <p:cNvPr id="137" name="Rectangle 82"/>
            <p:cNvSpPr>
              <a:spLocks noChangeArrowheads="1"/>
            </p:cNvSpPr>
            <p:nvPr/>
          </p:nvSpPr>
          <p:spPr bwMode="auto">
            <a:xfrm>
              <a:off x="6774372" y="286821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138" name="Rectangle 83"/>
            <p:cNvSpPr>
              <a:spLocks noChangeArrowheads="1"/>
            </p:cNvSpPr>
            <p:nvPr/>
          </p:nvSpPr>
          <p:spPr bwMode="auto">
            <a:xfrm>
              <a:off x="6991449" y="286711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139" name="Rectangle 84"/>
            <p:cNvSpPr>
              <a:spLocks noChangeArrowheads="1"/>
            </p:cNvSpPr>
            <p:nvPr/>
          </p:nvSpPr>
          <p:spPr bwMode="auto">
            <a:xfrm>
              <a:off x="7208526" y="2866009"/>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140" name="Rectangle 85"/>
            <p:cNvSpPr>
              <a:spLocks noChangeArrowheads="1"/>
            </p:cNvSpPr>
            <p:nvPr/>
          </p:nvSpPr>
          <p:spPr bwMode="auto">
            <a:xfrm>
              <a:off x="7425602" y="2864909"/>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141" name="Rectangle 86"/>
            <p:cNvSpPr>
              <a:spLocks noChangeArrowheads="1"/>
            </p:cNvSpPr>
            <p:nvPr/>
          </p:nvSpPr>
          <p:spPr bwMode="auto">
            <a:xfrm>
              <a:off x="7642679" y="2863807"/>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142" name="Rectangle 87"/>
            <p:cNvSpPr>
              <a:spLocks noChangeArrowheads="1"/>
            </p:cNvSpPr>
            <p:nvPr/>
          </p:nvSpPr>
          <p:spPr bwMode="auto">
            <a:xfrm>
              <a:off x="7853792" y="2863807"/>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grpSp>
      <p:grpSp>
        <p:nvGrpSpPr>
          <p:cNvPr id="143" name="Group 93"/>
          <p:cNvGrpSpPr>
            <a:grpSpLocks/>
          </p:cNvGrpSpPr>
          <p:nvPr/>
        </p:nvGrpSpPr>
        <p:grpSpPr bwMode="auto">
          <a:xfrm>
            <a:off x="2734600" y="3087303"/>
            <a:ext cx="236161" cy="518367"/>
            <a:chOff x="1231" y="3150"/>
            <a:chExt cx="182" cy="232"/>
          </a:xfrm>
        </p:grpSpPr>
        <p:sp>
          <p:nvSpPr>
            <p:cNvPr id="144" name="Line 88"/>
            <p:cNvSpPr>
              <a:spLocks noChangeShapeType="1"/>
            </p:cNvSpPr>
            <p:nvPr/>
          </p:nvSpPr>
          <p:spPr bwMode="auto">
            <a:xfrm flipV="1">
              <a:off x="1231" y="3150"/>
              <a:ext cx="0" cy="23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145" name="Line 89"/>
            <p:cNvSpPr>
              <a:spLocks noChangeShapeType="1"/>
            </p:cNvSpPr>
            <p:nvPr/>
          </p:nvSpPr>
          <p:spPr bwMode="auto">
            <a:xfrm flipV="1">
              <a:off x="1413" y="3150"/>
              <a:ext cx="0" cy="23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grpSp>
      <p:sp>
        <p:nvSpPr>
          <p:cNvPr id="146" name="Text Box 90"/>
          <p:cNvSpPr txBox="1">
            <a:spLocks noChangeArrowheads="1"/>
          </p:cNvSpPr>
          <p:nvPr/>
        </p:nvSpPr>
        <p:spPr bwMode="auto">
          <a:xfrm>
            <a:off x="2380397" y="3411536"/>
            <a:ext cx="954108" cy="276999"/>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未按序收到</a:t>
            </a:r>
          </a:p>
        </p:txBody>
      </p:sp>
      <p:sp>
        <p:nvSpPr>
          <p:cNvPr id="147" name="AutoShape 91"/>
          <p:cNvSpPr>
            <a:spLocks/>
          </p:cNvSpPr>
          <p:nvPr/>
        </p:nvSpPr>
        <p:spPr bwMode="auto">
          <a:xfrm rot="5400000">
            <a:off x="5692521" y="521334"/>
            <a:ext cx="127714" cy="1892861"/>
          </a:xfrm>
          <a:prstGeom prst="leftBrace">
            <a:avLst>
              <a:gd name="adj1" fmla="val 1140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latin typeface="微软雅黑" pitchFamily="34" charset="-122"/>
              <a:ea typeface="微软雅黑" pitchFamily="34" charset="-122"/>
            </a:endParaRPr>
          </a:p>
        </p:txBody>
      </p:sp>
      <p:sp>
        <p:nvSpPr>
          <p:cNvPr id="148" name="Text Box 92"/>
          <p:cNvSpPr txBox="1">
            <a:spLocks noChangeArrowheads="1"/>
          </p:cNvSpPr>
          <p:nvPr/>
        </p:nvSpPr>
        <p:spPr bwMode="auto">
          <a:xfrm>
            <a:off x="5344146" y="1158053"/>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可用窗口</a:t>
            </a:r>
          </a:p>
        </p:txBody>
      </p:sp>
      <p:sp>
        <p:nvSpPr>
          <p:cNvPr id="152" name="Text Box 57"/>
          <p:cNvSpPr txBox="1">
            <a:spLocks noChangeArrowheads="1"/>
          </p:cNvSpPr>
          <p:nvPr/>
        </p:nvSpPr>
        <p:spPr bwMode="auto">
          <a:xfrm>
            <a:off x="1793176" y="3729641"/>
            <a:ext cx="1980029" cy="523220"/>
          </a:xfrm>
          <a:prstGeom prst="rect">
            <a:avLst/>
          </a:prstGeom>
          <a:solidFill>
            <a:srgbClr val="0000FF"/>
          </a:solidFill>
          <a:ln w="9525">
            <a:solidFill>
              <a:schemeClr val="tx1"/>
            </a:solidFill>
            <a:miter lim="800000"/>
            <a:headEnd/>
            <a:tailEnd/>
          </a:ln>
          <a:effectLst/>
        </p:spPr>
        <p:txBody>
          <a:bodyPr wrap="none">
            <a:spAutoFit/>
          </a:bodyPr>
          <a:lstStyle/>
          <a:p>
            <a:pPr algn="ct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标准强烈不赞成</a:t>
            </a:r>
          </a:p>
          <a:p>
            <a:pPr algn="ctr"/>
            <a:r>
              <a:rPr lang="zh-CN" altLang="en-US" sz="1400" b="1" dirty="0">
                <a:solidFill>
                  <a:schemeClr val="bg1"/>
                </a:solidFill>
                <a:latin typeface="微软雅黑" pitchFamily="34" charset="-122"/>
                <a:ea typeface="微软雅黑" pitchFamily="34" charset="-122"/>
              </a:rPr>
              <a:t>发送窗口前沿向后</a:t>
            </a:r>
            <a:r>
              <a:rPr lang="zh-CN" altLang="en-US" sz="1400" b="1" dirty="0" smtClean="0">
                <a:solidFill>
                  <a:schemeClr val="bg1"/>
                </a:solidFill>
                <a:latin typeface="微软雅黑" pitchFamily="34" charset="-122"/>
                <a:ea typeface="微软雅黑" pitchFamily="34" charset="-122"/>
              </a:rPr>
              <a:t>收缩</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9418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09"/>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11"/>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nodeType="withEffect">
                                  <p:stCondLst>
                                    <p:cond delay="200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1" fill="hold">
                            <p:stCondLst>
                              <p:cond delay="5000"/>
                            </p:stCondLst>
                            <p:childTnLst>
                              <p:par>
                                <p:cTn id="12" presetID="35" presetClass="emph" presetSubtype="0" repeatCount="3000" fill="hold" nodeType="afterEffect">
                                  <p:stCondLst>
                                    <p:cond delay="100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9000"/>
                            </p:stCondLst>
                            <p:childTnLst>
                              <p:par>
                                <p:cTn id="15" presetID="35" presetClass="emph" presetSubtype="0" repeatCount="3000" fill="hold" grpId="0" nodeType="afterEffect">
                                  <p:stCondLst>
                                    <p:cond delay="1000"/>
                                  </p:stCondLst>
                                  <p:childTnLst>
                                    <p:anim calcmode="discrete" valueType="str">
                                      <p:cBhvr>
                                        <p:cTn id="16" dur="1000" fill="hold"/>
                                        <p:tgtEl>
                                          <p:spTgt spid="118"/>
                                        </p:tgtEl>
                                        <p:attrNameLst>
                                          <p:attrName>style.visibility</p:attrName>
                                        </p:attrNameLst>
                                      </p:cBhvr>
                                      <p:tavLst>
                                        <p:tav tm="0">
                                          <p:val>
                                            <p:strVal val="hidden"/>
                                          </p:val>
                                        </p:tav>
                                        <p:tav tm="50000">
                                          <p:val>
                                            <p:strVal val="visible"/>
                                          </p:val>
                                        </p:tav>
                                      </p:tavLst>
                                    </p:anim>
                                  </p:childTnLst>
                                </p:cTn>
                              </p:par>
                              <p:par>
                                <p:cTn id="17" presetID="35" presetClass="emph" presetSubtype="0" repeatCount="3000" fill="hold" grpId="0" nodeType="withEffect">
                                  <p:stCondLst>
                                    <p:cond delay="1000"/>
                                  </p:stCondLst>
                                  <p:childTnLst>
                                    <p:anim calcmode="discrete" valueType="str">
                                      <p:cBhvr>
                                        <p:cTn id="18" dur="1000" fill="hold"/>
                                        <p:tgtEl>
                                          <p:spTgt spid="119"/>
                                        </p:tgtEl>
                                        <p:attrNameLst>
                                          <p:attrName>style.visibility</p:attrName>
                                        </p:attrNameLst>
                                      </p:cBhvr>
                                      <p:tavLst>
                                        <p:tav tm="0">
                                          <p:val>
                                            <p:strVal val="hidden"/>
                                          </p:val>
                                        </p:tav>
                                        <p:tav tm="50000">
                                          <p:val>
                                            <p:strVal val="visible"/>
                                          </p:val>
                                        </p:tav>
                                      </p:tavLst>
                                    </p:anim>
                                  </p:childTnLst>
                                </p:cTn>
                              </p:par>
                              <p:par>
                                <p:cTn id="19" presetID="35" presetClass="emph" presetSubtype="0" repeatCount="3000" fill="hold" nodeType="withEffect">
                                  <p:stCondLst>
                                    <p:cond delay="1000"/>
                                  </p:stCondLst>
                                  <p:childTnLst>
                                    <p:anim calcmode="discrete" valueType="str">
                                      <p:cBhvr>
                                        <p:cTn id="20" dur="1000" fill="hold"/>
                                        <p:tgtEl>
                                          <p:spTgt spid="1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1" grpId="0" animBg="1"/>
      <p:bldP spid="118" grpId="0" animBg="1"/>
      <p:bldP spid="11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圆角矩形 92"/>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Text Box 51"/>
          <p:cNvSpPr txBox="1">
            <a:spLocks noChangeArrowheads="1"/>
          </p:cNvSpPr>
          <p:nvPr/>
        </p:nvSpPr>
        <p:spPr bwMode="auto">
          <a:xfrm>
            <a:off x="4467482" y="3400916"/>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允许接收</a:t>
            </a:r>
          </a:p>
        </p:txBody>
      </p:sp>
      <p:sp>
        <p:nvSpPr>
          <p:cNvPr id="149" name="Text Box 52"/>
          <p:cNvSpPr txBox="1">
            <a:spLocks noChangeArrowheads="1"/>
          </p:cNvSpPr>
          <p:nvPr/>
        </p:nvSpPr>
        <p:spPr bwMode="auto">
          <a:xfrm>
            <a:off x="3815551" y="2596189"/>
            <a:ext cx="172194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B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接收窗口</a:t>
            </a:r>
            <a:r>
              <a:rPr lang="zh-CN" altLang="en-US" sz="1200" b="1" dirty="0">
                <a:latin typeface="微软雅黑" pitchFamily="34" charset="-122"/>
                <a:ea typeface="微软雅黑" pitchFamily="34" charset="-122"/>
              </a:rPr>
              <a:t>向前滑动</a:t>
            </a:r>
          </a:p>
        </p:txBody>
      </p:sp>
      <p:sp>
        <p:nvSpPr>
          <p:cNvPr id="150" name="Rectangle 53"/>
          <p:cNvSpPr>
            <a:spLocks noChangeArrowheads="1"/>
          </p:cNvSpPr>
          <p:nvPr/>
        </p:nvSpPr>
        <p:spPr bwMode="auto">
          <a:xfrm>
            <a:off x="2841418" y="2915319"/>
            <a:ext cx="4192559" cy="433896"/>
          </a:xfrm>
          <a:prstGeom prst="rect">
            <a:avLst/>
          </a:prstGeom>
          <a:solidFill>
            <a:srgbClr val="0000FF"/>
          </a:solidFill>
          <a:ln>
            <a:noFill/>
          </a:ln>
          <a:effectLst/>
        </p:spPr>
        <p:txBody>
          <a:bodyPr wrap="none" anchor="ctr"/>
          <a:lstStyle/>
          <a:p>
            <a:pPr algn="ctr"/>
            <a:endParaRPr lang="zh-CN" altLang="en-US" sz="1000" b="1">
              <a:latin typeface="微软雅黑" pitchFamily="34" charset="-122"/>
              <a:ea typeface="微软雅黑" pitchFamily="34" charset="-122"/>
            </a:endParaRPr>
          </a:p>
        </p:txBody>
      </p:sp>
      <p:sp>
        <p:nvSpPr>
          <p:cNvPr id="151" name="Rectangle 54"/>
          <p:cNvSpPr>
            <a:spLocks noChangeArrowheads="1"/>
          </p:cNvSpPr>
          <p:nvPr/>
        </p:nvSpPr>
        <p:spPr bwMode="auto">
          <a:xfrm>
            <a:off x="1201401"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26</a:t>
            </a:r>
          </a:p>
        </p:txBody>
      </p:sp>
      <p:sp>
        <p:nvSpPr>
          <p:cNvPr id="152" name="Rectangle 55"/>
          <p:cNvSpPr>
            <a:spLocks noChangeArrowheads="1"/>
          </p:cNvSpPr>
          <p:nvPr/>
        </p:nvSpPr>
        <p:spPr bwMode="auto">
          <a:xfrm>
            <a:off x="1410569"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153" name="Rectangle 56"/>
          <p:cNvSpPr>
            <a:spLocks noChangeArrowheads="1"/>
          </p:cNvSpPr>
          <p:nvPr/>
        </p:nvSpPr>
        <p:spPr bwMode="auto">
          <a:xfrm>
            <a:off x="1619737"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154" name="Rectangle 57"/>
          <p:cNvSpPr>
            <a:spLocks noChangeArrowheads="1"/>
          </p:cNvSpPr>
          <p:nvPr/>
        </p:nvSpPr>
        <p:spPr bwMode="auto">
          <a:xfrm>
            <a:off x="1828906"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155" name="Rectangle 58"/>
          <p:cNvSpPr>
            <a:spLocks noChangeArrowheads="1"/>
          </p:cNvSpPr>
          <p:nvPr/>
        </p:nvSpPr>
        <p:spPr bwMode="auto">
          <a:xfrm>
            <a:off x="2038074"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30</a:t>
            </a:r>
          </a:p>
        </p:txBody>
      </p:sp>
      <p:sp>
        <p:nvSpPr>
          <p:cNvPr id="156" name="Rectangle 59"/>
          <p:cNvSpPr>
            <a:spLocks noChangeArrowheads="1"/>
          </p:cNvSpPr>
          <p:nvPr/>
        </p:nvSpPr>
        <p:spPr bwMode="auto">
          <a:xfrm>
            <a:off x="2247242"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31</a:t>
            </a:r>
          </a:p>
        </p:txBody>
      </p:sp>
      <p:sp>
        <p:nvSpPr>
          <p:cNvPr id="157" name="Rectangle 60"/>
          <p:cNvSpPr>
            <a:spLocks noChangeArrowheads="1"/>
          </p:cNvSpPr>
          <p:nvPr/>
        </p:nvSpPr>
        <p:spPr bwMode="auto">
          <a:xfrm>
            <a:off x="2456410"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158" name="Rectangle 61"/>
          <p:cNvSpPr>
            <a:spLocks noChangeArrowheads="1"/>
          </p:cNvSpPr>
          <p:nvPr/>
        </p:nvSpPr>
        <p:spPr bwMode="auto">
          <a:xfrm>
            <a:off x="2665578"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159" name="Rectangle 62"/>
          <p:cNvSpPr>
            <a:spLocks noChangeArrowheads="1"/>
          </p:cNvSpPr>
          <p:nvPr/>
        </p:nvSpPr>
        <p:spPr bwMode="auto">
          <a:xfrm>
            <a:off x="2874747"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34</a:t>
            </a:r>
          </a:p>
        </p:txBody>
      </p:sp>
      <p:sp>
        <p:nvSpPr>
          <p:cNvPr id="160" name="Rectangle 63"/>
          <p:cNvSpPr>
            <a:spLocks noChangeArrowheads="1"/>
          </p:cNvSpPr>
          <p:nvPr/>
        </p:nvSpPr>
        <p:spPr bwMode="auto">
          <a:xfrm>
            <a:off x="3083915"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161" name="Rectangle 64"/>
          <p:cNvSpPr>
            <a:spLocks noChangeArrowheads="1"/>
          </p:cNvSpPr>
          <p:nvPr/>
        </p:nvSpPr>
        <p:spPr bwMode="auto">
          <a:xfrm>
            <a:off x="3293084"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162" name="Rectangle 65"/>
          <p:cNvSpPr>
            <a:spLocks noChangeArrowheads="1"/>
          </p:cNvSpPr>
          <p:nvPr/>
        </p:nvSpPr>
        <p:spPr bwMode="auto">
          <a:xfrm>
            <a:off x="3502252" y="3044745"/>
            <a:ext cx="156302" cy="19201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37</a:t>
            </a:r>
          </a:p>
        </p:txBody>
      </p:sp>
      <p:sp>
        <p:nvSpPr>
          <p:cNvPr id="163" name="Rectangle 66"/>
          <p:cNvSpPr>
            <a:spLocks noChangeArrowheads="1"/>
          </p:cNvSpPr>
          <p:nvPr/>
        </p:nvSpPr>
        <p:spPr bwMode="auto">
          <a:xfrm>
            <a:off x="3711420" y="3044745"/>
            <a:ext cx="156302" cy="19201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164" name="Rectangle 67"/>
          <p:cNvSpPr>
            <a:spLocks noChangeArrowheads="1"/>
          </p:cNvSpPr>
          <p:nvPr/>
        </p:nvSpPr>
        <p:spPr bwMode="auto">
          <a:xfrm>
            <a:off x="3920588"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165" name="Rectangle 68"/>
          <p:cNvSpPr>
            <a:spLocks noChangeArrowheads="1"/>
          </p:cNvSpPr>
          <p:nvPr/>
        </p:nvSpPr>
        <p:spPr bwMode="auto">
          <a:xfrm>
            <a:off x="4129757" y="3044745"/>
            <a:ext cx="156302" cy="19201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166" name="Rectangle 69"/>
          <p:cNvSpPr>
            <a:spLocks noChangeArrowheads="1"/>
          </p:cNvSpPr>
          <p:nvPr/>
        </p:nvSpPr>
        <p:spPr bwMode="auto">
          <a:xfrm>
            <a:off x="4338925"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167" name="Rectangle 70"/>
          <p:cNvSpPr>
            <a:spLocks noChangeArrowheads="1"/>
          </p:cNvSpPr>
          <p:nvPr/>
        </p:nvSpPr>
        <p:spPr bwMode="auto">
          <a:xfrm>
            <a:off x="4548093"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42</a:t>
            </a:r>
          </a:p>
        </p:txBody>
      </p:sp>
      <p:sp>
        <p:nvSpPr>
          <p:cNvPr id="168" name="Rectangle 71"/>
          <p:cNvSpPr>
            <a:spLocks noChangeArrowheads="1"/>
          </p:cNvSpPr>
          <p:nvPr/>
        </p:nvSpPr>
        <p:spPr bwMode="auto">
          <a:xfrm>
            <a:off x="4757261"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169" name="Rectangle 72"/>
          <p:cNvSpPr>
            <a:spLocks noChangeArrowheads="1"/>
          </p:cNvSpPr>
          <p:nvPr/>
        </p:nvSpPr>
        <p:spPr bwMode="auto">
          <a:xfrm>
            <a:off x="4966429"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44</a:t>
            </a:r>
          </a:p>
        </p:txBody>
      </p:sp>
      <p:sp>
        <p:nvSpPr>
          <p:cNvPr id="170" name="Rectangle 73"/>
          <p:cNvSpPr>
            <a:spLocks noChangeArrowheads="1"/>
          </p:cNvSpPr>
          <p:nvPr/>
        </p:nvSpPr>
        <p:spPr bwMode="auto">
          <a:xfrm>
            <a:off x="5175598"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171" name="Rectangle 74"/>
          <p:cNvSpPr>
            <a:spLocks noChangeArrowheads="1"/>
          </p:cNvSpPr>
          <p:nvPr/>
        </p:nvSpPr>
        <p:spPr bwMode="auto">
          <a:xfrm>
            <a:off x="5384766"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172" name="Rectangle 75"/>
          <p:cNvSpPr>
            <a:spLocks noChangeArrowheads="1"/>
          </p:cNvSpPr>
          <p:nvPr/>
        </p:nvSpPr>
        <p:spPr bwMode="auto">
          <a:xfrm>
            <a:off x="5593934"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173" name="Rectangle 76"/>
          <p:cNvSpPr>
            <a:spLocks noChangeArrowheads="1"/>
          </p:cNvSpPr>
          <p:nvPr/>
        </p:nvSpPr>
        <p:spPr bwMode="auto">
          <a:xfrm>
            <a:off x="5803103"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174" name="Rectangle 77"/>
          <p:cNvSpPr>
            <a:spLocks noChangeArrowheads="1"/>
          </p:cNvSpPr>
          <p:nvPr/>
        </p:nvSpPr>
        <p:spPr bwMode="auto">
          <a:xfrm>
            <a:off x="6012271"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175" name="Rectangle 78"/>
          <p:cNvSpPr>
            <a:spLocks noChangeArrowheads="1"/>
          </p:cNvSpPr>
          <p:nvPr/>
        </p:nvSpPr>
        <p:spPr bwMode="auto">
          <a:xfrm>
            <a:off x="6221439"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sp>
        <p:nvSpPr>
          <p:cNvPr id="176" name="Rectangle 79"/>
          <p:cNvSpPr>
            <a:spLocks noChangeArrowheads="1"/>
          </p:cNvSpPr>
          <p:nvPr/>
        </p:nvSpPr>
        <p:spPr bwMode="auto">
          <a:xfrm>
            <a:off x="6430607"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177" name="Rectangle 80"/>
          <p:cNvSpPr>
            <a:spLocks noChangeArrowheads="1"/>
          </p:cNvSpPr>
          <p:nvPr/>
        </p:nvSpPr>
        <p:spPr bwMode="auto">
          <a:xfrm>
            <a:off x="6639776"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178" name="Rectangle 81"/>
          <p:cNvSpPr>
            <a:spLocks noChangeArrowheads="1"/>
          </p:cNvSpPr>
          <p:nvPr/>
        </p:nvSpPr>
        <p:spPr bwMode="auto">
          <a:xfrm>
            <a:off x="6848944"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179" name="Rectangle 82"/>
          <p:cNvSpPr>
            <a:spLocks noChangeArrowheads="1"/>
          </p:cNvSpPr>
          <p:nvPr/>
        </p:nvSpPr>
        <p:spPr bwMode="auto">
          <a:xfrm>
            <a:off x="7058112" y="3043685"/>
            <a:ext cx="156302" cy="19201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180" name="Rectangle 83"/>
          <p:cNvSpPr>
            <a:spLocks noChangeArrowheads="1"/>
          </p:cNvSpPr>
          <p:nvPr/>
        </p:nvSpPr>
        <p:spPr bwMode="auto">
          <a:xfrm>
            <a:off x="7267280" y="3043685"/>
            <a:ext cx="156302" cy="19201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55</a:t>
            </a:r>
          </a:p>
        </p:txBody>
      </p:sp>
      <p:sp>
        <p:nvSpPr>
          <p:cNvPr id="181" name="Text Box 84"/>
          <p:cNvSpPr txBox="1">
            <a:spLocks noChangeArrowheads="1"/>
          </p:cNvSpPr>
          <p:nvPr/>
        </p:nvSpPr>
        <p:spPr bwMode="auto">
          <a:xfrm>
            <a:off x="1527692" y="3265407"/>
            <a:ext cx="954108" cy="46166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已发送确认</a:t>
            </a:r>
          </a:p>
          <a:p>
            <a:pPr algn="ctr"/>
            <a:r>
              <a:rPr lang="zh-CN" altLang="en-US" sz="1200" b="1" dirty="0">
                <a:solidFill>
                  <a:srgbClr val="CC00CC"/>
                </a:solidFill>
                <a:latin typeface="微软雅黑" pitchFamily="34" charset="-122"/>
                <a:ea typeface="微软雅黑" pitchFamily="34" charset="-122"/>
              </a:rPr>
              <a:t>并交付主机</a:t>
            </a:r>
          </a:p>
        </p:txBody>
      </p:sp>
      <p:sp>
        <p:nvSpPr>
          <p:cNvPr id="182" name="Text Box 85"/>
          <p:cNvSpPr txBox="1">
            <a:spLocks noChangeArrowheads="1"/>
          </p:cNvSpPr>
          <p:nvPr/>
        </p:nvSpPr>
        <p:spPr bwMode="auto">
          <a:xfrm>
            <a:off x="7059040" y="3265407"/>
            <a:ext cx="646331" cy="46166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solidFill>
                  <a:srgbClr val="CC00CC"/>
                </a:solidFill>
                <a:latin typeface="微软雅黑" pitchFamily="34" charset="-122"/>
                <a:ea typeface="微软雅黑" pitchFamily="34" charset="-122"/>
              </a:rPr>
              <a:t>不允许</a:t>
            </a:r>
          </a:p>
          <a:p>
            <a:pPr algn="ctr"/>
            <a:r>
              <a:rPr lang="zh-CN" altLang="en-US" sz="1200" b="1">
                <a:solidFill>
                  <a:srgbClr val="CC00CC"/>
                </a:solidFill>
                <a:latin typeface="微软雅黑" pitchFamily="34" charset="-122"/>
                <a:ea typeface="微软雅黑" pitchFamily="34" charset="-122"/>
              </a:rPr>
              <a:t>接收</a:t>
            </a:r>
          </a:p>
        </p:txBody>
      </p:sp>
      <p:sp>
        <p:nvSpPr>
          <p:cNvPr id="183" name="Rectangle 86"/>
          <p:cNvSpPr>
            <a:spLocks noChangeArrowheads="1"/>
          </p:cNvSpPr>
          <p:nvPr/>
        </p:nvSpPr>
        <p:spPr bwMode="auto">
          <a:xfrm>
            <a:off x="7470703" y="3043685"/>
            <a:ext cx="156302" cy="19201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sp>
        <p:nvSpPr>
          <p:cNvPr id="184" name="Line 87"/>
          <p:cNvSpPr>
            <a:spLocks noChangeShapeType="1"/>
          </p:cNvSpPr>
          <p:nvPr/>
        </p:nvSpPr>
        <p:spPr bwMode="auto">
          <a:xfrm rot="16200000">
            <a:off x="6226081" y="2475103"/>
            <a:ext cx="1061" cy="68841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85" name="Text Box 88"/>
          <p:cNvSpPr txBox="1">
            <a:spLocks noChangeArrowheads="1"/>
          </p:cNvSpPr>
          <p:nvPr/>
        </p:nvSpPr>
        <p:spPr bwMode="auto">
          <a:xfrm>
            <a:off x="3434343" y="3654745"/>
            <a:ext cx="954108" cy="276999"/>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未按序收到</a:t>
            </a:r>
          </a:p>
        </p:txBody>
      </p:sp>
      <p:grpSp>
        <p:nvGrpSpPr>
          <p:cNvPr id="186" name="Group 89"/>
          <p:cNvGrpSpPr>
            <a:grpSpLocks/>
          </p:cNvGrpSpPr>
          <p:nvPr/>
        </p:nvGrpSpPr>
        <p:grpSpPr bwMode="auto">
          <a:xfrm>
            <a:off x="3586149" y="3244189"/>
            <a:ext cx="620609" cy="393583"/>
            <a:chOff x="2143" y="3150"/>
            <a:chExt cx="540" cy="272"/>
          </a:xfrm>
        </p:grpSpPr>
        <p:sp>
          <p:nvSpPr>
            <p:cNvPr id="187" name="Line 90"/>
            <p:cNvSpPr>
              <a:spLocks noChangeShapeType="1"/>
            </p:cNvSpPr>
            <p:nvPr/>
          </p:nvSpPr>
          <p:spPr bwMode="auto">
            <a:xfrm flipV="1">
              <a:off x="2143" y="3150"/>
              <a:ext cx="0" cy="27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88" name="Line 91"/>
            <p:cNvSpPr>
              <a:spLocks noChangeShapeType="1"/>
            </p:cNvSpPr>
            <p:nvPr/>
          </p:nvSpPr>
          <p:spPr bwMode="auto">
            <a:xfrm flipV="1">
              <a:off x="2325" y="3150"/>
              <a:ext cx="0" cy="27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89" name="Line 92"/>
            <p:cNvSpPr>
              <a:spLocks noChangeShapeType="1"/>
            </p:cNvSpPr>
            <p:nvPr/>
          </p:nvSpPr>
          <p:spPr bwMode="auto">
            <a:xfrm flipV="1">
              <a:off x="2683" y="3150"/>
              <a:ext cx="0" cy="27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sp>
        <p:nvSpPr>
          <p:cNvPr id="190" name="Text Box 94"/>
          <p:cNvSpPr txBox="1">
            <a:spLocks noChangeArrowheads="1"/>
          </p:cNvSpPr>
          <p:nvPr/>
        </p:nvSpPr>
        <p:spPr bwMode="auto">
          <a:xfrm>
            <a:off x="2686288" y="3967243"/>
            <a:ext cx="246458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200" b="1" dirty="0">
                <a:latin typeface="微软雅黑" pitchFamily="34" charset="-122"/>
                <a:ea typeface="微软雅黑" pitchFamily="34" charset="-122"/>
              </a:rPr>
              <a:t>先存下，等待缺少</a:t>
            </a:r>
            <a:r>
              <a:rPr lang="zh-CN" altLang="en-US" sz="1200" b="1" dirty="0" smtClean="0">
                <a:latin typeface="微软雅黑" pitchFamily="34" charset="-122"/>
                <a:ea typeface="微软雅黑" pitchFamily="34" charset="-122"/>
              </a:rPr>
              <a:t>的数据</a:t>
            </a:r>
            <a:r>
              <a:rPr lang="zh-CN" altLang="en-US" sz="1200" b="1" dirty="0">
                <a:latin typeface="微软雅黑" pitchFamily="34" charset="-122"/>
                <a:ea typeface="微软雅黑" pitchFamily="34" charset="-122"/>
              </a:rPr>
              <a:t>的到达</a:t>
            </a:r>
          </a:p>
        </p:txBody>
      </p:sp>
      <p:grpSp>
        <p:nvGrpSpPr>
          <p:cNvPr id="2" name="组合 1"/>
          <p:cNvGrpSpPr/>
          <p:nvPr/>
        </p:nvGrpSpPr>
        <p:grpSpPr>
          <a:xfrm>
            <a:off x="1348648" y="655714"/>
            <a:ext cx="6668548" cy="1844749"/>
            <a:chOff x="1348648" y="655714"/>
            <a:chExt cx="6668548" cy="1844749"/>
          </a:xfrm>
        </p:grpSpPr>
        <p:sp>
          <p:nvSpPr>
            <p:cNvPr id="94" name="Text Box 155"/>
            <p:cNvSpPr txBox="1">
              <a:spLocks noChangeArrowheads="1"/>
            </p:cNvSpPr>
            <p:nvPr/>
          </p:nvSpPr>
          <p:spPr bwMode="auto">
            <a:xfrm>
              <a:off x="3140278" y="655714"/>
              <a:ext cx="2909166" cy="363176"/>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发送了 </a:t>
              </a:r>
              <a:r>
                <a:rPr lang="en-US" altLang="zh-CN" sz="1600" b="1" dirty="0">
                  <a:solidFill>
                    <a:srgbClr val="0000FF"/>
                  </a:solidFill>
                  <a:latin typeface="微软雅黑" pitchFamily="34" charset="-122"/>
                  <a:ea typeface="微软雅黑" pitchFamily="34" charset="-122"/>
                </a:rPr>
                <a:t>11 </a:t>
              </a:r>
              <a:r>
                <a:rPr lang="zh-CN" altLang="en-US" sz="1600" b="1" dirty="0">
                  <a:solidFill>
                    <a:srgbClr val="0000FF"/>
                  </a:solidFill>
                  <a:latin typeface="微软雅黑" pitchFamily="34" charset="-122"/>
                  <a:ea typeface="微软雅黑" pitchFamily="34" charset="-122"/>
                </a:rPr>
                <a:t>个字节的</a:t>
              </a:r>
              <a:r>
                <a:rPr lang="zh-CN" altLang="en-US" sz="1600" b="1" dirty="0" smtClean="0">
                  <a:solidFill>
                    <a:srgbClr val="0000FF"/>
                  </a:solidFill>
                  <a:latin typeface="微软雅黑" pitchFamily="34" charset="-122"/>
                  <a:ea typeface="微软雅黑" pitchFamily="34" charset="-122"/>
                </a:rPr>
                <a:t>数据</a:t>
              </a:r>
              <a:endParaRPr lang="zh-CN" altLang="en-US" sz="1600" b="1" dirty="0">
                <a:solidFill>
                  <a:srgbClr val="0000FF"/>
                </a:solidFill>
                <a:latin typeface="微软雅黑" pitchFamily="34" charset="-122"/>
                <a:ea typeface="微软雅黑" pitchFamily="34" charset="-122"/>
              </a:endParaRPr>
            </a:p>
          </p:txBody>
        </p:sp>
        <p:sp>
          <p:nvSpPr>
            <p:cNvPr id="95" name="Line 5"/>
            <p:cNvSpPr>
              <a:spLocks noChangeShapeType="1"/>
            </p:cNvSpPr>
            <p:nvPr/>
          </p:nvSpPr>
          <p:spPr bwMode="auto">
            <a:xfrm flipV="1">
              <a:off x="2399443" y="1153985"/>
              <a:ext cx="4334378" cy="7707"/>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96" name="Text Box 6"/>
            <p:cNvSpPr txBox="1">
              <a:spLocks noChangeArrowheads="1"/>
            </p:cNvSpPr>
            <p:nvPr/>
          </p:nvSpPr>
          <p:spPr bwMode="auto">
            <a:xfrm>
              <a:off x="6975979" y="1891121"/>
              <a:ext cx="954108"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不允许发送</a:t>
              </a:r>
            </a:p>
          </p:txBody>
        </p:sp>
        <p:sp>
          <p:nvSpPr>
            <p:cNvPr id="97" name="Text Box 7"/>
            <p:cNvSpPr txBox="1">
              <a:spLocks noChangeArrowheads="1"/>
            </p:cNvSpPr>
            <p:nvPr/>
          </p:nvSpPr>
          <p:spPr bwMode="auto">
            <a:xfrm>
              <a:off x="1461412" y="1900265"/>
              <a:ext cx="80021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a:t>
              </a:r>
            </a:p>
            <a:p>
              <a:pPr algn="ctr"/>
              <a:r>
                <a:rPr lang="zh-CN" altLang="en-US" sz="1200" b="1" dirty="0">
                  <a:solidFill>
                    <a:srgbClr val="CC00CC"/>
                  </a:solidFill>
                  <a:latin typeface="微软雅黑" pitchFamily="34" charset="-122"/>
                  <a:ea typeface="微软雅黑" pitchFamily="34" charset="-122"/>
                </a:rPr>
                <a:t>收到确认</a:t>
              </a:r>
            </a:p>
          </p:txBody>
        </p:sp>
        <p:sp>
          <p:nvSpPr>
            <p:cNvPr id="98" name="Text Box 8"/>
            <p:cNvSpPr txBox="1">
              <a:spLocks noChangeArrowheads="1"/>
            </p:cNvSpPr>
            <p:nvPr/>
          </p:nvSpPr>
          <p:spPr bwMode="auto">
            <a:xfrm>
              <a:off x="3658659" y="1030497"/>
              <a:ext cx="173156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A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a:t>
              </a:r>
              <a:r>
                <a:rPr lang="zh-CN" altLang="en-US" sz="1200" b="1" dirty="0">
                  <a:latin typeface="微软雅黑" pitchFamily="34" charset="-122"/>
                  <a:ea typeface="微软雅黑" pitchFamily="34" charset="-122"/>
                </a:rPr>
                <a:t>位置不变</a:t>
              </a:r>
            </a:p>
          </p:txBody>
        </p:sp>
        <p:sp>
          <p:nvSpPr>
            <p:cNvPr id="99" name="Text Box 9"/>
            <p:cNvSpPr txBox="1">
              <a:spLocks noChangeArrowheads="1"/>
            </p:cNvSpPr>
            <p:nvPr/>
          </p:nvSpPr>
          <p:spPr bwMode="auto">
            <a:xfrm>
              <a:off x="4999578" y="1961004"/>
              <a:ext cx="1569660"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允许发送但尚未发送</a:t>
              </a:r>
            </a:p>
          </p:txBody>
        </p:sp>
        <p:sp>
          <p:nvSpPr>
            <p:cNvPr id="100" name="Rectangle 10"/>
            <p:cNvSpPr>
              <a:spLocks noChangeArrowheads="1"/>
            </p:cNvSpPr>
            <p:nvPr/>
          </p:nvSpPr>
          <p:spPr bwMode="auto">
            <a:xfrm>
              <a:off x="2404213" y="1502995"/>
              <a:ext cx="4333185" cy="450301"/>
            </a:xfrm>
            <a:prstGeom prst="rect">
              <a:avLst/>
            </a:prstGeom>
            <a:solidFill>
              <a:srgbClr val="0000FF"/>
            </a:solidFill>
            <a:ln>
              <a:noFill/>
            </a:ln>
            <a:effectLst/>
          </p:spPr>
          <p:txBody>
            <a:bodyPr wrap="none" anchor="ctr"/>
            <a:lstStyle/>
            <a:p>
              <a:endParaRPr lang="zh-CN" altLang="en-US" sz="900" b="1">
                <a:latin typeface="微软雅黑" pitchFamily="34" charset="-122"/>
                <a:ea typeface="微软雅黑" pitchFamily="34" charset="-122"/>
              </a:endParaRPr>
            </a:p>
          </p:txBody>
        </p:sp>
        <p:grpSp>
          <p:nvGrpSpPr>
            <p:cNvPr id="101" name="组合 100"/>
            <p:cNvGrpSpPr/>
            <p:nvPr/>
          </p:nvGrpSpPr>
          <p:grpSpPr>
            <a:xfrm>
              <a:off x="1348648" y="1648325"/>
              <a:ext cx="1030517" cy="203682"/>
              <a:chOff x="1348648" y="1648325"/>
              <a:chExt cx="1030517" cy="203682"/>
            </a:xfrm>
          </p:grpSpPr>
          <p:sp>
            <p:nvSpPr>
              <p:cNvPr id="102" name="Rectangle 11"/>
              <p:cNvSpPr>
                <a:spLocks noChangeArrowheads="1"/>
              </p:cNvSpPr>
              <p:nvPr/>
            </p:nvSpPr>
            <p:spPr bwMode="auto">
              <a:xfrm>
                <a:off x="1348648" y="1652729"/>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26</a:t>
                </a:r>
              </a:p>
            </p:txBody>
          </p:sp>
          <p:sp>
            <p:nvSpPr>
              <p:cNvPr id="103" name="Rectangle 12"/>
              <p:cNvSpPr>
                <a:spLocks noChangeArrowheads="1"/>
              </p:cNvSpPr>
              <p:nvPr/>
            </p:nvSpPr>
            <p:spPr bwMode="auto">
              <a:xfrm>
                <a:off x="1565725" y="1651629"/>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27</a:t>
                </a:r>
              </a:p>
            </p:txBody>
          </p:sp>
          <p:sp>
            <p:nvSpPr>
              <p:cNvPr id="191" name="Rectangle 13"/>
              <p:cNvSpPr>
                <a:spLocks noChangeArrowheads="1"/>
              </p:cNvSpPr>
              <p:nvPr/>
            </p:nvSpPr>
            <p:spPr bwMode="auto">
              <a:xfrm>
                <a:off x="1782801" y="1650527"/>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28</a:t>
                </a:r>
              </a:p>
            </p:txBody>
          </p:sp>
          <p:sp>
            <p:nvSpPr>
              <p:cNvPr id="194" name="Rectangle 14"/>
              <p:cNvSpPr>
                <a:spLocks noChangeArrowheads="1"/>
              </p:cNvSpPr>
              <p:nvPr/>
            </p:nvSpPr>
            <p:spPr bwMode="auto">
              <a:xfrm>
                <a:off x="1999878" y="1649427"/>
                <a:ext cx="162211" cy="19927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29</a:t>
                </a:r>
              </a:p>
            </p:txBody>
          </p:sp>
          <p:sp>
            <p:nvSpPr>
              <p:cNvPr id="195" name="Rectangle 15"/>
              <p:cNvSpPr>
                <a:spLocks noChangeArrowheads="1"/>
              </p:cNvSpPr>
              <p:nvPr/>
            </p:nvSpPr>
            <p:spPr bwMode="auto">
              <a:xfrm>
                <a:off x="2216954" y="1648325"/>
                <a:ext cx="162211" cy="19927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30</a:t>
                </a:r>
              </a:p>
            </p:txBody>
          </p:sp>
        </p:grpSp>
        <p:grpSp>
          <p:nvGrpSpPr>
            <p:cNvPr id="196" name="组合 195"/>
            <p:cNvGrpSpPr/>
            <p:nvPr/>
          </p:nvGrpSpPr>
          <p:grpSpPr>
            <a:xfrm>
              <a:off x="2434031" y="1636215"/>
              <a:ext cx="2332978" cy="210286"/>
              <a:chOff x="2434031" y="1636215"/>
              <a:chExt cx="2332978" cy="210286"/>
            </a:xfrm>
          </p:grpSpPr>
          <p:sp>
            <p:nvSpPr>
              <p:cNvPr id="197" name="Rectangle 16"/>
              <p:cNvSpPr>
                <a:spLocks noChangeArrowheads="1"/>
              </p:cNvSpPr>
              <p:nvPr/>
            </p:nvSpPr>
            <p:spPr bwMode="auto">
              <a:xfrm>
                <a:off x="2434031" y="1647224"/>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31</a:t>
                </a:r>
              </a:p>
            </p:txBody>
          </p:sp>
          <p:sp>
            <p:nvSpPr>
              <p:cNvPr id="198" name="Rectangle 17"/>
              <p:cNvSpPr>
                <a:spLocks noChangeArrowheads="1"/>
              </p:cNvSpPr>
              <p:nvPr/>
            </p:nvSpPr>
            <p:spPr bwMode="auto">
              <a:xfrm>
                <a:off x="2651108" y="1646123"/>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32</a:t>
                </a:r>
              </a:p>
            </p:txBody>
          </p:sp>
          <p:sp>
            <p:nvSpPr>
              <p:cNvPr id="199" name="Rectangle 18"/>
              <p:cNvSpPr>
                <a:spLocks noChangeArrowheads="1"/>
              </p:cNvSpPr>
              <p:nvPr/>
            </p:nvSpPr>
            <p:spPr bwMode="auto">
              <a:xfrm>
                <a:off x="2868185" y="1645023"/>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33</a:t>
                </a:r>
              </a:p>
            </p:txBody>
          </p:sp>
          <p:sp>
            <p:nvSpPr>
              <p:cNvPr id="200" name="Rectangle 19"/>
              <p:cNvSpPr>
                <a:spLocks noChangeArrowheads="1"/>
              </p:cNvSpPr>
              <p:nvPr/>
            </p:nvSpPr>
            <p:spPr bwMode="auto">
              <a:xfrm>
                <a:off x="3085262" y="1643921"/>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34</a:t>
                </a:r>
              </a:p>
            </p:txBody>
          </p:sp>
          <p:sp>
            <p:nvSpPr>
              <p:cNvPr id="201" name="Rectangle 20"/>
              <p:cNvSpPr>
                <a:spLocks noChangeArrowheads="1"/>
              </p:cNvSpPr>
              <p:nvPr/>
            </p:nvSpPr>
            <p:spPr bwMode="auto">
              <a:xfrm>
                <a:off x="3302338" y="1642821"/>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35</a:t>
                </a:r>
              </a:p>
            </p:txBody>
          </p:sp>
          <p:sp>
            <p:nvSpPr>
              <p:cNvPr id="202" name="Rectangle 21"/>
              <p:cNvSpPr>
                <a:spLocks noChangeArrowheads="1"/>
              </p:cNvSpPr>
              <p:nvPr/>
            </p:nvSpPr>
            <p:spPr bwMode="auto">
              <a:xfrm>
                <a:off x="3519415" y="1641719"/>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36</a:t>
                </a:r>
              </a:p>
            </p:txBody>
          </p:sp>
          <p:sp>
            <p:nvSpPr>
              <p:cNvPr id="203" name="Rectangle 22"/>
              <p:cNvSpPr>
                <a:spLocks noChangeArrowheads="1"/>
              </p:cNvSpPr>
              <p:nvPr/>
            </p:nvSpPr>
            <p:spPr bwMode="auto">
              <a:xfrm>
                <a:off x="3736492" y="1640619"/>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37</a:t>
                </a:r>
              </a:p>
            </p:txBody>
          </p:sp>
          <p:sp>
            <p:nvSpPr>
              <p:cNvPr id="204" name="Rectangle 23"/>
              <p:cNvSpPr>
                <a:spLocks noChangeArrowheads="1"/>
              </p:cNvSpPr>
              <p:nvPr/>
            </p:nvSpPr>
            <p:spPr bwMode="auto">
              <a:xfrm>
                <a:off x="3953568" y="1639517"/>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dirty="0">
                    <a:latin typeface="微软雅黑" pitchFamily="34" charset="-122"/>
                    <a:ea typeface="微软雅黑" pitchFamily="34" charset="-122"/>
                  </a:rPr>
                  <a:t>38</a:t>
                </a:r>
              </a:p>
            </p:txBody>
          </p:sp>
          <p:sp>
            <p:nvSpPr>
              <p:cNvPr id="205" name="Rectangle 24"/>
              <p:cNvSpPr>
                <a:spLocks noChangeArrowheads="1"/>
              </p:cNvSpPr>
              <p:nvPr/>
            </p:nvSpPr>
            <p:spPr bwMode="auto">
              <a:xfrm>
                <a:off x="4170645" y="1638417"/>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39</a:t>
                </a:r>
              </a:p>
            </p:txBody>
          </p:sp>
          <p:sp>
            <p:nvSpPr>
              <p:cNvPr id="206" name="Rectangle 25"/>
              <p:cNvSpPr>
                <a:spLocks noChangeArrowheads="1"/>
              </p:cNvSpPr>
              <p:nvPr/>
            </p:nvSpPr>
            <p:spPr bwMode="auto">
              <a:xfrm>
                <a:off x="4387721" y="1637315"/>
                <a:ext cx="162211" cy="19927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40</a:t>
                </a:r>
              </a:p>
            </p:txBody>
          </p:sp>
          <p:sp>
            <p:nvSpPr>
              <p:cNvPr id="207" name="Rectangle 26"/>
              <p:cNvSpPr>
                <a:spLocks noChangeArrowheads="1"/>
              </p:cNvSpPr>
              <p:nvPr/>
            </p:nvSpPr>
            <p:spPr bwMode="auto">
              <a:xfrm>
                <a:off x="4604798" y="1636215"/>
                <a:ext cx="162211" cy="19927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41</a:t>
                </a:r>
              </a:p>
            </p:txBody>
          </p:sp>
        </p:grpSp>
        <p:grpSp>
          <p:nvGrpSpPr>
            <p:cNvPr id="208" name="组合 207"/>
            <p:cNvGrpSpPr/>
            <p:nvPr/>
          </p:nvGrpSpPr>
          <p:grpSpPr>
            <a:xfrm>
              <a:off x="4821875" y="1626305"/>
              <a:ext cx="1898824" cy="208086"/>
              <a:chOff x="4821875" y="1626305"/>
              <a:chExt cx="1898824" cy="208086"/>
            </a:xfrm>
          </p:grpSpPr>
          <p:sp>
            <p:nvSpPr>
              <p:cNvPr id="209" name="Rectangle 27"/>
              <p:cNvSpPr>
                <a:spLocks noChangeArrowheads="1"/>
              </p:cNvSpPr>
              <p:nvPr/>
            </p:nvSpPr>
            <p:spPr bwMode="auto">
              <a:xfrm>
                <a:off x="4821875" y="1635113"/>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42</a:t>
                </a:r>
              </a:p>
            </p:txBody>
          </p:sp>
          <p:sp>
            <p:nvSpPr>
              <p:cNvPr id="210" name="Rectangle 28"/>
              <p:cNvSpPr>
                <a:spLocks noChangeArrowheads="1"/>
              </p:cNvSpPr>
              <p:nvPr/>
            </p:nvSpPr>
            <p:spPr bwMode="auto">
              <a:xfrm>
                <a:off x="5038951" y="1634013"/>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43</a:t>
                </a:r>
              </a:p>
            </p:txBody>
          </p:sp>
          <p:sp>
            <p:nvSpPr>
              <p:cNvPr id="211" name="Rectangle 29"/>
              <p:cNvSpPr>
                <a:spLocks noChangeArrowheads="1"/>
              </p:cNvSpPr>
              <p:nvPr/>
            </p:nvSpPr>
            <p:spPr bwMode="auto">
              <a:xfrm>
                <a:off x="5256029" y="1632911"/>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44</a:t>
                </a:r>
              </a:p>
            </p:txBody>
          </p:sp>
          <p:sp>
            <p:nvSpPr>
              <p:cNvPr id="212" name="Rectangle 30"/>
              <p:cNvSpPr>
                <a:spLocks noChangeArrowheads="1"/>
              </p:cNvSpPr>
              <p:nvPr/>
            </p:nvSpPr>
            <p:spPr bwMode="auto">
              <a:xfrm>
                <a:off x="5473105" y="1631811"/>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45</a:t>
                </a:r>
              </a:p>
            </p:txBody>
          </p:sp>
          <p:sp>
            <p:nvSpPr>
              <p:cNvPr id="213" name="Rectangle 31"/>
              <p:cNvSpPr>
                <a:spLocks noChangeArrowheads="1"/>
              </p:cNvSpPr>
              <p:nvPr/>
            </p:nvSpPr>
            <p:spPr bwMode="auto">
              <a:xfrm>
                <a:off x="5690182" y="1630709"/>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46</a:t>
                </a:r>
              </a:p>
            </p:txBody>
          </p:sp>
          <p:sp>
            <p:nvSpPr>
              <p:cNvPr id="214" name="Rectangle 32"/>
              <p:cNvSpPr>
                <a:spLocks noChangeArrowheads="1"/>
              </p:cNvSpPr>
              <p:nvPr/>
            </p:nvSpPr>
            <p:spPr bwMode="auto">
              <a:xfrm>
                <a:off x="5907259" y="1629608"/>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47</a:t>
                </a:r>
              </a:p>
            </p:txBody>
          </p:sp>
          <p:sp>
            <p:nvSpPr>
              <p:cNvPr id="215" name="Rectangle 33"/>
              <p:cNvSpPr>
                <a:spLocks noChangeArrowheads="1"/>
              </p:cNvSpPr>
              <p:nvPr/>
            </p:nvSpPr>
            <p:spPr bwMode="auto">
              <a:xfrm>
                <a:off x="6124335" y="1628507"/>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48</a:t>
                </a:r>
              </a:p>
            </p:txBody>
          </p:sp>
          <p:sp>
            <p:nvSpPr>
              <p:cNvPr id="216" name="Rectangle 34"/>
              <p:cNvSpPr>
                <a:spLocks noChangeArrowheads="1"/>
              </p:cNvSpPr>
              <p:nvPr/>
            </p:nvSpPr>
            <p:spPr bwMode="auto">
              <a:xfrm>
                <a:off x="6341412" y="1627407"/>
                <a:ext cx="162211" cy="19927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49</a:t>
                </a:r>
              </a:p>
            </p:txBody>
          </p:sp>
          <p:sp>
            <p:nvSpPr>
              <p:cNvPr id="217" name="Rectangle 35"/>
              <p:cNvSpPr>
                <a:spLocks noChangeArrowheads="1"/>
              </p:cNvSpPr>
              <p:nvPr/>
            </p:nvSpPr>
            <p:spPr bwMode="auto">
              <a:xfrm>
                <a:off x="6558488" y="1626305"/>
                <a:ext cx="162211" cy="19927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50</a:t>
                </a:r>
              </a:p>
            </p:txBody>
          </p:sp>
        </p:grpSp>
        <p:sp>
          <p:nvSpPr>
            <p:cNvPr id="218" name="Text Box 41"/>
            <p:cNvSpPr txBox="1">
              <a:spLocks noChangeArrowheads="1"/>
            </p:cNvSpPr>
            <p:nvPr/>
          </p:nvSpPr>
          <p:spPr bwMode="auto">
            <a:xfrm>
              <a:off x="2715938" y="1973116"/>
              <a:ext cx="156966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已发送但未收到确认</a:t>
              </a:r>
            </a:p>
          </p:txBody>
        </p:sp>
        <p:grpSp>
          <p:nvGrpSpPr>
            <p:cNvPr id="219" name="组合 218"/>
            <p:cNvGrpSpPr/>
            <p:nvPr/>
          </p:nvGrpSpPr>
          <p:grpSpPr>
            <a:xfrm>
              <a:off x="6775565" y="1620801"/>
              <a:ext cx="1241631" cy="203681"/>
              <a:chOff x="6775565" y="1620801"/>
              <a:chExt cx="1241631" cy="203681"/>
            </a:xfrm>
          </p:grpSpPr>
          <p:sp>
            <p:nvSpPr>
              <p:cNvPr id="220" name="Rectangle 36"/>
              <p:cNvSpPr>
                <a:spLocks noChangeArrowheads="1"/>
              </p:cNvSpPr>
              <p:nvPr/>
            </p:nvSpPr>
            <p:spPr bwMode="auto">
              <a:xfrm>
                <a:off x="6775565" y="1625205"/>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51</a:t>
                </a:r>
              </a:p>
            </p:txBody>
          </p:sp>
          <p:sp>
            <p:nvSpPr>
              <p:cNvPr id="221" name="Rectangle 37"/>
              <p:cNvSpPr>
                <a:spLocks noChangeArrowheads="1"/>
              </p:cNvSpPr>
              <p:nvPr/>
            </p:nvSpPr>
            <p:spPr bwMode="auto">
              <a:xfrm>
                <a:off x="6992642" y="1624103"/>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52</a:t>
                </a:r>
              </a:p>
            </p:txBody>
          </p:sp>
          <p:sp>
            <p:nvSpPr>
              <p:cNvPr id="222" name="Rectangle 38"/>
              <p:cNvSpPr>
                <a:spLocks noChangeArrowheads="1"/>
              </p:cNvSpPr>
              <p:nvPr/>
            </p:nvSpPr>
            <p:spPr bwMode="auto">
              <a:xfrm>
                <a:off x="7209718" y="1623003"/>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53</a:t>
                </a:r>
              </a:p>
            </p:txBody>
          </p:sp>
          <p:sp>
            <p:nvSpPr>
              <p:cNvPr id="223" name="Rectangle 39"/>
              <p:cNvSpPr>
                <a:spLocks noChangeArrowheads="1"/>
              </p:cNvSpPr>
              <p:nvPr/>
            </p:nvSpPr>
            <p:spPr bwMode="auto">
              <a:xfrm>
                <a:off x="7426795" y="1621901"/>
                <a:ext cx="162211" cy="19927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54</a:t>
                </a:r>
              </a:p>
            </p:txBody>
          </p:sp>
          <p:sp>
            <p:nvSpPr>
              <p:cNvPr id="224" name="Rectangle 40"/>
              <p:cNvSpPr>
                <a:spLocks noChangeArrowheads="1"/>
              </p:cNvSpPr>
              <p:nvPr/>
            </p:nvSpPr>
            <p:spPr bwMode="auto">
              <a:xfrm>
                <a:off x="7643872"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55</a:t>
                </a:r>
              </a:p>
            </p:txBody>
          </p:sp>
          <p:sp>
            <p:nvSpPr>
              <p:cNvPr id="225" name="Rectangle 42"/>
              <p:cNvSpPr>
                <a:spLocks noChangeArrowheads="1"/>
              </p:cNvSpPr>
              <p:nvPr/>
            </p:nvSpPr>
            <p:spPr bwMode="auto">
              <a:xfrm>
                <a:off x="7854985" y="1620801"/>
                <a:ext cx="162211" cy="19927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900" b="1">
                    <a:latin typeface="微软雅黑" pitchFamily="34" charset="-122"/>
                    <a:ea typeface="微软雅黑" pitchFamily="34" charset="-122"/>
                  </a:rPr>
                  <a:t>56</a:t>
                </a:r>
              </a:p>
            </p:txBody>
          </p:sp>
        </p:grpSp>
        <p:sp>
          <p:nvSpPr>
            <p:cNvPr id="226" name="Line 44"/>
            <p:cNvSpPr>
              <a:spLocks noChangeShapeType="1"/>
            </p:cNvSpPr>
            <p:nvPr/>
          </p:nvSpPr>
          <p:spPr bwMode="auto">
            <a:xfrm flipV="1">
              <a:off x="2515137"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227" name="Text Box 45"/>
            <p:cNvSpPr txBox="1">
              <a:spLocks noChangeArrowheads="1"/>
            </p:cNvSpPr>
            <p:nvPr/>
          </p:nvSpPr>
          <p:spPr bwMode="auto">
            <a:xfrm>
              <a:off x="2364636"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1</a:t>
              </a:r>
            </a:p>
          </p:txBody>
        </p:sp>
        <p:sp>
          <p:nvSpPr>
            <p:cNvPr id="228" name="Line 47"/>
            <p:cNvSpPr>
              <a:spLocks noChangeShapeType="1"/>
            </p:cNvSpPr>
            <p:nvPr/>
          </p:nvSpPr>
          <p:spPr bwMode="auto">
            <a:xfrm flipV="1">
              <a:off x="490298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229" name="Text Box 48"/>
            <p:cNvSpPr txBox="1">
              <a:spLocks noChangeArrowheads="1"/>
            </p:cNvSpPr>
            <p:nvPr/>
          </p:nvSpPr>
          <p:spPr bwMode="auto">
            <a:xfrm>
              <a:off x="4765601"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2</a:t>
              </a:r>
            </a:p>
          </p:txBody>
        </p:sp>
        <p:sp>
          <p:nvSpPr>
            <p:cNvPr id="230" name="Line 50"/>
            <p:cNvSpPr>
              <a:spLocks noChangeShapeType="1"/>
            </p:cNvSpPr>
            <p:nvPr/>
          </p:nvSpPr>
          <p:spPr bwMode="auto">
            <a:xfrm flipV="1">
              <a:off x="6865020" y="1853108"/>
              <a:ext cx="0" cy="39965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900" b="1">
                <a:latin typeface="微软雅黑" pitchFamily="34" charset="-122"/>
                <a:ea typeface="微软雅黑" pitchFamily="34" charset="-122"/>
              </a:endParaRPr>
            </a:p>
          </p:txBody>
        </p:sp>
        <p:sp>
          <p:nvSpPr>
            <p:cNvPr id="231" name="Text Box 51"/>
            <p:cNvSpPr txBox="1">
              <a:spLocks noChangeArrowheads="1"/>
            </p:cNvSpPr>
            <p:nvPr/>
          </p:nvSpPr>
          <p:spPr bwMode="auto">
            <a:xfrm>
              <a:off x="6718098" y="2232947"/>
              <a:ext cx="357060" cy="2675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900" b="1">
                  <a:latin typeface="微软雅黑" pitchFamily="34" charset="-122"/>
                  <a:ea typeface="微软雅黑" pitchFamily="34" charset="-122"/>
                </a:rPr>
                <a:t>P</a:t>
              </a:r>
              <a:r>
                <a:rPr lang="en-US" altLang="zh-CN" sz="900" b="1" baseline="-25000">
                  <a:latin typeface="微软雅黑" pitchFamily="34" charset="-122"/>
                  <a:ea typeface="微软雅黑" pitchFamily="34" charset="-122"/>
                </a:rPr>
                <a:t>3</a:t>
              </a:r>
            </a:p>
          </p:txBody>
        </p:sp>
        <p:sp>
          <p:nvSpPr>
            <p:cNvPr id="232" name="AutoShape 91"/>
            <p:cNvSpPr>
              <a:spLocks/>
            </p:cNvSpPr>
            <p:nvPr/>
          </p:nvSpPr>
          <p:spPr bwMode="auto">
            <a:xfrm rot="5400000">
              <a:off x="5692521" y="521334"/>
              <a:ext cx="127714" cy="1892861"/>
            </a:xfrm>
            <a:prstGeom prst="leftBrace">
              <a:avLst>
                <a:gd name="adj1" fmla="val 1140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latin typeface="微软雅黑" pitchFamily="34" charset="-122"/>
                <a:ea typeface="微软雅黑" pitchFamily="34" charset="-122"/>
              </a:endParaRPr>
            </a:p>
          </p:txBody>
        </p:sp>
        <p:sp>
          <p:nvSpPr>
            <p:cNvPr id="233" name="Text Box 92"/>
            <p:cNvSpPr txBox="1">
              <a:spLocks noChangeArrowheads="1"/>
            </p:cNvSpPr>
            <p:nvPr/>
          </p:nvSpPr>
          <p:spPr bwMode="auto">
            <a:xfrm>
              <a:off x="5344146" y="1158053"/>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可用窗口</a:t>
              </a:r>
            </a:p>
          </p:txBody>
        </p:sp>
      </p:grpSp>
    </p:spTree>
    <p:extLst>
      <p:ext uri="{BB962C8B-B14F-4D97-AF65-F5344CB8AC3E}">
        <p14:creationId xmlns:p14="http://schemas.microsoft.com/office/powerpoint/2010/main" val="35142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49"/>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8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150"/>
                                        </p:tgtEl>
                                        <p:attrNameLst>
                                          <p:attrName>style.visibility</p:attrName>
                                        </p:attrNameLst>
                                      </p:cBhvr>
                                      <p:tavLst>
                                        <p:tav tm="0">
                                          <p:val>
                                            <p:strVal val="hidden"/>
                                          </p:val>
                                        </p:tav>
                                        <p:tav tm="50000">
                                          <p:val>
                                            <p:strVal val="visible"/>
                                          </p:val>
                                        </p:tav>
                                      </p:tavLst>
                                    </p:anim>
                                  </p:childTnLst>
                                </p:cTn>
                              </p:par>
                            </p:childTnLst>
                          </p:cTn>
                        </p:par>
                        <p:par>
                          <p:cTn id="11" fill="hold">
                            <p:stCondLst>
                              <p:cond delay="3000"/>
                            </p:stCondLst>
                            <p:childTnLst>
                              <p:par>
                                <p:cTn id="12" presetID="35" presetClass="emph" presetSubtype="0" repeatCount="3000" fill="hold" grpId="0" nodeType="afterEffect">
                                  <p:stCondLst>
                                    <p:cond delay="1000"/>
                                  </p:stCondLst>
                                  <p:childTnLst>
                                    <p:anim calcmode="discrete" valueType="str">
                                      <p:cBhvr>
                                        <p:cTn id="13" dur="1000" fill="hold"/>
                                        <p:tgtEl>
                                          <p:spTgt spid="162"/>
                                        </p:tgtEl>
                                        <p:attrNameLst>
                                          <p:attrName>style.visibility</p:attrName>
                                        </p:attrNameLst>
                                      </p:cBhvr>
                                      <p:tavLst>
                                        <p:tav tm="0">
                                          <p:val>
                                            <p:strVal val="hidden"/>
                                          </p:val>
                                        </p:tav>
                                        <p:tav tm="50000">
                                          <p:val>
                                            <p:strVal val="visible"/>
                                          </p:val>
                                        </p:tav>
                                      </p:tavLst>
                                    </p:anim>
                                  </p:childTnLst>
                                </p:cTn>
                              </p:par>
                              <p:par>
                                <p:cTn id="14" presetID="35" presetClass="emph" presetSubtype="0" repeatCount="3000" fill="hold" grpId="0" nodeType="withEffect">
                                  <p:stCondLst>
                                    <p:cond delay="1000"/>
                                  </p:stCondLst>
                                  <p:childTnLst>
                                    <p:anim calcmode="discrete" valueType="str">
                                      <p:cBhvr>
                                        <p:cTn id="15" dur="1000" fill="hold"/>
                                        <p:tgtEl>
                                          <p:spTgt spid="163"/>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grpId="0" nodeType="withEffect">
                                  <p:stCondLst>
                                    <p:cond delay="1000"/>
                                  </p:stCondLst>
                                  <p:childTnLst>
                                    <p:anim calcmode="discrete" valueType="str">
                                      <p:cBhvr>
                                        <p:cTn id="17" dur="1000" fill="hold"/>
                                        <p:tgtEl>
                                          <p:spTgt spid="165"/>
                                        </p:tgtEl>
                                        <p:attrNameLst>
                                          <p:attrName>style.visibility</p:attrName>
                                        </p:attrNameLst>
                                      </p:cBhvr>
                                      <p:tavLst>
                                        <p:tav tm="0">
                                          <p:val>
                                            <p:strVal val="hidden"/>
                                          </p:val>
                                        </p:tav>
                                        <p:tav tm="50000">
                                          <p:val>
                                            <p:strVal val="visible"/>
                                          </p:val>
                                        </p:tav>
                                      </p:tavLst>
                                    </p:anim>
                                  </p:childTnLst>
                                </p:cTn>
                              </p:par>
                              <p:par>
                                <p:cTn id="18" presetID="35" presetClass="emph" presetSubtype="0" repeatCount="3000" fill="hold" nodeType="withEffect">
                                  <p:stCondLst>
                                    <p:cond delay="1000"/>
                                  </p:stCondLst>
                                  <p:childTnLst>
                                    <p:anim calcmode="discrete" valueType="str">
                                      <p:cBhvr>
                                        <p:cTn id="19" dur="1000" fill="hold"/>
                                        <p:tgtEl>
                                          <p:spTgt spid="18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62" grpId="0" animBg="1"/>
      <p:bldP spid="163" grpId="0" animBg="1"/>
      <p:bldP spid="165" grpId="0" animBg="1"/>
      <p:bldP spid="18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圆角矩形 92"/>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 Box 155"/>
          <p:cNvSpPr txBox="1">
            <a:spLocks noChangeArrowheads="1"/>
          </p:cNvSpPr>
          <p:nvPr/>
        </p:nvSpPr>
        <p:spPr bwMode="auto">
          <a:xfrm>
            <a:off x="2708899" y="655714"/>
            <a:ext cx="3751385" cy="363176"/>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收到新的确认号，发送窗口向前滑动 </a:t>
            </a:r>
          </a:p>
        </p:txBody>
      </p:sp>
      <p:sp>
        <p:nvSpPr>
          <p:cNvPr id="104" name="Text Box 4"/>
          <p:cNvSpPr txBox="1">
            <a:spLocks noChangeArrowheads="1"/>
          </p:cNvSpPr>
          <p:nvPr/>
        </p:nvSpPr>
        <p:spPr bwMode="auto">
          <a:xfrm>
            <a:off x="5002182" y="1948114"/>
            <a:ext cx="1569660"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允许发送但尚未发送</a:t>
            </a:r>
          </a:p>
        </p:txBody>
      </p:sp>
      <p:sp>
        <p:nvSpPr>
          <p:cNvPr id="105" name="Text Box 5"/>
          <p:cNvSpPr txBox="1">
            <a:spLocks noChangeArrowheads="1"/>
          </p:cNvSpPr>
          <p:nvPr/>
        </p:nvSpPr>
        <p:spPr bwMode="auto">
          <a:xfrm>
            <a:off x="3814747" y="1147776"/>
            <a:ext cx="173156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A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发送窗口</a:t>
            </a:r>
            <a:r>
              <a:rPr lang="zh-CN" altLang="en-US" sz="1200" b="1" dirty="0">
                <a:latin typeface="微软雅黑" pitchFamily="34" charset="-122"/>
                <a:ea typeface="微软雅黑" pitchFamily="34" charset="-122"/>
              </a:rPr>
              <a:t>向前滑动</a:t>
            </a:r>
          </a:p>
        </p:txBody>
      </p:sp>
      <p:sp>
        <p:nvSpPr>
          <p:cNvPr id="106" name="Rectangle 6"/>
          <p:cNvSpPr>
            <a:spLocks noChangeArrowheads="1"/>
          </p:cNvSpPr>
          <p:nvPr/>
        </p:nvSpPr>
        <p:spPr bwMode="auto">
          <a:xfrm>
            <a:off x="2842567" y="1461223"/>
            <a:ext cx="4192559" cy="433895"/>
          </a:xfrm>
          <a:prstGeom prst="rect">
            <a:avLst/>
          </a:prstGeom>
          <a:solidFill>
            <a:srgbClr val="0000FF"/>
          </a:solidFill>
          <a:ln>
            <a:noFill/>
          </a:ln>
          <a:effectLst/>
        </p:spPr>
        <p:txBody>
          <a:bodyPr wrap="none" anchor="ctr"/>
          <a:lstStyle/>
          <a:p>
            <a:pPr algn="ctr"/>
            <a:endParaRPr lang="zh-CN" altLang="en-US" sz="1000" b="1">
              <a:latin typeface="微软雅黑" pitchFamily="34" charset="-122"/>
              <a:ea typeface="微软雅黑" pitchFamily="34" charset="-122"/>
            </a:endParaRPr>
          </a:p>
        </p:txBody>
      </p:sp>
      <p:sp>
        <p:nvSpPr>
          <p:cNvPr id="107" name="Rectangle 7"/>
          <p:cNvSpPr>
            <a:spLocks noChangeArrowheads="1"/>
          </p:cNvSpPr>
          <p:nvPr/>
        </p:nvSpPr>
        <p:spPr bwMode="auto">
          <a:xfrm>
            <a:off x="1202550"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26</a:t>
            </a:r>
          </a:p>
        </p:txBody>
      </p:sp>
      <p:sp>
        <p:nvSpPr>
          <p:cNvPr id="108" name="Rectangle 8"/>
          <p:cNvSpPr>
            <a:spLocks noChangeArrowheads="1"/>
          </p:cNvSpPr>
          <p:nvPr/>
        </p:nvSpPr>
        <p:spPr bwMode="auto">
          <a:xfrm>
            <a:off x="1411719"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109" name="Rectangle 9"/>
          <p:cNvSpPr>
            <a:spLocks noChangeArrowheads="1"/>
          </p:cNvSpPr>
          <p:nvPr/>
        </p:nvSpPr>
        <p:spPr bwMode="auto">
          <a:xfrm>
            <a:off x="1620887"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110" name="Rectangle 10"/>
          <p:cNvSpPr>
            <a:spLocks noChangeArrowheads="1"/>
          </p:cNvSpPr>
          <p:nvPr/>
        </p:nvSpPr>
        <p:spPr bwMode="auto">
          <a:xfrm>
            <a:off x="1830055"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111" name="Rectangle 11"/>
          <p:cNvSpPr>
            <a:spLocks noChangeArrowheads="1"/>
          </p:cNvSpPr>
          <p:nvPr/>
        </p:nvSpPr>
        <p:spPr bwMode="auto">
          <a:xfrm>
            <a:off x="2039223"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30</a:t>
            </a:r>
          </a:p>
        </p:txBody>
      </p:sp>
      <p:sp>
        <p:nvSpPr>
          <p:cNvPr id="112" name="Rectangle 12"/>
          <p:cNvSpPr>
            <a:spLocks noChangeArrowheads="1"/>
          </p:cNvSpPr>
          <p:nvPr/>
        </p:nvSpPr>
        <p:spPr bwMode="auto">
          <a:xfrm>
            <a:off x="2248391"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31</a:t>
            </a:r>
          </a:p>
        </p:txBody>
      </p:sp>
      <p:sp>
        <p:nvSpPr>
          <p:cNvPr id="113" name="Rectangle 13"/>
          <p:cNvSpPr>
            <a:spLocks noChangeArrowheads="1"/>
          </p:cNvSpPr>
          <p:nvPr/>
        </p:nvSpPr>
        <p:spPr bwMode="auto">
          <a:xfrm>
            <a:off x="2457560"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114" name="Rectangle 14"/>
          <p:cNvSpPr>
            <a:spLocks noChangeArrowheads="1"/>
          </p:cNvSpPr>
          <p:nvPr/>
        </p:nvSpPr>
        <p:spPr bwMode="auto">
          <a:xfrm>
            <a:off x="2666729" y="1590649"/>
            <a:ext cx="156302" cy="192017"/>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115" name="Rectangle 15"/>
          <p:cNvSpPr>
            <a:spLocks noChangeArrowheads="1"/>
          </p:cNvSpPr>
          <p:nvPr/>
        </p:nvSpPr>
        <p:spPr bwMode="auto">
          <a:xfrm>
            <a:off x="2875897" y="1590648"/>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34</a:t>
            </a:r>
          </a:p>
        </p:txBody>
      </p:sp>
      <p:sp>
        <p:nvSpPr>
          <p:cNvPr id="116" name="Rectangle 16"/>
          <p:cNvSpPr>
            <a:spLocks noChangeArrowheads="1"/>
          </p:cNvSpPr>
          <p:nvPr/>
        </p:nvSpPr>
        <p:spPr bwMode="auto">
          <a:xfrm>
            <a:off x="3085064" y="1590648"/>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117" name="Rectangle 17"/>
          <p:cNvSpPr>
            <a:spLocks noChangeArrowheads="1"/>
          </p:cNvSpPr>
          <p:nvPr/>
        </p:nvSpPr>
        <p:spPr bwMode="auto">
          <a:xfrm>
            <a:off x="3294234" y="1590648"/>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118" name="Rectangle 18"/>
          <p:cNvSpPr>
            <a:spLocks noChangeArrowheads="1"/>
          </p:cNvSpPr>
          <p:nvPr/>
        </p:nvSpPr>
        <p:spPr bwMode="auto">
          <a:xfrm>
            <a:off x="3503401" y="1590648"/>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37</a:t>
            </a:r>
          </a:p>
        </p:txBody>
      </p:sp>
      <p:sp>
        <p:nvSpPr>
          <p:cNvPr id="119" name="Rectangle 19"/>
          <p:cNvSpPr>
            <a:spLocks noChangeArrowheads="1"/>
          </p:cNvSpPr>
          <p:nvPr/>
        </p:nvSpPr>
        <p:spPr bwMode="auto">
          <a:xfrm>
            <a:off x="3712570" y="1590649"/>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120" name="Rectangle 20"/>
          <p:cNvSpPr>
            <a:spLocks noChangeArrowheads="1"/>
          </p:cNvSpPr>
          <p:nvPr/>
        </p:nvSpPr>
        <p:spPr bwMode="auto">
          <a:xfrm>
            <a:off x="3921738" y="1590649"/>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121" name="Rectangle 21"/>
          <p:cNvSpPr>
            <a:spLocks noChangeArrowheads="1"/>
          </p:cNvSpPr>
          <p:nvPr/>
        </p:nvSpPr>
        <p:spPr bwMode="auto">
          <a:xfrm>
            <a:off x="4130906" y="1590649"/>
            <a:ext cx="156302" cy="192017"/>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122" name="Rectangle 22"/>
          <p:cNvSpPr>
            <a:spLocks noChangeArrowheads="1"/>
          </p:cNvSpPr>
          <p:nvPr/>
        </p:nvSpPr>
        <p:spPr bwMode="auto">
          <a:xfrm>
            <a:off x="4340074" y="1589587"/>
            <a:ext cx="156302" cy="192018"/>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123" name="Rectangle 23"/>
          <p:cNvSpPr>
            <a:spLocks noChangeArrowheads="1"/>
          </p:cNvSpPr>
          <p:nvPr/>
        </p:nvSpPr>
        <p:spPr bwMode="auto">
          <a:xfrm>
            <a:off x="4549242"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42</a:t>
            </a:r>
          </a:p>
        </p:txBody>
      </p:sp>
      <p:sp>
        <p:nvSpPr>
          <p:cNvPr id="124" name="Rectangle 24"/>
          <p:cNvSpPr>
            <a:spLocks noChangeArrowheads="1"/>
          </p:cNvSpPr>
          <p:nvPr/>
        </p:nvSpPr>
        <p:spPr bwMode="auto">
          <a:xfrm>
            <a:off x="4758411"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125" name="Rectangle 25"/>
          <p:cNvSpPr>
            <a:spLocks noChangeArrowheads="1"/>
          </p:cNvSpPr>
          <p:nvPr/>
        </p:nvSpPr>
        <p:spPr bwMode="auto">
          <a:xfrm>
            <a:off x="4967579"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44</a:t>
            </a:r>
          </a:p>
        </p:txBody>
      </p:sp>
      <p:sp>
        <p:nvSpPr>
          <p:cNvPr id="126" name="Rectangle 26"/>
          <p:cNvSpPr>
            <a:spLocks noChangeArrowheads="1"/>
          </p:cNvSpPr>
          <p:nvPr/>
        </p:nvSpPr>
        <p:spPr bwMode="auto">
          <a:xfrm>
            <a:off x="5176748"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127" name="Rectangle 27"/>
          <p:cNvSpPr>
            <a:spLocks noChangeArrowheads="1"/>
          </p:cNvSpPr>
          <p:nvPr/>
        </p:nvSpPr>
        <p:spPr bwMode="auto">
          <a:xfrm>
            <a:off x="5385916"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128" name="Rectangle 28"/>
          <p:cNvSpPr>
            <a:spLocks noChangeArrowheads="1"/>
          </p:cNvSpPr>
          <p:nvPr/>
        </p:nvSpPr>
        <p:spPr bwMode="auto">
          <a:xfrm>
            <a:off x="5595084"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129" name="Rectangle 29"/>
          <p:cNvSpPr>
            <a:spLocks noChangeArrowheads="1"/>
          </p:cNvSpPr>
          <p:nvPr/>
        </p:nvSpPr>
        <p:spPr bwMode="auto">
          <a:xfrm>
            <a:off x="5804252"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130" name="Rectangle 30"/>
          <p:cNvSpPr>
            <a:spLocks noChangeArrowheads="1"/>
          </p:cNvSpPr>
          <p:nvPr/>
        </p:nvSpPr>
        <p:spPr bwMode="auto">
          <a:xfrm>
            <a:off x="6013420"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131" name="Rectangle 31"/>
          <p:cNvSpPr>
            <a:spLocks noChangeArrowheads="1"/>
          </p:cNvSpPr>
          <p:nvPr/>
        </p:nvSpPr>
        <p:spPr bwMode="auto">
          <a:xfrm>
            <a:off x="6222589"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sp>
        <p:nvSpPr>
          <p:cNvPr id="132" name="Rectangle 32"/>
          <p:cNvSpPr>
            <a:spLocks noChangeArrowheads="1"/>
          </p:cNvSpPr>
          <p:nvPr/>
        </p:nvSpPr>
        <p:spPr bwMode="auto">
          <a:xfrm>
            <a:off x="6431757"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133" name="Rectangle 33"/>
          <p:cNvSpPr>
            <a:spLocks noChangeArrowheads="1"/>
          </p:cNvSpPr>
          <p:nvPr/>
        </p:nvSpPr>
        <p:spPr bwMode="auto">
          <a:xfrm>
            <a:off x="6640925"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134" name="Rectangle 34"/>
          <p:cNvSpPr>
            <a:spLocks noChangeArrowheads="1"/>
          </p:cNvSpPr>
          <p:nvPr/>
        </p:nvSpPr>
        <p:spPr bwMode="auto">
          <a:xfrm>
            <a:off x="6850093" y="1589587"/>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135" name="Rectangle 35"/>
          <p:cNvSpPr>
            <a:spLocks noChangeArrowheads="1"/>
          </p:cNvSpPr>
          <p:nvPr/>
        </p:nvSpPr>
        <p:spPr bwMode="auto">
          <a:xfrm>
            <a:off x="7059262" y="1589587"/>
            <a:ext cx="156302" cy="19201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136" name="Rectangle 36"/>
          <p:cNvSpPr>
            <a:spLocks noChangeArrowheads="1"/>
          </p:cNvSpPr>
          <p:nvPr/>
        </p:nvSpPr>
        <p:spPr bwMode="auto">
          <a:xfrm>
            <a:off x="7268430" y="1589587"/>
            <a:ext cx="156302" cy="19201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55</a:t>
            </a:r>
          </a:p>
        </p:txBody>
      </p:sp>
      <p:sp>
        <p:nvSpPr>
          <p:cNvPr id="137" name="Text Box 37"/>
          <p:cNvSpPr txBox="1">
            <a:spLocks noChangeArrowheads="1"/>
          </p:cNvSpPr>
          <p:nvPr/>
        </p:nvSpPr>
        <p:spPr bwMode="auto">
          <a:xfrm>
            <a:off x="1298008" y="1811309"/>
            <a:ext cx="1415772" cy="276999"/>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已发送并收到确认</a:t>
            </a:r>
          </a:p>
        </p:txBody>
      </p:sp>
      <p:sp>
        <p:nvSpPr>
          <p:cNvPr id="138" name="Text Box 38"/>
          <p:cNvSpPr txBox="1">
            <a:spLocks noChangeArrowheads="1"/>
          </p:cNvSpPr>
          <p:nvPr/>
        </p:nvSpPr>
        <p:spPr bwMode="auto">
          <a:xfrm>
            <a:off x="7225209" y="1804658"/>
            <a:ext cx="646331" cy="46166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a:t>
            </a:r>
          </a:p>
          <a:p>
            <a:pPr algn="ctr"/>
            <a:r>
              <a:rPr lang="zh-CN" altLang="en-US" sz="1200" b="1" dirty="0">
                <a:solidFill>
                  <a:srgbClr val="CC00CC"/>
                </a:solidFill>
                <a:latin typeface="微软雅黑" pitchFamily="34" charset="-122"/>
                <a:ea typeface="微软雅黑" pitchFamily="34" charset="-122"/>
              </a:rPr>
              <a:t>发送</a:t>
            </a:r>
          </a:p>
        </p:txBody>
      </p:sp>
      <p:sp>
        <p:nvSpPr>
          <p:cNvPr id="139" name="Text Box 39"/>
          <p:cNvSpPr txBox="1">
            <a:spLocks noChangeArrowheads="1"/>
          </p:cNvSpPr>
          <p:nvPr/>
        </p:nvSpPr>
        <p:spPr bwMode="auto">
          <a:xfrm>
            <a:off x="3209140" y="1899361"/>
            <a:ext cx="110799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已发送</a:t>
            </a:r>
          </a:p>
          <a:p>
            <a:pPr algn="ctr"/>
            <a:r>
              <a:rPr lang="zh-CN" altLang="en-US" sz="1200" b="1" dirty="0">
                <a:latin typeface="微软雅黑" pitchFamily="34" charset="-122"/>
                <a:ea typeface="微软雅黑" pitchFamily="34" charset="-122"/>
              </a:rPr>
              <a:t>但未收到确认</a:t>
            </a:r>
          </a:p>
        </p:txBody>
      </p:sp>
      <p:sp>
        <p:nvSpPr>
          <p:cNvPr id="140" name="Rectangle 40"/>
          <p:cNvSpPr>
            <a:spLocks noChangeArrowheads="1"/>
          </p:cNvSpPr>
          <p:nvPr/>
        </p:nvSpPr>
        <p:spPr bwMode="auto">
          <a:xfrm>
            <a:off x="7471852" y="1589587"/>
            <a:ext cx="156302" cy="19201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sp>
        <p:nvSpPr>
          <p:cNvPr id="141" name="Line 42"/>
          <p:cNvSpPr>
            <a:spLocks noChangeShapeType="1"/>
          </p:cNvSpPr>
          <p:nvPr/>
        </p:nvSpPr>
        <p:spPr bwMode="auto">
          <a:xfrm flipV="1">
            <a:off x="2947152" y="1798578"/>
            <a:ext cx="0" cy="38509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42" name="Text Box 43"/>
          <p:cNvSpPr txBox="1">
            <a:spLocks noChangeArrowheads="1"/>
          </p:cNvSpPr>
          <p:nvPr/>
        </p:nvSpPr>
        <p:spPr bwMode="auto">
          <a:xfrm>
            <a:off x="2785315" y="2149727"/>
            <a:ext cx="322524"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b="1">
                <a:latin typeface="微软雅黑" pitchFamily="34" charset="-122"/>
                <a:ea typeface="微软雅黑" pitchFamily="34" charset="-122"/>
              </a:rPr>
              <a:t>P</a:t>
            </a:r>
            <a:r>
              <a:rPr lang="en-US" altLang="zh-CN" sz="1000" b="1" baseline="-25000">
                <a:latin typeface="微软雅黑" pitchFamily="34" charset="-122"/>
                <a:ea typeface="微软雅黑" pitchFamily="34" charset="-122"/>
              </a:rPr>
              <a:t>1</a:t>
            </a:r>
          </a:p>
        </p:txBody>
      </p:sp>
      <p:sp>
        <p:nvSpPr>
          <p:cNvPr id="143" name="Line 45"/>
          <p:cNvSpPr>
            <a:spLocks noChangeShapeType="1"/>
          </p:cNvSpPr>
          <p:nvPr/>
        </p:nvSpPr>
        <p:spPr bwMode="auto">
          <a:xfrm flipV="1">
            <a:off x="4631991" y="1798578"/>
            <a:ext cx="0" cy="38509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44" name="Text Box 46"/>
          <p:cNvSpPr txBox="1">
            <a:spLocks noChangeArrowheads="1"/>
          </p:cNvSpPr>
          <p:nvPr/>
        </p:nvSpPr>
        <p:spPr bwMode="auto">
          <a:xfrm>
            <a:off x="4510379" y="2149727"/>
            <a:ext cx="322524"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b="1">
                <a:latin typeface="微软雅黑" pitchFamily="34" charset="-122"/>
                <a:ea typeface="微软雅黑" pitchFamily="34" charset="-122"/>
              </a:rPr>
              <a:t>P</a:t>
            </a:r>
            <a:r>
              <a:rPr lang="en-US" altLang="zh-CN" sz="1000" b="1" baseline="-25000">
                <a:latin typeface="微软雅黑" pitchFamily="34" charset="-122"/>
                <a:ea typeface="微软雅黑" pitchFamily="34" charset="-122"/>
              </a:rPr>
              <a:t>2</a:t>
            </a:r>
          </a:p>
        </p:txBody>
      </p:sp>
      <p:sp>
        <p:nvSpPr>
          <p:cNvPr id="145" name="Line 48"/>
          <p:cNvSpPr>
            <a:spLocks noChangeShapeType="1"/>
          </p:cNvSpPr>
          <p:nvPr/>
        </p:nvSpPr>
        <p:spPr bwMode="auto">
          <a:xfrm flipV="1">
            <a:off x="7099508" y="1798578"/>
            <a:ext cx="0" cy="38509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46" name="Text Box 49"/>
          <p:cNvSpPr txBox="1">
            <a:spLocks noChangeArrowheads="1"/>
          </p:cNvSpPr>
          <p:nvPr/>
        </p:nvSpPr>
        <p:spPr bwMode="auto">
          <a:xfrm>
            <a:off x="6968702" y="2149727"/>
            <a:ext cx="322524"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b="1">
                <a:latin typeface="微软雅黑" pitchFamily="34" charset="-122"/>
                <a:ea typeface="微软雅黑" pitchFamily="34" charset="-122"/>
              </a:rPr>
              <a:t>P</a:t>
            </a:r>
            <a:r>
              <a:rPr lang="en-US" altLang="zh-CN" sz="1000" b="1" baseline="-25000">
                <a:latin typeface="微软雅黑" pitchFamily="34" charset="-122"/>
                <a:ea typeface="微软雅黑" pitchFamily="34" charset="-122"/>
              </a:rPr>
              <a:t>3</a:t>
            </a:r>
          </a:p>
        </p:txBody>
      </p:sp>
      <p:sp>
        <p:nvSpPr>
          <p:cNvPr id="147" name="Line 50"/>
          <p:cNvSpPr>
            <a:spLocks noChangeShapeType="1"/>
          </p:cNvSpPr>
          <p:nvPr/>
        </p:nvSpPr>
        <p:spPr bwMode="auto">
          <a:xfrm rot="16200000">
            <a:off x="6277799" y="988118"/>
            <a:ext cx="1061" cy="688417"/>
          </a:xfrm>
          <a:prstGeom prst="line">
            <a:avLst/>
          </a:prstGeom>
          <a:noFill/>
          <a:ln w="38100">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48" name="Text Box 51"/>
          <p:cNvSpPr txBox="1">
            <a:spLocks noChangeArrowheads="1"/>
          </p:cNvSpPr>
          <p:nvPr/>
        </p:nvSpPr>
        <p:spPr bwMode="auto">
          <a:xfrm>
            <a:off x="4467482" y="3400916"/>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允许接收</a:t>
            </a:r>
          </a:p>
        </p:txBody>
      </p:sp>
      <p:sp>
        <p:nvSpPr>
          <p:cNvPr id="149" name="Text Box 52"/>
          <p:cNvSpPr txBox="1">
            <a:spLocks noChangeArrowheads="1"/>
          </p:cNvSpPr>
          <p:nvPr/>
        </p:nvSpPr>
        <p:spPr bwMode="auto">
          <a:xfrm>
            <a:off x="3815551" y="2596189"/>
            <a:ext cx="172194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B </a:t>
            </a:r>
            <a:r>
              <a:rPr lang="zh-CN" altLang="en-US" sz="1200" b="1" dirty="0">
                <a:latin typeface="微软雅黑" pitchFamily="34" charset="-122"/>
                <a:ea typeface="微软雅黑" pitchFamily="34" charset="-122"/>
              </a:rPr>
              <a:t>的</a:t>
            </a:r>
            <a:r>
              <a:rPr lang="zh-CN" altLang="en-US" sz="1200" b="1" dirty="0">
                <a:solidFill>
                  <a:srgbClr val="CC00CC"/>
                </a:solidFill>
                <a:latin typeface="微软雅黑" pitchFamily="34" charset="-122"/>
                <a:ea typeface="微软雅黑" pitchFamily="34" charset="-122"/>
              </a:rPr>
              <a:t>接收窗口</a:t>
            </a:r>
            <a:r>
              <a:rPr lang="zh-CN" altLang="en-US" sz="1200" b="1" dirty="0">
                <a:latin typeface="微软雅黑" pitchFamily="34" charset="-122"/>
                <a:ea typeface="微软雅黑" pitchFamily="34" charset="-122"/>
              </a:rPr>
              <a:t>向前滑动</a:t>
            </a:r>
          </a:p>
        </p:txBody>
      </p:sp>
      <p:sp>
        <p:nvSpPr>
          <p:cNvPr id="150" name="Rectangle 53"/>
          <p:cNvSpPr>
            <a:spLocks noChangeArrowheads="1"/>
          </p:cNvSpPr>
          <p:nvPr/>
        </p:nvSpPr>
        <p:spPr bwMode="auto">
          <a:xfrm>
            <a:off x="2841418" y="2915319"/>
            <a:ext cx="4192559" cy="433896"/>
          </a:xfrm>
          <a:prstGeom prst="rect">
            <a:avLst/>
          </a:prstGeom>
          <a:solidFill>
            <a:srgbClr val="0000FF"/>
          </a:solidFill>
          <a:ln>
            <a:noFill/>
          </a:ln>
          <a:effectLst/>
        </p:spPr>
        <p:txBody>
          <a:bodyPr wrap="none" anchor="ctr"/>
          <a:lstStyle/>
          <a:p>
            <a:pPr algn="ctr"/>
            <a:endParaRPr lang="zh-CN" altLang="en-US" sz="1000" b="1">
              <a:latin typeface="微软雅黑" pitchFamily="34" charset="-122"/>
              <a:ea typeface="微软雅黑" pitchFamily="34" charset="-122"/>
            </a:endParaRPr>
          </a:p>
        </p:txBody>
      </p:sp>
      <p:sp>
        <p:nvSpPr>
          <p:cNvPr id="151" name="Rectangle 54"/>
          <p:cNvSpPr>
            <a:spLocks noChangeArrowheads="1"/>
          </p:cNvSpPr>
          <p:nvPr/>
        </p:nvSpPr>
        <p:spPr bwMode="auto">
          <a:xfrm>
            <a:off x="1201401"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26</a:t>
            </a:r>
          </a:p>
        </p:txBody>
      </p:sp>
      <p:sp>
        <p:nvSpPr>
          <p:cNvPr id="152" name="Rectangle 55"/>
          <p:cNvSpPr>
            <a:spLocks noChangeArrowheads="1"/>
          </p:cNvSpPr>
          <p:nvPr/>
        </p:nvSpPr>
        <p:spPr bwMode="auto">
          <a:xfrm>
            <a:off x="1410569"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153" name="Rectangle 56"/>
          <p:cNvSpPr>
            <a:spLocks noChangeArrowheads="1"/>
          </p:cNvSpPr>
          <p:nvPr/>
        </p:nvSpPr>
        <p:spPr bwMode="auto">
          <a:xfrm>
            <a:off x="1619737"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154" name="Rectangle 57"/>
          <p:cNvSpPr>
            <a:spLocks noChangeArrowheads="1"/>
          </p:cNvSpPr>
          <p:nvPr/>
        </p:nvSpPr>
        <p:spPr bwMode="auto">
          <a:xfrm>
            <a:off x="1828906"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155" name="Rectangle 58"/>
          <p:cNvSpPr>
            <a:spLocks noChangeArrowheads="1"/>
          </p:cNvSpPr>
          <p:nvPr/>
        </p:nvSpPr>
        <p:spPr bwMode="auto">
          <a:xfrm>
            <a:off x="2038074"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30</a:t>
            </a:r>
          </a:p>
        </p:txBody>
      </p:sp>
      <p:sp>
        <p:nvSpPr>
          <p:cNvPr id="156" name="Rectangle 59"/>
          <p:cNvSpPr>
            <a:spLocks noChangeArrowheads="1"/>
          </p:cNvSpPr>
          <p:nvPr/>
        </p:nvSpPr>
        <p:spPr bwMode="auto">
          <a:xfrm>
            <a:off x="2247242"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31</a:t>
            </a:r>
          </a:p>
        </p:txBody>
      </p:sp>
      <p:sp>
        <p:nvSpPr>
          <p:cNvPr id="157" name="Rectangle 60"/>
          <p:cNvSpPr>
            <a:spLocks noChangeArrowheads="1"/>
          </p:cNvSpPr>
          <p:nvPr/>
        </p:nvSpPr>
        <p:spPr bwMode="auto">
          <a:xfrm>
            <a:off x="2456410"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158" name="Rectangle 61"/>
          <p:cNvSpPr>
            <a:spLocks noChangeArrowheads="1"/>
          </p:cNvSpPr>
          <p:nvPr/>
        </p:nvSpPr>
        <p:spPr bwMode="auto">
          <a:xfrm>
            <a:off x="2665578" y="3044745"/>
            <a:ext cx="156302" cy="192018"/>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159" name="Rectangle 62"/>
          <p:cNvSpPr>
            <a:spLocks noChangeArrowheads="1"/>
          </p:cNvSpPr>
          <p:nvPr/>
        </p:nvSpPr>
        <p:spPr bwMode="auto">
          <a:xfrm>
            <a:off x="2874747"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34</a:t>
            </a:r>
          </a:p>
        </p:txBody>
      </p:sp>
      <p:sp>
        <p:nvSpPr>
          <p:cNvPr id="160" name="Rectangle 63"/>
          <p:cNvSpPr>
            <a:spLocks noChangeArrowheads="1"/>
          </p:cNvSpPr>
          <p:nvPr/>
        </p:nvSpPr>
        <p:spPr bwMode="auto">
          <a:xfrm>
            <a:off x="3083915"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161" name="Rectangle 64"/>
          <p:cNvSpPr>
            <a:spLocks noChangeArrowheads="1"/>
          </p:cNvSpPr>
          <p:nvPr/>
        </p:nvSpPr>
        <p:spPr bwMode="auto">
          <a:xfrm>
            <a:off x="3293084"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162" name="Rectangle 65"/>
          <p:cNvSpPr>
            <a:spLocks noChangeArrowheads="1"/>
          </p:cNvSpPr>
          <p:nvPr/>
        </p:nvSpPr>
        <p:spPr bwMode="auto">
          <a:xfrm>
            <a:off x="3502252" y="3044745"/>
            <a:ext cx="156302" cy="19201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37</a:t>
            </a:r>
          </a:p>
        </p:txBody>
      </p:sp>
      <p:sp>
        <p:nvSpPr>
          <p:cNvPr id="163" name="Rectangle 66"/>
          <p:cNvSpPr>
            <a:spLocks noChangeArrowheads="1"/>
          </p:cNvSpPr>
          <p:nvPr/>
        </p:nvSpPr>
        <p:spPr bwMode="auto">
          <a:xfrm>
            <a:off x="3711420" y="3044745"/>
            <a:ext cx="156302" cy="19201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164" name="Rectangle 67"/>
          <p:cNvSpPr>
            <a:spLocks noChangeArrowheads="1"/>
          </p:cNvSpPr>
          <p:nvPr/>
        </p:nvSpPr>
        <p:spPr bwMode="auto">
          <a:xfrm>
            <a:off x="3920588" y="3044745"/>
            <a:ext cx="156302" cy="19201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165" name="Rectangle 68"/>
          <p:cNvSpPr>
            <a:spLocks noChangeArrowheads="1"/>
          </p:cNvSpPr>
          <p:nvPr/>
        </p:nvSpPr>
        <p:spPr bwMode="auto">
          <a:xfrm>
            <a:off x="4129757" y="3044745"/>
            <a:ext cx="156302" cy="192018"/>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166" name="Rectangle 69"/>
          <p:cNvSpPr>
            <a:spLocks noChangeArrowheads="1"/>
          </p:cNvSpPr>
          <p:nvPr/>
        </p:nvSpPr>
        <p:spPr bwMode="auto">
          <a:xfrm>
            <a:off x="4338925"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167" name="Rectangle 70"/>
          <p:cNvSpPr>
            <a:spLocks noChangeArrowheads="1"/>
          </p:cNvSpPr>
          <p:nvPr/>
        </p:nvSpPr>
        <p:spPr bwMode="auto">
          <a:xfrm>
            <a:off x="4548093"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42</a:t>
            </a:r>
          </a:p>
        </p:txBody>
      </p:sp>
      <p:sp>
        <p:nvSpPr>
          <p:cNvPr id="168" name="Rectangle 71"/>
          <p:cNvSpPr>
            <a:spLocks noChangeArrowheads="1"/>
          </p:cNvSpPr>
          <p:nvPr/>
        </p:nvSpPr>
        <p:spPr bwMode="auto">
          <a:xfrm>
            <a:off x="4757261"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169" name="Rectangle 72"/>
          <p:cNvSpPr>
            <a:spLocks noChangeArrowheads="1"/>
          </p:cNvSpPr>
          <p:nvPr/>
        </p:nvSpPr>
        <p:spPr bwMode="auto">
          <a:xfrm>
            <a:off x="4966429"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44</a:t>
            </a:r>
          </a:p>
        </p:txBody>
      </p:sp>
      <p:sp>
        <p:nvSpPr>
          <p:cNvPr id="170" name="Rectangle 73"/>
          <p:cNvSpPr>
            <a:spLocks noChangeArrowheads="1"/>
          </p:cNvSpPr>
          <p:nvPr/>
        </p:nvSpPr>
        <p:spPr bwMode="auto">
          <a:xfrm>
            <a:off x="5175598"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171" name="Rectangle 74"/>
          <p:cNvSpPr>
            <a:spLocks noChangeArrowheads="1"/>
          </p:cNvSpPr>
          <p:nvPr/>
        </p:nvSpPr>
        <p:spPr bwMode="auto">
          <a:xfrm>
            <a:off x="5384766"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172" name="Rectangle 75"/>
          <p:cNvSpPr>
            <a:spLocks noChangeArrowheads="1"/>
          </p:cNvSpPr>
          <p:nvPr/>
        </p:nvSpPr>
        <p:spPr bwMode="auto">
          <a:xfrm>
            <a:off x="5593934"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173" name="Rectangle 76"/>
          <p:cNvSpPr>
            <a:spLocks noChangeArrowheads="1"/>
          </p:cNvSpPr>
          <p:nvPr/>
        </p:nvSpPr>
        <p:spPr bwMode="auto">
          <a:xfrm>
            <a:off x="5803103"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174" name="Rectangle 77"/>
          <p:cNvSpPr>
            <a:spLocks noChangeArrowheads="1"/>
          </p:cNvSpPr>
          <p:nvPr/>
        </p:nvSpPr>
        <p:spPr bwMode="auto">
          <a:xfrm>
            <a:off x="6012271"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175" name="Rectangle 78"/>
          <p:cNvSpPr>
            <a:spLocks noChangeArrowheads="1"/>
          </p:cNvSpPr>
          <p:nvPr/>
        </p:nvSpPr>
        <p:spPr bwMode="auto">
          <a:xfrm>
            <a:off x="6221439"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sp>
        <p:nvSpPr>
          <p:cNvPr id="176" name="Rectangle 79"/>
          <p:cNvSpPr>
            <a:spLocks noChangeArrowheads="1"/>
          </p:cNvSpPr>
          <p:nvPr/>
        </p:nvSpPr>
        <p:spPr bwMode="auto">
          <a:xfrm>
            <a:off x="6430607"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177" name="Rectangle 80"/>
          <p:cNvSpPr>
            <a:spLocks noChangeArrowheads="1"/>
          </p:cNvSpPr>
          <p:nvPr/>
        </p:nvSpPr>
        <p:spPr bwMode="auto">
          <a:xfrm>
            <a:off x="6639776"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178" name="Rectangle 81"/>
          <p:cNvSpPr>
            <a:spLocks noChangeArrowheads="1"/>
          </p:cNvSpPr>
          <p:nvPr/>
        </p:nvSpPr>
        <p:spPr bwMode="auto">
          <a:xfrm>
            <a:off x="6848944" y="3043685"/>
            <a:ext cx="156302" cy="1920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179" name="Rectangle 82"/>
          <p:cNvSpPr>
            <a:spLocks noChangeArrowheads="1"/>
          </p:cNvSpPr>
          <p:nvPr/>
        </p:nvSpPr>
        <p:spPr bwMode="auto">
          <a:xfrm>
            <a:off x="7058112" y="3043685"/>
            <a:ext cx="156302" cy="19201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180" name="Rectangle 83"/>
          <p:cNvSpPr>
            <a:spLocks noChangeArrowheads="1"/>
          </p:cNvSpPr>
          <p:nvPr/>
        </p:nvSpPr>
        <p:spPr bwMode="auto">
          <a:xfrm>
            <a:off x="7267280" y="3043685"/>
            <a:ext cx="156302" cy="19201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55</a:t>
            </a:r>
          </a:p>
        </p:txBody>
      </p:sp>
      <p:sp>
        <p:nvSpPr>
          <p:cNvPr id="181" name="Text Box 84"/>
          <p:cNvSpPr txBox="1">
            <a:spLocks noChangeArrowheads="1"/>
          </p:cNvSpPr>
          <p:nvPr/>
        </p:nvSpPr>
        <p:spPr bwMode="auto">
          <a:xfrm>
            <a:off x="1527692" y="3265407"/>
            <a:ext cx="954108" cy="46166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已发送确认</a:t>
            </a:r>
          </a:p>
          <a:p>
            <a:pPr algn="ctr"/>
            <a:r>
              <a:rPr lang="zh-CN" altLang="en-US" sz="1200" b="1" dirty="0">
                <a:solidFill>
                  <a:srgbClr val="CC00CC"/>
                </a:solidFill>
                <a:latin typeface="微软雅黑" pitchFamily="34" charset="-122"/>
                <a:ea typeface="微软雅黑" pitchFamily="34" charset="-122"/>
              </a:rPr>
              <a:t>并交付主机</a:t>
            </a:r>
          </a:p>
        </p:txBody>
      </p:sp>
      <p:sp>
        <p:nvSpPr>
          <p:cNvPr id="182" name="Text Box 85"/>
          <p:cNvSpPr txBox="1">
            <a:spLocks noChangeArrowheads="1"/>
          </p:cNvSpPr>
          <p:nvPr/>
        </p:nvSpPr>
        <p:spPr bwMode="auto">
          <a:xfrm>
            <a:off x="7059040" y="3265407"/>
            <a:ext cx="646331" cy="46166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a:solidFill>
                  <a:srgbClr val="CC00CC"/>
                </a:solidFill>
                <a:latin typeface="微软雅黑" pitchFamily="34" charset="-122"/>
                <a:ea typeface="微软雅黑" pitchFamily="34" charset="-122"/>
              </a:rPr>
              <a:t>不允许</a:t>
            </a:r>
          </a:p>
          <a:p>
            <a:pPr algn="ctr"/>
            <a:r>
              <a:rPr lang="zh-CN" altLang="en-US" sz="1200" b="1">
                <a:solidFill>
                  <a:srgbClr val="CC00CC"/>
                </a:solidFill>
                <a:latin typeface="微软雅黑" pitchFamily="34" charset="-122"/>
                <a:ea typeface="微软雅黑" pitchFamily="34" charset="-122"/>
              </a:rPr>
              <a:t>接收</a:t>
            </a:r>
          </a:p>
        </p:txBody>
      </p:sp>
      <p:sp>
        <p:nvSpPr>
          <p:cNvPr id="183" name="Rectangle 86"/>
          <p:cNvSpPr>
            <a:spLocks noChangeArrowheads="1"/>
          </p:cNvSpPr>
          <p:nvPr/>
        </p:nvSpPr>
        <p:spPr bwMode="auto">
          <a:xfrm>
            <a:off x="7470703" y="3043685"/>
            <a:ext cx="156302" cy="19201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sp>
        <p:nvSpPr>
          <p:cNvPr id="184" name="Line 87"/>
          <p:cNvSpPr>
            <a:spLocks noChangeShapeType="1"/>
          </p:cNvSpPr>
          <p:nvPr/>
        </p:nvSpPr>
        <p:spPr bwMode="auto">
          <a:xfrm rot="16200000">
            <a:off x="6226081" y="2475103"/>
            <a:ext cx="1061" cy="688416"/>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85" name="Text Box 88"/>
          <p:cNvSpPr txBox="1">
            <a:spLocks noChangeArrowheads="1"/>
          </p:cNvSpPr>
          <p:nvPr/>
        </p:nvSpPr>
        <p:spPr bwMode="auto">
          <a:xfrm>
            <a:off x="3434343" y="3654745"/>
            <a:ext cx="954108" cy="276999"/>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未按序收到</a:t>
            </a:r>
          </a:p>
        </p:txBody>
      </p:sp>
      <p:grpSp>
        <p:nvGrpSpPr>
          <p:cNvPr id="186" name="Group 89"/>
          <p:cNvGrpSpPr>
            <a:grpSpLocks/>
          </p:cNvGrpSpPr>
          <p:nvPr/>
        </p:nvGrpSpPr>
        <p:grpSpPr bwMode="auto">
          <a:xfrm>
            <a:off x="3586149" y="3244189"/>
            <a:ext cx="620609" cy="393583"/>
            <a:chOff x="2143" y="3150"/>
            <a:chExt cx="540" cy="272"/>
          </a:xfrm>
        </p:grpSpPr>
        <p:sp>
          <p:nvSpPr>
            <p:cNvPr id="187" name="Line 90"/>
            <p:cNvSpPr>
              <a:spLocks noChangeShapeType="1"/>
            </p:cNvSpPr>
            <p:nvPr/>
          </p:nvSpPr>
          <p:spPr bwMode="auto">
            <a:xfrm flipV="1">
              <a:off x="2143" y="3150"/>
              <a:ext cx="0" cy="27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88" name="Line 91"/>
            <p:cNvSpPr>
              <a:spLocks noChangeShapeType="1"/>
            </p:cNvSpPr>
            <p:nvPr/>
          </p:nvSpPr>
          <p:spPr bwMode="auto">
            <a:xfrm flipV="1">
              <a:off x="2325" y="3150"/>
              <a:ext cx="0" cy="27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189" name="Line 92"/>
            <p:cNvSpPr>
              <a:spLocks noChangeShapeType="1"/>
            </p:cNvSpPr>
            <p:nvPr/>
          </p:nvSpPr>
          <p:spPr bwMode="auto">
            <a:xfrm flipV="1">
              <a:off x="2683" y="3150"/>
              <a:ext cx="0" cy="27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sp>
        <p:nvSpPr>
          <p:cNvPr id="190" name="Text Box 94"/>
          <p:cNvSpPr txBox="1">
            <a:spLocks noChangeArrowheads="1"/>
          </p:cNvSpPr>
          <p:nvPr/>
        </p:nvSpPr>
        <p:spPr bwMode="auto">
          <a:xfrm>
            <a:off x="2686288" y="3967243"/>
            <a:ext cx="246458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200" b="1" dirty="0">
                <a:latin typeface="微软雅黑" pitchFamily="34" charset="-122"/>
                <a:ea typeface="微软雅黑" pitchFamily="34" charset="-122"/>
              </a:rPr>
              <a:t>先存下，等待缺少</a:t>
            </a:r>
            <a:r>
              <a:rPr lang="zh-CN" altLang="en-US" sz="1200" b="1" dirty="0" smtClean="0">
                <a:latin typeface="微软雅黑" pitchFamily="34" charset="-122"/>
                <a:ea typeface="微软雅黑" pitchFamily="34" charset="-122"/>
              </a:rPr>
              <a:t>的数据</a:t>
            </a:r>
            <a:r>
              <a:rPr lang="zh-CN" altLang="en-US" sz="1200" b="1" dirty="0">
                <a:latin typeface="微软雅黑" pitchFamily="34" charset="-122"/>
                <a:ea typeface="微软雅黑" pitchFamily="34" charset="-122"/>
              </a:rPr>
              <a:t>的到达</a:t>
            </a:r>
          </a:p>
        </p:txBody>
      </p:sp>
    </p:spTree>
    <p:extLst>
      <p:ext uri="{BB962C8B-B14F-4D97-AF65-F5344CB8AC3E}">
        <p14:creationId xmlns:p14="http://schemas.microsoft.com/office/powerpoint/2010/main" val="361154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0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47"/>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106"/>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143"/>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43" grpId="0" animBg="1"/>
      <p:bldP spid="144" grpId="0"/>
      <p:bldP spid="1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2106464"/>
            <a:ext cx="8048776" cy="19755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6339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0" name="Rectangle 6"/>
          <p:cNvSpPr>
            <a:spLocks noChangeArrowheads="1"/>
          </p:cNvSpPr>
          <p:nvPr/>
        </p:nvSpPr>
        <p:spPr bwMode="auto">
          <a:xfrm>
            <a:off x="3976057" y="63018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屏蔽作用</a:t>
            </a:r>
          </a:p>
        </p:txBody>
      </p:sp>
      <p:sp>
        <p:nvSpPr>
          <p:cNvPr id="21" name="Rectangle 68"/>
          <p:cNvSpPr>
            <a:spLocks noChangeArrowheads="1"/>
          </p:cNvSpPr>
          <p:nvPr/>
        </p:nvSpPr>
        <p:spPr bwMode="auto">
          <a:xfrm>
            <a:off x="556963" y="1026493"/>
            <a:ext cx="8184960"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运输层向高层用户</a:t>
            </a:r>
            <a:r>
              <a:rPr lang="zh-CN" altLang="en-US" sz="2000" b="1" dirty="0">
                <a:solidFill>
                  <a:srgbClr val="0000FF"/>
                </a:solidFill>
                <a:latin typeface="微软雅黑" pitchFamily="34" charset="-122"/>
                <a:ea typeface="微软雅黑" pitchFamily="34" charset="-122"/>
              </a:rPr>
              <a:t>屏蔽</a:t>
            </a:r>
            <a:r>
              <a:rPr lang="zh-CN" altLang="en-US" sz="2000" b="1" dirty="0">
                <a:latin typeface="微软雅黑" pitchFamily="34" charset="-122"/>
                <a:ea typeface="微软雅黑" pitchFamily="34" charset="-122"/>
              </a:rPr>
              <a:t>了下面网络核心的</a:t>
            </a:r>
            <a:r>
              <a:rPr lang="zh-CN" altLang="en-US" sz="2000" b="1" dirty="0" smtClean="0">
                <a:latin typeface="微软雅黑" pitchFamily="34" charset="-122"/>
                <a:ea typeface="微软雅黑" pitchFamily="34" charset="-122"/>
              </a:rPr>
              <a:t>细节，</a:t>
            </a:r>
            <a:r>
              <a:rPr lang="zh-CN" altLang="en-US" sz="2000" b="1" dirty="0">
                <a:latin typeface="微软雅黑" pitchFamily="34" charset="-122"/>
                <a:ea typeface="微软雅黑" pitchFamily="34" charset="-122"/>
              </a:rPr>
              <a:t>它使应用进程看见的就是好像在两个运输层实体之间有一条</a:t>
            </a:r>
            <a:r>
              <a:rPr lang="zh-CN" altLang="en-US" sz="2000" b="1" dirty="0">
                <a:solidFill>
                  <a:srgbClr val="0000FF"/>
                </a:solidFill>
                <a:latin typeface="微软雅黑" pitchFamily="34" charset="-122"/>
                <a:ea typeface="微软雅黑" pitchFamily="34" charset="-122"/>
              </a:rPr>
              <a:t>端到端的逻辑通信信道</a:t>
            </a:r>
            <a:r>
              <a:rPr lang="zh-CN" altLang="en-US" sz="2000" b="1" dirty="0">
                <a:latin typeface="微软雅黑" pitchFamily="34" charset="-122"/>
                <a:ea typeface="微软雅黑" pitchFamily="34" charset="-122"/>
              </a:rPr>
              <a:t>。</a:t>
            </a:r>
          </a:p>
        </p:txBody>
      </p:sp>
      <p:grpSp>
        <p:nvGrpSpPr>
          <p:cNvPr id="22" name="Group 12"/>
          <p:cNvGrpSpPr>
            <a:grpSpLocks/>
          </p:cNvGrpSpPr>
          <p:nvPr/>
        </p:nvGrpSpPr>
        <p:grpSpPr bwMode="auto">
          <a:xfrm>
            <a:off x="2094185" y="2204970"/>
            <a:ext cx="4978457" cy="1790089"/>
            <a:chOff x="689" y="2240"/>
            <a:chExt cx="4241" cy="1652"/>
          </a:xfrm>
        </p:grpSpPr>
        <p:graphicFrame>
          <p:nvGraphicFramePr>
            <p:cNvPr id="23" name="Object 4"/>
            <p:cNvGraphicFramePr>
              <a:graphicFrameLocks noChangeAspect="1"/>
            </p:cNvGraphicFramePr>
            <p:nvPr/>
          </p:nvGraphicFramePr>
          <p:xfrm>
            <a:off x="1536" y="2496"/>
            <a:ext cx="2448" cy="1396"/>
          </p:xfrm>
          <a:graphic>
            <a:graphicData uri="http://schemas.openxmlformats.org/presentationml/2006/ole">
              <mc:AlternateContent xmlns:mc="http://schemas.openxmlformats.org/markup-compatibility/2006">
                <mc:Choice xmlns:v="urn:schemas-microsoft-com:vml" Requires="v">
                  <p:oleObj spid="_x0000_s7430" name="Visio" r:id="rId3" imgW="1689885" imgH="964337" progId="">
                    <p:embed/>
                  </p:oleObj>
                </mc:Choice>
                <mc:Fallback>
                  <p:oleObj name="Visio" r:id="rId3" imgW="1689885" imgH="964337" progId="">
                    <p:embed/>
                    <p:pic>
                      <p:nvPicPr>
                        <p:cNvPr id="0" name="Picture 1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496"/>
                          <a:ext cx="2448" cy="1396"/>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6"/>
            <p:cNvSpPr txBox="1">
              <a:spLocks noChangeArrowheads="1"/>
            </p:cNvSpPr>
            <p:nvPr/>
          </p:nvSpPr>
          <p:spPr bwMode="auto">
            <a:xfrm>
              <a:off x="2382" y="3096"/>
              <a:ext cx="68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600" dirty="0" smtClean="0">
                  <a:latin typeface="微软雅黑" pitchFamily="34" charset="-122"/>
                  <a:ea typeface="微软雅黑" pitchFamily="34" charset="-122"/>
                </a:rPr>
                <a:t>互联网</a:t>
              </a:r>
              <a:endParaRPr lang="en-US" altLang="zh-CN" sz="1600" dirty="0">
                <a:latin typeface="微软雅黑" pitchFamily="34" charset="-122"/>
                <a:ea typeface="微软雅黑" pitchFamily="34" charset="-122"/>
              </a:endParaRPr>
            </a:p>
          </p:txBody>
        </p:sp>
        <p:sp>
          <p:nvSpPr>
            <p:cNvPr id="25" name="Oval 8"/>
            <p:cNvSpPr>
              <a:spLocks noChangeArrowheads="1"/>
            </p:cNvSpPr>
            <p:nvPr/>
          </p:nvSpPr>
          <p:spPr bwMode="auto">
            <a:xfrm>
              <a:off x="689" y="2240"/>
              <a:ext cx="824" cy="438"/>
            </a:xfrm>
            <a:prstGeom prst="ellipse">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FF"/>
                  </a:solidFill>
                  <a:latin typeface="微软雅黑" pitchFamily="34" charset="-122"/>
                  <a:ea typeface="微软雅黑" pitchFamily="34" charset="-122"/>
                </a:rPr>
                <a:t>应用进程</a:t>
              </a:r>
              <a:endParaRPr lang="en-US" altLang="zh-CN" sz="1200" b="1" dirty="0" smtClean="0">
                <a:solidFill>
                  <a:srgbClr val="0000FF"/>
                </a:solidFill>
                <a:latin typeface="微软雅黑" pitchFamily="34" charset="-122"/>
                <a:ea typeface="微软雅黑" pitchFamily="34" charset="-122"/>
              </a:endParaRPr>
            </a:p>
            <a:p>
              <a:pPr algn="ctr"/>
              <a:r>
                <a:rPr lang="en-US" altLang="zh-CN" sz="1200" b="1" dirty="0" smtClean="0">
                  <a:solidFill>
                    <a:srgbClr val="0000FF"/>
                  </a:solidFill>
                  <a:latin typeface="微软雅黑" pitchFamily="34" charset="-122"/>
                  <a:ea typeface="微软雅黑" pitchFamily="34" charset="-122"/>
                </a:rPr>
                <a:t>AP</a:t>
              </a:r>
              <a:endParaRPr lang="en-US" altLang="zh-CN" sz="1200" b="1" dirty="0">
                <a:solidFill>
                  <a:srgbClr val="0000FF"/>
                </a:solidFill>
                <a:latin typeface="微软雅黑" pitchFamily="34" charset="-122"/>
                <a:ea typeface="微软雅黑" pitchFamily="34" charset="-122"/>
              </a:endParaRPr>
            </a:p>
          </p:txBody>
        </p:sp>
        <p:sp>
          <p:nvSpPr>
            <p:cNvPr id="26" name="Oval 9"/>
            <p:cNvSpPr>
              <a:spLocks noChangeArrowheads="1"/>
            </p:cNvSpPr>
            <p:nvPr/>
          </p:nvSpPr>
          <p:spPr bwMode="auto">
            <a:xfrm>
              <a:off x="4121" y="2260"/>
              <a:ext cx="809" cy="438"/>
            </a:xfrm>
            <a:prstGeom prst="ellipse">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FF"/>
                  </a:solidFill>
                  <a:latin typeface="微软雅黑" pitchFamily="34" charset="-122"/>
                  <a:ea typeface="微软雅黑" pitchFamily="34" charset="-122"/>
                </a:rPr>
                <a:t>应用进程</a:t>
              </a:r>
              <a:endParaRPr lang="en-US" altLang="zh-CN" sz="1200" b="1" dirty="0" smtClean="0">
                <a:solidFill>
                  <a:srgbClr val="0000FF"/>
                </a:solidFill>
                <a:latin typeface="微软雅黑" pitchFamily="34" charset="-122"/>
                <a:ea typeface="微软雅黑" pitchFamily="34" charset="-122"/>
              </a:endParaRPr>
            </a:p>
            <a:p>
              <a:pPr algn="ctr"/>
              <a:r>
                <a:rPr lang="en-US" altLang="zh-CN" sz="1200" b="1" dirty="0" smtClean="0">
                  <a:solidFill>
                    <a:srgbClr val="0000FF"/>
                  </a:solidFill>
                  <a:latin typeface="微软雅黑" pitchFamily="34" charset="-122"/>
                  <a:ea typeface="微软雅黑" pitchFamily="34" charset="-122"/>
                </a:rPr>
                <a:t>AP</a:t>
              </a:r>
              <a:endParaRPr lang="en-US" altLang="zh-CN" sz="1200" b="1" dirty="0">
                <a:solidFill>
                  <a:srgbClr val="0000FF"/>
                </a:solidFill>
                <a:latin typeface="微软雅黑" pitchFamily="34" charset="-122"/>
                <a:ea typeface="微软雅黑" pitchFamily="34" charset="-122"/>
              </a:endParaRPr>
            </a:p>
          </p:txBody>
        </p:sp>
        <p:sp>
          <p:nvSpPr>
            <p:cNvPr id="27" name="Freeform 10"/>
            <p:cNvSpPr>
              <a:spLocks/>
            </p:cNvSpPr>
            <p:nvPr/>
          </p:nvSpPr>
          <p:spPr bwMode="auto">
            <a:xfrm>
              <a:off x="1296" y="2592"/>
              <a:ext cx="2928" cy="429"/>
            </a:xfrm>
            <a:custGeom>
              <a:avLst/>
              <a:gdLst>
                <a:gd name="T0" fmla="*/ 0 w 2928"/>
                <a:gd name="T1" fmla="*/ 48 h 429"/>
                <a:gd name="T2" fmla="*/ 748 w 2928"/>
                <a:gd name="T3" fmla="*/ 381 h 429"/>
                <a:gd name="T4" fmla="*/ 2208 w 2928"/>
                <a:gd name="T5" fmla="*/ 336 h 429"/>
                <a:gd name="T6" fmla="*/ 2928 w 2928"/>
                <a:gd name="T7" fmla="*/ 0 h 4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28" h="429">
                  <a:moveTo>
                    <a:pt x="0" y="48"/>
                  </a:moveTo>
                  <a:cubicBezTo>
                    <a:pt x="125" y="103"/>
                    <a:pt x="380" y="333"/>
                    <a:pt x="748" y="381"/>
                  </a:cubicBezTo>
                  <a:cubicBezTo>
                    <a:pt x="1116" y="429"/>
                    <a:pt x="1845" y="399"/>
                    <a:pt x="2208" y="336"/>
                  </a:cubicBezTo>
                  <a:cubicBezTo>
                    <a:pt x="2571" y="273"/>
                    <a:pt x="2808" y="56"/>
                    <a:pt x="2928" y="0"/>
                  </a:cubicBezTo>
                </a:path>
              </a:pathLst>
            </a:custGeom>
            <a:noFill/>
            <a:ln w="38100" cap="flat" cmpd="sng">
              <a:solidFill>
                <a:srgbClr val="CC00CC"/>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solidFill>
                  <a:srgbClr val="0000FF"/>
                </a:solidFill>
                <a:latin typeface="微软雅黑" pitchFamily="34" charset="-122"/>
                <a:ea typeface="微软雅黑" pitchFamily="34" charset="-122"/>
              </a:endParaRPr>
            </a:p>
          </p:txBody>
        </p:sp>
        <p:sp>
          <p:nvSpPr>
            <p:cNvPr id="28" name="Text Box 11"/>
            <p:cNvSpPr txBox="1">
              <a:spLocks noChangeArrowheads="1"/>
            </p:cNvSpPr>
            <p:nvPr/>
          </p:nvSpPr>
          <p:spPr bwMode="auto">
            <a:xfrm>
              <a:off x="2112" y="2688"/>
              <a:ext cx="1206"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600">
                  <a:solidFill>
                    <a:srgbClr val="0000FF"/>
                  </a:solidFill>
                  <a:latin typeface="微软雅黑" pitchFamily="34" charset="-122"/>
                  <a:ea typeface="微软雅黑" pitchFamily="34" charset="-122"/>
                </a:rPr>
                <a:t>逻辑通信信道</a:t>
              </a:r>
            </a:p>
          </p:txBody>
        </p:sp>
      </p:grpSp>
    </p:spTree>
    <p:extLst>
      <p:ext uri="{BB962C8B-B14F-4D97-AF65-F5344CB8AC3E}">
        <p14:creationId xmlns:p14="http://schemas.microsoft.com/office/powerpoint/2010/main" val="15812176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 Box 155"/>
          <p:cNvSpPr txBox="1">
            <a:spLocks noChangeArrowheads="1"/>
          </p:cNvSpPr>
          <p:nvPr/>
        </p:nvSpPr>
        <p:spPr bwMode="auto">
          <a:xfrm>
            <a:off x="2708899" y="856882"/>
            <a:ext cx="3751385"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的发送窗口内的序号都已用完，</a:t>
            </a:r>
          </a:p>
          <a:p>
            <a:pPr algn="ctr">
              <a:lnSpc>
                <a:spcPct val="110000"/>
              </a:lnSpc>
            </a:pPr>
            <a:r>
              <a:rPr lang="zh-CN" altLang="en-US" sz="1600" b="1" dirty="0">
                <a:solidFill>
                  <a:srgbClr val="0000FF"/>
                </a:solidFill>
                <a:latin typeface="微软雅黑" pitchFamily="34" charset="-122"/>
                <a:ea typeface="微软雅黑" pitchFamily="34" charset="-122"/>
              </a:rPr>
              <a:t>但还没有再收到确认，必须停止发送。 </a:t>
            </a:r>
          </a:p>
        </p:txBody>
      </p:sp>
      <p:sp>
        <p:nvSpPr>
          <p:cNvPr id="22" name="Text Box 4"/>
          <p:cNvSpPr txBox="1">
            <a:spLocks noChangeArrowheads="1"/>
          </p:cNvSpPr>
          <p:nvPr/>
        </p:nvSpPr>
        <p:spPr bwMode="auto">
          <a:xfrm>
            <a:off x="4356953" y="2861240"/>
            <a:ext cx="1569660" cy="277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已发送但未收到确认</a:t>
            </a:r>
          </a:p>
        </p:txBody>
      </p:sp>
      <p:sp>
        <p:nvSpPr>
          <p:cNvPr id="23" name="Text Box 5"/>
          <p:cNvSpPr txBox="1">
            <a:spLocks noChangeArrowheads="1"/>
          </p:cNvSpPr>
          <p:nvPr/>
        </p:nvSpPr>
        <p:spPr bwMode="auto">
          <a:xfrm>
            <a:off x="3821107" y="2011680"/>
            <a:ext cx="2501006" cy="277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200" b="1" dirty="0">
                <a:latin typeface="微软雅黑" pitchFamily="34" charset="-122"/>
                <a:ea typeface="微软雅黑" pitchFamily="34" charset="-122"/>
              </a:rPr>
              <a:t>A </a:t>
            </a:r>
            <a:r>
              <a:rPr lang="zh-CN" altLang="en-US" sz="1200" b="1" dirty="0">
                <a:latin typeface="微软雅黑" pitchFamily="34" charset="-122"/>
                <a:ea typeface="微软雅黑" pitchFamily="34" charset="-122"/>
              </a:rPr>
              <a:t>的发送窗口已满，有效窗口为零</a:t>
            </a:r>
          </a:p>
        </p:txBody>
      </p:sp>
      <p:sp>
        <p:nvSpPr>
          <p:cNvPr id="24" name="Rectangle 6"/>
          <p:cNvSpPr>
            <a:spLocks noChangeArrowheads="1"/>
          </p:cNvSpPr>
          <p:nvPr/>
        </p:nvSpPr>
        <p:spPr bwMode="auto">
          <a:xfrm>
            <a:off x="2839752" y="2342402"/>
            <a:ext cx="4423601" cy="457808"/>
          </a:xfrm>
          <a:prstGeom prst="rect">
            <a:avLst/>
          </a:prstGeom>
          <a:solidFill>
            <a:srgbClr val="0000FF"/>
          </a:solidFill>
          <a:ln>
            <a:noFill/>
          </a:ln>
          <a:effectLst/>
        </p:spPr>
        <p:txBody>
          <a:bodyPr wrap="none" anchor="ctr"/>
          <a:lstStyle/>
          <a:p>
            <a:pPr algn="ctr"/>
            <a:endParaRPr lang="zh-CN" altLang="en-US" sz="1000" b="1">
              <a:latin typeface="微软雅黑" pitchFamily="34" charset="-122"/>
              <a:ea typeface="微软雅黑" pitchFamily="34" charset="-122"/>
            </a:endParaRPr>
          </a:p>
        </p:txBody>
      </p:sp>
      <p:sp>
        <p:nvSpPr>
          <p:cNvPr id="25" name="Rectangle 7"/>
          <p:cNvSpPr>
            <a:spLocks noChangeArrowheads="1"/>
          </p:cNvSpPr>
          <p:nvPr/>
        </p:nvSpPr>
        <p:spPr bwMode="auto">
          <a:xfrm>
            <a:off x="1109357"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26</a:t>
            </a:r>
          </a:p>
        </p:txBody>
      </p:sp>
      <p:sp>
        <p:nvSpPr>
          <p:cNvPr id="26" name="Rectangle 8"/>
          <p:cNvSpPr>
            <a:spLocks noChangeArrowheads="1"/>
          </p:cNvSpPr>
          <p:nvPr/>
        </p:nvSpPr>
        <p:spPr bwMode="auto">
          <a:xfrm>
            <a:off x="1330053"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27</a:t>
            </a:r>
          </a:p>
        </p:txBody>
      </p:sp>
      <p:sp>
        <p:nvSpPr>
          <p:cNvPr id="27" name="Rectangle 9"/>
          <p:cNvSpPr>
            <a:spLocks noChangeArrowheads="1"/>
          </p:cNvSpPr>
          <p:nvPr/>
        </p:nvSpPr>
        <p:spPr bwMode="auto">
          <a:xfrm>
            <a:off x="1550748"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28</a:t>
            </a:r>
          </a:p>
        </p:txBody>
      </p:sp>
      <p:sp>
        <p:nvSpPr>
          <p:cNvPr id="28" name="Rectangle 10"/>
          <p:cNvSpPr>
            <a:spLocks noChangeArrowheads="1"/>
          </p:cNvSpPr>
          <p:nvPr/>
        </p:nvSpPr>
        <p:spPr bwMode="auto">
          <a:xfrm>
            <a:off x="1771442"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29</a:t>
            </a:r>
          </a:p>
        </p:txBody>
      </p:sp>
      <p:sp>
        <p:nvSpPr>
          <p:cNvPr id="29" name="Rectangle 11"/>
          <p:cNvSpPr>
            <a:spLocks noChangeArrowheads="1"/>
          </p:cNvSpPr>
          <p:nvPr/>
        </p:nvSpPr>
        <p:spPr bwMode="auto">
          <a:xfrm>
            <a:off x="1992137"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30</a:t>
            </a:r>
          </a:p>
        </p:txBody>
      </p:sp>
      <p:sp>
        <p:nvSpPr>
          <p:cNvPr id="30" name="Rectangle 12"/>
          <p:cNvSpPr>
            <a:spLocks noChangeArrowheads="1"/>
          </p:cNvSpPr>
          <p:nvPr/>
        </p:nvSpPr>
        <p:spPr bwMode="auto">
          <a:xfrm>
            <a:off x="2212832"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31</a:t>
            </a:r>
          </a:p>
        </p:txBody>
      </p:sp>
      <p:sp>
        <p:nvSpPr>
          <p:cNvPr id="31" name="Rectangle 13"/>
          <p:cNvSpPr>
            <a:spLocks noChangeArrowheads="1"/>
          </p:cNvSpPr>
          <p:nvPr/>
        </p:nvSpPr>
        <p:spPr bwMode="auto">
          <a:xfrm>
            <a:off x="2433528"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32</a:t>
            </a:r>
          </a:p>
        </p:txBody>
      </p:sp>
      <p:sp>
        <p:nvSpPr>
          <p:cNvPr id="32" name="Rectangle 14"/>
          <p:cNvSpPr>
            <a:spLocks noChangeArrowheads="1"/>
          </p:cNvSpPr>
          <p:nvPr/>
        </p:nvSpPr>
        <p:spPr bwMode="auto">
          <a:xfrm>
            <a:off x="2654224" y="2478961"/>
            <a:ext cx="164915" cy="202600"/>
          </a:xfrm>
          <a:prstGeom prst="rect">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33</a:t>
            </a:r>
          </a:p>
        </p:txBody>
      </p:sp>
      <p:sp>
        <p:nvSpPr>
          <p:cNvPr id="33" name="Rectangle 15"/>
          <p:cNvSpPr>
            <a:spLocks noChangeArrowheads="1"/>
          </p:cNvSpPr>
          <p:nvPr/>
        </p:nvSpPr>
        <p:spPr bwMode="auto">
          <a:xfrm>
            <a:off x="2874918" y="2478960"/>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34</a:t>
            </a:r>
          </a:p>
        </p:txBody>
      </p:sp>
      <p:sp>
        <p:nvSpPr>
          <p:cNvPr id="34" name="Rectangle 16"/>
          <p:cNvSpPr>
            <a:spLocks noChangeArrowheads="1"/>
          </p:cNvSpPr>
          <p:nvPr/>
        </p:nvSpPr>
        <p:spPr bwMode="auto">
          <a:xfrm>
            <a:off x="3095612" y="2478960"/>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35</a:t>
            </a:r>
          </a:p>
        </p:txBody>
      </p:sp>
      <p:sp>
        <p:nvSpPr>
          <p:cNvPr id="35" name="Rectangle 17"/>
          <p:cNvSpPr>
            <a:spLocks noChangeArrowheads="1"/>
          </p:cNvSpPr>
          <p:nvPr/>
        </p:nvSpPr>
        <p:spPr bwMode="auto">
          <a:xfrm>
            <a:off x="3316309" y="2478960"/>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36</a:t>
            </a:r>
          </a:p>
        </p:txBody>
      </p:sp>
      <p:sp>
        <p:nvSpPr>
          <p:cNvPr id="36" name="Rectangle 18"/>
          <p:cNvSpPr>
            <a:spLocks noChangeArrowheads="1"/>
          </p:cNvSpPr>
          <p:nvPr/>
        </p:nvSpPr>
        <p:spPr bwMode="auto">
          <a:xfrm>
            <a:off x="3537003" y="2478960"/>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37</a:t>
            </a:r>
          </a:p>
        </p:txBody>
      </p:sp>
      <p:sp>
        <p:nvSpPr>
          <p:cNvPr id="37" name="Rectangle 19"/>
          <p:cNvSpPr>
            <a:spLocks noChangeArrowheads="1"/>
          </p:cNvSpPr>
          <p:nvPr/>
        </p:nvSpPr>
        <p:spPr bwMode="auto">
          <a:xfrm>
            <a:off x="3757699" y="2478961"/>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38</a:t>
            </a:r>
          </a:p>
        </p:txBody>
      </p:sp>
      <p:sp>
        <p:nvSpPr>
          <p:cNvPr id="38" name="Rectangle 20"/>
          <p:cNvSpPr>
            <a:spLocks noChangeArrowheads="1"/>
          </p:cNvSpPr>
          <p:nvPr/>
        </p:nvSpPr>
        <p:spPr bwMode="auto">
          <a:xfrm>
            <a:off x="3978393" y="2478961"/>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39</a:t>
            </a:r>
          </a:p>
        </p:txBody>
      </p:sp>
      <p:sp>
        <p:nvSpPr>
          <p:cNvPr id="39" name="Rectangle 21"/>
          <p:cNvSpPr>
            <a:spLocks noChangeArrowheads="1"/>
          </p:cNvSpPr>
          <p:nvPr/>
        </p:nvSpPr>
        <p:spPr bwMode="auto">
          <a:xfrm>
            <a:off x="4199088" y="2478961"/>
            <a:ext cx="164915" cy="2026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40</a:t>
            </a:r>
          </a:p>
        </p:txBody>
      </p:sp>
      <p:sp>
        <p:nvSpPr>
          <p:cNvPr id="40" name="Rectangle 22"/>
          <p:cNvSpPr>
            <a:spLocks noChangeArrowheads="1"/>
          </p:cNvSpPr>
          <p:nvPr/>
        </p:nvSpPr>
        <p:spPr bwMode="auto">
          <a:xfrm>
            <a:off x="4419783"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41</a:t>
            </a:r>
          </a:p>
        </p:txBody>
      </p:sp>
      <p:sp>
        <p:nvSpPr>
          <p:cNvPr id="41" name="Rectangle 23"/>
          <p:cNvSpPr>
            <a:spLocks noChangeArrowheads="1"/>
          </p:cNvSpPr>
          <p:nvPr/>
        </p:nvSpPr>
        <p:spPr bwMode="auto">
          <a:xfrm>
            <a:off x="4640478"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42</a:t>
            </a:r>
          </a:p>
        </p:txBody>
      </p:sp>
      <p:sp>
        <p:nvSpPr>
          <p:cNvPr id="42" name="Rectangle 24"/>
          <p:cNvSpPr>
            <a:spLocks noChangeArrowheads="1"/>
          </p:cNvSpPr>
          <p:nvPr/>
        </p:nvSpPr>
        <p:spPr bwMode="auto">
          <a:xfrm>
            <a:off x="4861173"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43</a:t>
            </a:r>
          </a:p>
        </p:txBody>
      </p:sp>
      <p:sp>
        <p:nvSpPr>
          <p:cNvPr id="43" name="Rectangle 25"/>
          <p:cNvSpPr>
            <a:spLocks noChangeArrowheads="1"/>
          </p:cNvSpPr>
          <p:nvPr/>
        </p:nvSpPr>
        <p:spPr bwMode="auto">
          <a:xfrm>
            <a:off x="5081868"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dirty="0">
                <a:latin typeface="微软雅黑" pitchFamily="34" charset="-122"/>
                <a:ea typeface="微软雅黑" pitchFamily="34" charset="-122"/>
              </a:rPr>
              <a:t>44</a:t>
            </a:r>
          </a:p>
        </p:txBody>
      </p:sp>
      <p:sp>
        <p:nvSpPr>
          <p:cNvPr id="44" name="Rectangle 26"/>
          <p:cNvSpPr>
            <a:spLocks noChangeArrowheads="1"/>
          </p:cNvSpPr>
          <p:nvPr/>
        </p:nvSpPr>
        <p:spPr bwMode="auto">
          <a:xfrm>
            <a:off x="5302564"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45</a:t>
            </a:r>
          </a:p>
        </p:txBody>
      </p:sp>
      <p:sp>
        <p:nvSpPr>
          <p:cNvPr id="45" name="Rectangle 27"/>
          <p:cNvSpPr>
            <a:spLocks noChangeArrowheads="1"/>
          </p:cNvSpPr>
          <p:nvPr/>
        </p:nvSpPr>
        <p:spPr bwMode="auto">
          <a:xfrm>
            <a:off x="5523259"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46</a:t>
            </a:r>
          </a:p>
        </p:txBody>
      </p:sp>
      <p:sp>
        <p:nvSpPr>
          <p:cNvPr id="46" name="Rectangle 28"/>
          <p:cNvSpPr>
            <a:spLocks noChangeArrowheads="1"/>
          </p:cNvSpPr>
          <p:nvPr/>
        </p:nvSpPr>
        <p:spPr bwMode="auto">
          <a:xfrm>
            <a:off x="5743954"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47</a:t>
            </a:r>
          </a:p>
        </p:txBody>
      </p:sp>
      <p:sp>
        <p:nvSpPr>
          <p:cNvPr id="47" name="Rectangle 29"/>
          <p:cNvSpPr>
            <a:spLocks noChangeArrowheads="1"/>
          </p:cNvSpPr>
          <p:nvPr/>
        </p:nvSpPr>
        <p:spPr bwMode="auto">
          <a:xfrm>
            <a:off x="5964648"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48</a:t>
            </a:r>
          </a:p>
        </p:txBody>
      </p:sp>
      <p:sp>
        <p:nvSpPr>
          <p:cNvPr id="48" name="Rectangle 30"/>
          <p:cNvSpPr>
            <a:spLocks noChangeArrowheads="1"/>
          </p:cNvSpPr>
          <p:nvPr/>
        </p:nvSpPr>
        <p:spPr bwMode="auto">
          <a:xfrm>
            <a:off x="6185343"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49</a:t>
            </a:r>
          </a:p>
        </p:txBody>
      </p:sp>
      <p:sp>
        <p:nvSpPr>
          <p:cNvPr id="49" name="Rectangle 31"/>
          <p:cNvSpPr>
            <a:spLocks noChangeArrowheads="1"/>
          </p:cNvSpPr>
          <p:nvPr/>
        </p:nvSpPr>
        <p:spPr bwMode="auto">
          <a:xfrm>
            <a:off x="6406039"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50</a:t>
            </a:r>
          </a:p>
        </p:txBody>
      </p:sp>
      <p:sp>
        <p:nvSpPr>
          <p:cNvPr id="50" name="Rectangle 32"/>
          <p:cNvSpPr>
            <a:spLocks noChangeArrowheads="1"/>
          </p:cNvSpPr>
          <p:nvPr/>
        </p:nvSpPr>
        <p:spPr bwMode="auto">
          <a:xfrm>
            <a:off x="6626734"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51</a:t>
            </a:r>
          </a:p>
        </p:txBody>
      </p:sp>
      <p:sp>
        <p:nvSpPr>
          <p:cNvPr id="51" name="Rectangle 33"/>
          <p:cNvSpPr>
            <a:spLocks noChangeArrowheads="1"/>
          </p:cNvSpPr>
          <p:nvPr/>
        </p:nvSpPr>
        <p:spPr bwMode="auto">
          <a:xfrm>
            <a:off x="6847429"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52</a:t>
            </a:r>
          </a:p>
        </p:txBody>
      </p:sp>
      <p:sp>
        <p:nvSpPr>
          <p:cNvPr id="52" name="Rectangle 34"/>
          <p:cNvSpPr>
            <a:spLocks noChangeArrowheads="1"/>
          </p:cNvSpPr>
          <p:nvPr/>
        </p:nvSpPr>
        <p:spPr bwMode="auto">
          <a:xfrm>
            <a:off x="7068123" y="2477841"/>
            <a:ext cx="164915" cy="20260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53</a:t>
            </a:r>
          </a:p>
        </p:txBody>
      </p:sp>
      <p:sp>
        <p:nvSpPr>
          <p:cNvPr id="53" name="Rectangle 35"/>
          <p:cNvSpPr>
            <a:spLocks noChangeArrowheads="1"/>
          </p:cNvSpPr>
          <p:nvPr/>
        </p:nvSpPr>
        <p:spPr bwMode="auto">
          <a:xfrm>
            <a:off x="7288819" y="2477841"/>
            <a:ext cx="164915" cy="20260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54</a:t>
            </a:r>
          </a:p>
        </p:txBody>
      </p:sp>
      <p:sp>
        <p:nvSpPr>
          <p:cNvPr id="54" name="Rectangle 36"/>
          <p:cNvSpPr>
            <a:spLocks noChangeArrowheads="1"/>
          </p:cNvSpPr>
          <p:nvPr/>
        </p:nvSpPr>
        <p:spPr bwMode="auto">
          <a:xfrm>
            <a:off x="7509514" y="2477841"/>
            <a:ext cx="164915" cy="20260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55</a:t>
            </a:r>
          </a:p>
        </p:txBody>
      </p:sp>
      <p:sp>
        <p:nvSpPr>
          <p:cNvPr id="55" name="Text Box 37"/>
          <p:cNvSpPr txBox="1">
            <a:spLocks noChangeArrowheads="1"/>
          </p:cNvSpPr>
          <p:nvPr/>
        </p:nvSpPr>
        <p:spPr bwMode="auto">
          <a:xfrm>
            <a:off x="1210075" y="2711783"/>
            <a:ext cx="1493792" cy="29226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已发送并收到确认</a:t>
            </a:r>
          </a:p>
        </p:txBody>
      </p:sp>
      <p:sp>
        <p:nvSpPr>
          <p:cNvPr id="56" name="Text Box 38"/>
          <p:cNvSpPr txBox="1">
            <a:spLocks noChangeArrowheads="1"/>
          </p:cNvSpPr>
          <p:nvPr/>
        </p:nvSpPr>
        <p:spPr bwMode="auto">
          <a:xfrm>
            <a:off x="7463911" y="2741341"/>
            <a:ext cx="681949" cy="487109"/>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CC00CC"/>
                </a:solidFill>
                <a:latin typeface="微软雅黑" pitchFamily="34" charset="-122"/>
                <a:ea typeface="微软雅黑" pitchFamily="34" charset="-122"/>
              </a:rPr>
              <a:t>不允许</a:t>
            </a:r>
          </a:p>
          <a:p>
            <a:pPr algn="ctr"/>
            <a:r>
              <a:rPr lang="zh-CN" altLang="en-US" sz="1200" b="1" dirty="0">
                <a:solidFill>
                  <a:srgbClr val="CC00CC"/>
                </a:solidFill>
                <a:latin typeface="微软雅黑" pitchFamily="34" charset="-122"/>
                <a:ea typeface="微软雅黑" pitchFamily="34" charset="-122"/>
              </a:rPr>
              <a:t>发送</a:t>
            </a:r>
          </a:p>
        </p:txBody>
      </p:sp>
      <p:sp>
        <p:nvSpPr>
          <p:cNvPr id="58" name="Rectangle 40"/>
          <p:cNvSpPr>
            <a:spLocks noChangeArrowheads="1"/>
          </p:cNvSpPr>
          <p:nvPr/>
        </p:nvSpPr>
        <p:spPr bwMode="auto">
          <a:xfrm>
            <a:off x="7724146" y="2477841"/>
            <a:ext cx="164915" cy="20260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00" b="1">
                <a:latin typeface="微软雅黑" pitchFamily="34" charset="-122"/>
                <a:ea typeface="微软雅黑" pitchFamily="34" charset="-122"/>
              </a:rPr>
              <a:t>56</a:t>
            </a:r>
          </a:p>
        </p:txBody>
      </p:sp>
      <p:sp>
        <p:nvSpPr>
          <p:cNvPr id="59" name="Line 42"/>
          <p:cNvSpPr>
            <a:spLocks noChangeShapeType="1"/>
          </p:cNvSpPr>
          <p:nvPr/>
        </p:nvSpPr>
        <p:spPr bwMode="auto">
          <a:xfrm flipV="1">
            <a:off x="2950100" y="2698350"/>
            <a:ext cx="0" cy="40631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60" name="Text Box 43"/>
          <p:cNvSpPr txBox="1">
            <a:spLocks noChangeArrowheads="1"/>
          </p:cNvSpPr>
          <p:nvPr/>
        </p:nvSpPr>
        <p:spPr bwMode="auto">
          <a:xfrm>
            <a:off x="2779345" y="3068852"/>
            <a:ext cx="340298" cy="2597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b="1">
                <a:latin typeface="微软雅黑" pitchFamily="34" charset="-122"/>
                <a:ea typeface="微软雅黑" pitchFamily="34" charset="-122"/>
              </a:rPr>
              <a:t>P</a:t>
            </a:r>
            <a:r>
              <a:rPr lang="en-US" altLang="zh-CN" sz="1000" b="1" baseline="-25000">
                <a:latin typeface="微软雅黑" pitchFamily="34" charset="-122"/>
                <a:ea typeface="微软雅黑" pitchFamily="34" charset="-122"/>
              </a:rPr>
              <a:t>1</a:t>
            </a:r>
          </a:p>
        </p:txBody>
      </p:sp>
      <p:sp>
        <p:nvSpPr>
          <p:cNvPr id="62" name="Text Box 46"/>
          <p:cNvSpPr txBox="1">
            <a:spLocks noChangeArrowheads="1"/>
          </p:cNvSpPr>
          <p:nvPr/>
        </p:nvSpPr>
        <p:spPr bwMode="auto">
          <a:xfrm>
            <a:off x="7206597" y="3251733"/>
            <a:ext cx="322524"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b="1" dirty="0" smtClean="0">
                <a:latin typeface="微软雅黑" pitchFamily="34" charset="-122"/>
                <a:ea typeface="微软雅黑" pitchFamily="34" charset="-122"/>
              </a:rPr>
              <a:t>P</a:t>
            </a:r>
            <a:r>
              <a:rPr lang="en-US" altLang="zh-CN" sz="1000" b="1" baseline="-25000" dirty="0" smtClean="0">
                <a:latin typeface="微软雅黑" pitchFamily="34" charset="-122"/>
                <a:ea typeface="微软雅黑" pitchFamily="34" charset="-122"/>
              </a:rPr>
              <a:t>3</a:t>
            </a:r>
            <a:endParaRPr lang="en-US" altLang="zh-CN" sz="1000" b="1" baseline="-25000" dirty="0">
              <a:latin typeface="微软雅黑" pitchFamily="34" charset="-122"/>
              <a:ea typeface="微软雅黑" pitchFamily="34" charset="-122"/>
            </a:endParaRPr>
          </a:p>
        </p:txBody>
      </p:sp>
      <p:sp>
        <p:nvSpPr>
          <p:cNvPr id="63" name="Line 48"/>
          <p:cNvSpPr>
            <a:spLocks noChangeShapeType="1"/>
          </p:cNvSpPr>
          <p:nvPr/>
        </p:nvSpPr>
        <p:spPr bwMode="auto">
          <a:xfrm flipV="1">
            <a:off x="7331283" y="2698350"/>
            <a:ext cx="0" cy="40631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sp>
        <p:nvSpPr>
          <p:cNvPr id="64" name="Text Box 49"/>
          <p:cNvSpPr txBox="1">
            <a:spLocks noChangeArrowheads="1"/>
          </p:cNvSpPr>
          <p:nvPr/>
        </p:nvSpPr>
        <p:spPr bwMode="auto">
          <a:xfrm>
            <a:off x="7202156" y="3068852"/>
            <a:ext cx="322524"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b="1" dirty="0" smtClean="0">
                <a:latin typeface="微软雅黑" pitchFamily="34" charset="-122"/>
                <a:ea typeface="微软雅黑" pitchFamily="34" charset="-122"/>
              </a:rPr>
              <a:t>P</a:t>
            </a:r>
            <a:r>
              <a:rPr lang="en-US" altLang="zh-CN" sz="1000" b="1" baseline="-25000" dirty="0" smtClean="0">
                <a:latin typeface="微软雅黑" pitchFamily="34" charset="-122"/>
                <a:ea typeface="微软雅黑" pitchFamily="34" charset="-122"/>
              </a:rPr>
              <a:t>2</a:t>
            </a:r>
            <a:endParaRPr lang="en-US" altLang="zh-CN" sz="1000" b="1" baseline="-25000" dirty="0">
              <a:latin typeface="微软雅黑" pitchFamily="34" charset="-122"/>
              <a:ea typeface="微软雅黑" pitchFamily="34" charset="-122"/>
            </a:endParaRPr>
          </a:p>
        </p:txBody>
      </p:sp>
      <p:sp>
        <p:nvSpPr>
          <p:cNvPr id="5" name="矩形 4"/>
          <p:cNvSpPr/>
          <p:nvPr/>
        </p:nvSpPr>
        <p:spPr>
          <a:xfrm>
            <a:off x="2847223" y="3712964"/>
            <a:ext cx="3595856" cy="307777"/>
          </a:xfrm>
          <a:prstGeom prst="rect">
            <a:avLst/>
          </a:prstGeom>
        </p:spPr>
        <p:txBody>
          <a:bodyPr wrap="none">
            <a:spAutoFit/>
          </a:bodyPr>
          <a:lstStyle/>
          <a:p>
            <a:pPr algn="ctr"/>
            <a:r>
              <a:rPr lang="zh-CN" altLang="zh-CN" sz="1400" b="1" dirty="0">
                <a:latin typeface="微软雅黑" pitchFamily="34" charset="-122"/>
                <a:ea typeface="微软雅黑" pitchFamily="34" charset="-122"/>
              </a:rPr>
              <a:t>发送窗口内的序号都属于已发送但未被确认</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6556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2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63"/>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62"/>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6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62" grpId="0"/>
      <p:bldP spid="63" grpId="0" animBg="1"/>
      <p:bldP spid="6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8" name="Rectangle 6"/>
          <p:cNvSpPr>
            <a:spLocks noChangeArrowheads="1"/>
          </p:cNvSpPr>
          <p:nvPr/>
        </p:nvSpPr>
        <p:spPr bwMode="auto">
          <a:xfrm>
            <a:off x="3919588" y="605119"/>
            <a:ext cx="12875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发送缓存 </a:t>
            </a:r>
          </a:p>
        </p:txBody>
      </p:sp>
      <p:sp>
        <p:nvSpPr>
          <p:cNvPr id="19" name="圆角矩形 18"/>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Text Box 155"/>
          <p:cNvSpPr txBox="1">
            <a:spLocks noChangeArrowheads="1"/>
          </p:cNvSpPr>
          <p:nvPr/>
        </p:nvSpPr>
        <p:spPr bwMode="auto">
          <a:xfrm>
            <a:off x="1923438" y="1213499"/>
            <a:ext cx="5318230" cy="344325"/>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发送方的应用进程把字节流写入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的发送缓存。</a:t>
            </a:r>
          </a:p>
        </p:txBody>
      </p:sp>
      <p:sp>
        <p:nvSpPr>
          <p:cNvPr id="21" name="Text Box 57"/>
          <p:cNvSpPr txBox="1">
            <a:spLocks noChangeArrowheads="1"/>
          </p:cNvSpPr>
          <p:nvPr/>
        </p:nvSpPr>
        <p:spPr bwMode="auto">
          <a:xfrm>
            <a:off x="6783849" y="3460923"/>
            <a:ext cx="1289714" cy="738664"/>
          </a:xfrm>
          <a:prstGeom prst="rect">
            <a:avLst/>
          </a:prstGeom>
          <a:solidFill>
            <a:srgbClr val="0000FF"/>
          </a:solidFill>
          <a:ln w="9525">
            <a:solidFill>
              <a:schemeClr val="tx1"/>
            </a:solidFill>
            <a:miter lim="800000"/>
            <a:headEnd/>
            <a:tailEnd/>
          </a:ln>
          <a:effectLst/>
        </p:spPr>
        <p:txBody>
          <a:bodyPr wrap="square">
            <a:spAutoFit/>
          </a:bodyPr>
          <a:lstStyle/>
          <a:p>
            <a:r>
              <a:rPr lang="zh-CN" altLang="en-US" sz="1400" b="1" dirty="0">
                <a:solidFill>
                  <a:schemeClr val="bg1"/>
                </a:solidFill>
                <a:latin typeface="微软雅黑" pitchFamily="34" charset="-122"/>
                <a:ea typeface="微软雅黑" pitchFamily="34" charset="-122"/>
              </a:rPr>
              <a:t>发送窗口通常只是发送缓存的一部分。</a:t>
            </a:r>
          </a:p>
        </p:txBody>
      </p:sp>
      <p:grpSp>
        <p:nvGrpSpPr>
          <p:cNvPr id="22" name="组合 21"/>
          <p:cNvGrpSpPr/>
          <p:nvPr/>
        </p:nvGrpSpPr>
        <p:grpSpPr>
          <a:xfrm>
            <a:off x="1706616" y="1663676"/>
            <a:ext cx="5689130" cy="2524082"/>
            <a:chOff x="366836" y="2074454"/>
            <a:chExt cx="9410700" cy="4175220"/>
          </a:xfrm>
        </p:grpSpPr>
        <p:sp>
          <p:nvSpPr>
            <p:cNvPr id="23" name="Line 5"/>
            <p:cNvSpPr>
              <a:spLocks noChangeShapeType="1"/>
            </p:cNvSpPr>
            <p:nvPr/>
          </p:nvSpPr>
          <p:spPr bwMode="auto">
            <a:xfrm flipV="1">
              <a:off x="2220771" y="3644602"/>
              <a:ext cx="5671873"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Text Box 6"/>
            <p:cNvSpPr txBox="1">
              <a:spLocks noChangeArrowheads="1"/>
            </p:cNvSpPr>
            <p:nvPr/>
          </p:nvSpPr>
          <p:spPr bwMode="auto">
            <a:xfrm>
              <a:off x="1410826" y="5486009"/>
              <a:ext cx="1578242" cy="76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最后被确认</a:t>
              </a:r>
            </a:p>
            <a:p>
              <a:pPr algn="ctr"/>
              <a:r>
                <a:rPr lang="zh-CN" altLang="en-US" sz="1200" b="1" dirty="0">
                  <a:latin typeface="微软雅黑" pitchFamily="34" charset="-122"/>
                  <a:ea typeface="微软雅黑" pitchFamily="34" charset="-122"/>
                </a:rPr>
                <a:t>的字节</a:t>
              </a:r>
            </a:p>
          </p:txBody>
        </p:sp>
        <p:sp>
          <p:nvSpPr>
            <p:cNvPr id="25" name="Rectangle 7"/>
            <p:cNvSpPr>
              <a:spLocks noChangeArrowheads="1"/>
            </p:cNvSpPr>
            <p:nvPr/>
          </p:nvSpPr>
          <p:spPr bwMode="auto">
            <a:xfrm>
              <a:off x="5407545" y="4455814"/>
              <a:ext cx="1745588" cy="534988"/>
            </a:xfrm>
            <a:prstGeom prst="rect">
              <a:avLst/>
            </a:prstGeom>
            <a:solidFill>
              <a:srgbClr val="00FFFF"/>
            </a:solidFill>
            <a:ln>
              <a:noFill/>
            </a:ln>
            <a:effectLst/>
          </p:spPr>
          <p:txBody>
            <a:bodyPr wrap="none" anchor="ctr"/>
            <a:lstStyle/>
            <a:p>
              <a:endParaRPr lang="zh-CN" altLang="en-US" sz="1400" b="1">
                <a:latin typeface="微软雅黑" pitchFamily="34" charset="-122"/>
                <a:ea typeface="微软雅黑" pitchFamily="34" charset="-122"/>
              </a:endParaRPr>
            </a:p>
          </p:txBody>
        </p:sp>
        <p:sp>
          <p:nvSpPr>
            <p:cNvPr id="26" name="Oval 8"/>
            <p:cNvSpPr>
              <a:spLocks noChangeArrowheads="1"/>
            </p:cNvSpPr>
            <p:nvPr/>
          </p:nvSpPr>
          <p:spPr bwMode="auto">
            <a:xfrm>
              <a:off x="3771751" y="2074454"/>
              <a:ext cx="2765425" cy="754063"/>
            </a:xfrm>
            <a:prstGeom prst="ellipse">
              <a:avLst/>
            </a:prstGeom>
            <a:solidFill>
              <a:srgbClr val="00FFFF"/>
            </a:solidFill>
            <a:ln w="9525">
              <a:solidFill>
                <a:schemeClr val="tx1"/>
              </a:solidFill>
              <a:round/>
              <a:headEnd/>
              <a:tailEnd/>
            </a:ln>
            <a:effectLst/>
          </p:spPr>
          <p:txBody>
            <a:bodyPr wrap="none" anchor="ctr"/>
            <a:lstStyle/>
            <a:p>
              <a:pPr algn="ctr"/>
              <a:r>
                <a:rPr lang="zh-CN" altLang="en-US" sz="1400" b="1" dirty="0">
                  <a:latin typeface="微软雅黑" pitchFamily="34" charset="-122"/>
                  <a:ea typeface="微软雅黑" pitchFamily="34" charset="-122"/>
                </a:rPr>
                <a:t>发送应用程序</a:t>
              </a:r>
            </a:p>
          </p:txBody>
        </p:sp>
        <p:sp>
          <p:nvSpPr>
            <p:cNvPr id="27" name="Line 9"/>
            <p:cNvSpPr>
              <a:spLocks noChangeShapeType="1"/>
            </p:cNvSpPr>
            <p:nvPr/>
          </p:nvSpPr>
          <p:spPr bwMode="auto">
            <a:xfrm>
              <a:off x="463144" y="3066753"/>
              <a:ext cx="931439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Rectangle 30"/>
            <p:cNvSpPr>
              <a:spLocks noChangeArrowheads="1"/>
            </p:cNvSpPr>
            <p:nvPr/>
          </p:nvSpPr>
          <p:spPr bwMode="auto">
            <a:xfrm>
              <a:off x="2207012" y="4243090"/>
              <a:ext cx="3929725" cy="962025"/>
            </a:xfrm>
            <a:prstGeom prst="rect">
              <a:avLst/>
            </a:prstGeom>
            <a:solidFill>
              <a:srgbClr val="0000FF"/>
            </a:solidFill>
            <a:ln w="12700">
              <a:solidFill>
                <a:schemeClr val="tx1"/>
              </a:solidFill>
              <a:prstDash val="dash"/>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9" name="Line 10"/>
            <p:cNvSpPr>
              <a:spLocks noChangeShapeType="1"/>
            </p:cNvSpPr>
            <p:nvPr/>
          </p:nvSpPr>
          <p:spPr bwMode="auto">
            <a:xfrm>
              <a:off x="463144" y="4455814"/>
              <a:ext cx="81449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11"/>
            <p:cNvSpPr>
              <a:spLocks noChangeShapeType="1"/>
            </p:cNvSpPr>
            <p:nvPr/>
          </p:nvSpPr>
          <p:spPr bwMode="auto">
            <a:xfrm>
              <a:off x="463144" y="4990802"/>
              <a:ext cx="81449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12"/>
            <p:cNvSpPr>
              <a:spLocks noChangeShapeType="1"/>
            </p:cNvSpPr>
            <p:nvPr/>
          </p:nvSpPr>
          <p:spPr bwMode="auto">
            <a:xfrm>
              <a:off x="2207013" y="4455814"/>
              <a:ext cx="0" cy="534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13"/>
            <p:cNvSpPr>
              <a:spLocks noChangeShapeType="1"/>
            </p:cNvSpPr>
            <p:nvPr/>
          </p:nvSpPr>
          <p:spPr bwMode="auto">
            <a:xfrm flipH="1">
              <a:off x="7153133" y="4455814"/>
              <a:ext cx="0" cy="5349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Text Box 14"/>
            <p:cNvSpPr txBox="1">
              <a:spLocks noChangeArrowheads="1"/>
            </p:cNvSpPr>
            <p:nvPr/>
          </p:nvSpPr>
          <p:spPr bwMode="auto">
            <a:xfrm>
              <a:off x="4580426" y="3396803"/>
              <a:ext cx="1323686" cy="458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发送缓存</a:t>
              </a:r>
            </a:p>
          </p:txBody>
        </p:sp>
        <p:sp>
          <p:nvSpPr>
            <p:cNvPr id="34" name="Text Box 16"/>
            <p:cNvSpPr txBox="1">
              <a:spLocks noChangeArrowheads="1"/>
            </p:cNvSpPr>
            <p:nvPr/>
          </p:nvSpPr>
          <p:spPr bwMode="auto">
            <a:xfrm>
              <a:off x="4752044" y="5486009"/>
              <a:ext cx="1323686" cy="76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最后发送</a:t>
              </a:r>
            </a:p>
            <a:p>
              <a:pPr algn="ctr"/>
              <a:r>
                <a:rPr lang="zh-CN" altLang="en-US" sz="1200" b="1" dirty="0">
                  <a:latin typeface="微软雅黑" pitchFamily="34" charset="-122"/>
                  <a:ea typeface="微软雅黑" pitchFamily="34" charset="-122"/>
                </a:rPr>
                <a:t>的字节</a:t>
              </a:r>
            </a:p>
          </p:txBody>
        </p:sp>
        <p:sp>
          <p:nvSpPr>
            <p:cNvPr id="35" name="Line 17"/>
            <p:cNvSpPr>
              <a:spLocks noChangeShapeType="1"/>
            </p:cNvSpPr>
            <p:nvPr/>
          </p:nvSpPr>
          <p:spPr bwMode="auto">
            <a:xfrm>
              <a:off x="5407545" y="4455814"/>
              <a:ext cx="0" cy="534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Text Box 18"/>
            <p:cNvSpPr txBox="1">
              <a:spLocks noChangeArrowheads="1"/>
            </p:cNvSpPr>
            <p:nvPr/>
          </p:nvSpPr>
          <p:spPr bwMode="auto">
            <a:xfrm>
              <a:off x="3586363" y="3835009"/>
              <a:ext cx="1323686" cy="45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latin typeface="微软雅黑" pitchFamily="34" charset="-122"/>
                  <a:ea typeface="微软雅黑" pitchFamily="34" charset="-122"/>
                </a:rPr>
                <a:t>发送窗口</a:t>
              </a:r>
            </a:p>
          </p:txBody>
        </p:sp>
        <p:sp>
          <p:nvSpPr>
            <p:cNvPr id="37" name="Rectangle 19"/>
            <p:cNvSpPr>
              <a:spLocks noChangeArrowheads="1"/>
            </p:cNvSpPr>
            <p:nvPr/>
          </p:nvSpPr>
          <p:spPr bwMode="auto">
            <a:xfrm>
              <a:off x="2207013" y="4455814"/>
              <a:ext cx="3200533" cy="534988"/>
            </a:xfrm>
            <a:prstGeom prst="rect">
              <a:avLst/>
            </a:prstGeom>
            <a:solidFill>
              <a:srgbClr val="99FFCC"/>
            </a:solidFill>
            <a:ln>
              <a:noFill/>
            </a:ln>
            <a:effectLst/>
          </p:spPr>
          <p:txBody>
            <a:bodyPr wrap="none" anchor="ctr"/>
            <a:lstStyle/>
            <a:p>
              <a:pPr algn="ctr"/>
              <a:r>
                <a:rPr lang="zh-CN" altLang="en-US" sz="1400" b="1" dirty="0" smtClean="0">
                  <a:latin typeface="微软雅黑" pitchFamily="34" charset="-122"/>
                  <a:ea typeface="微软雅黑" pitchFamily="34" charset="-122"/>
                </a:rPr>
                <a:t>已发送</a:t>
              </a:r>
              <a:endParaRPr lang="zh-CN" altLang="en-US" sz="1400" b="1" dirty="0">
                <a:latin typeface="微软雅黑" pitchFamily="34" charset="-122"/>
                <a:ea typeface="微软雅黑" pitchFamily="34" charset="-122"/>
              </a:endParaRPr>
            </a:p>
          </p:txBody>
        </p:sp>
        <p:grpSp>
          <p:nvGrpSpPr>
            <p:cNvPr id="38" name="Group 35"/>
            <p:cNvGrpSpPr>
              <a:grpSpLocks/>
            </p:cNvGrpSpPr>
            <p:nvPr/>
          </p:nvGrpSpPr>
          <p:grpSpPr bwMode="auto">
            <a:xfrm>
              <a:off x="2207013" y="4990802"/>
              <a:ext cx="3200533" cy="500062"/>
              <a:chOff x="1154" y="3189"/>
              <a:chExt cx="1861" cy="270"/>
            </a:xfrm>
          </p:grpSpPr>
          <p:sp>
            <p:nvSpPr>
              <p:cNvPr id="47" name="Line 15"/>
              <p:cNvSpPr>
                <a:spLocks noChangeShapeType="1"/>
              </p:cNvSpPr>
              <p:nvPr/>
            </p:nvSpPr>
            <p:spPr bwMode="auto">
              <a:xfrm flipV="1">
                <a:off x="1154" y="3189"/>
                <a:ext cx="0" cy="27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Line 23"/>
              <p:cNvSpPr>
                <a:spLocks noChangeShapeType="1"/>
              </p:cNvSpPr>
              <p:nvPr/>
            </p:nvSpPr>
            <p:spPr bwMode="auto">
              <a:xfrm flipV="1">
                <a:off x="3015" y="3189"/>
                <a:ext cx="0" cy="27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39" name="Line 24"/>
            <p:cNvSpPr>
              <a:spLocks noChangeShapeType="1"/>
            </p:cNvSpPr>
            <p:nvPr/>
          </p:nvSpPr>
          <p:spPr bwMode="auto">
            <a:xfrm>
              <a:off x="2207013" y="3387427"/>
              <a:ext cx="0" cy="85566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0" name="Line 25"/>
            <p:cNvSpPr>
              <a:spLocks noChangeShapeType="1"/>
            </p:cNvSpPr>
            <p:nvPr/>
          </p:nvSpPr>
          <p:spPr bwMode="auto">
            <a:xfrm>
              <a:off x="7880606" y="3387428"/>
              <a:ext cx="0" cy="160337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1" name="Freeform 26"/>
            <p:cNvSpPr>
              <a:spLocks/>
            </p:cNvSpPr>
            <p:nvPr/>
          </p:nvSpPr>
          <p:spPr bwMode="auto">
            <a:xfrm>
              <a:off x="5154463" y="2741314"/>
              <a:ext cx="1998671" cy="1714500"/>
            </a:xfrm>
            <a:custGeom>
              <a:avLst/>
              <a:gdLst>
                <a:gd name="T0" fmla="*/ 0 w 754"/>
                <a:gd name="T1" fmla="*/ 0 h 727"/>
                <a:gd name="T2" fmla="*/ 68 w 754"/>
                <a:gd name="T3" fmla="*/ 168 h 727"/>
                <a:gd name="T4" fmla="*/ 260 w 754"/>
                <a:gd name="T5" fmla="*/ 252 h 727"/>
                <a:gd name="T6" fmla="*/ 568 w 754"/>
                <a:gd name="T7" fmla="*/ 312 h 727"/>
                <a:gd name="T8" fmla="*/ 704 w 754"/>
                <a:gd name="T9" fmla="*/ 416 h 727"/>
                <a:gd name="T10" fmla="*/ 740 w 754"/>
                <a:gd name="T11" fmla="*/ 572 h 727"/>
                <a:gd name="T12" fmla="*/ 754 w 754"/>
                <a:gd name="T13" fmla="*/ 727 h 727"/>
              </a:gdLst>
              <a:ahLst/>
              <a:cxnLst>
                <a:cxn ang="0">
                  <a:pos x="T0" y="T1"/>
                </a:cxn>
                <a:cxn ang="0">
                  <a:pos x="T2" y="T3"/>
                </a:cxn>
                <a:cxn ang="0">
                  <a:pos x="T4" y="T5"/>
                </a:cxn>
                <a:cxn ang="0">
                  <a:pos x="T6" y="T7"/>
                </a:cxn>
                <a:cxn ang="0">
                  <a:pos x="T8" y="T9"/>
                </a:cxn>
                <a:cxn ang="0">
                  <a:pos x="T10" y="T11"/>
                </a:cxn>
                <a:cxn ang="0">
                  <a:pos x="T12" y="T13"/>
                </a:cxn>
              </a:cxnLst>
              <a:rect l="0" t="0" r="r" b="b"/>
              <a:pathLst>
                <a:path w="754" h="727">
                  <a:moveTo>
                    <a:pt x="0" y="0"/>
                  </a:moveTo>
                  <a:cubicBezTo>
                    <a:pt x="11" y="28"/>
                    <a:pt x="25" y="126"/>
                    <a:pt x="68" y="168"/>
                  </a:cubicBezTo>
                  <a:cubicBezTo>
                    <a:pt x="111" y="210"/>
                    <a:pt x="177" y="228"/>
                    <a:pt x="260" y="252"/>
                  </a:cubicBezTo>
                  <a:cubicBezTo>
                    <a:pt x="343" y="276"/>
                    <a:pt x="494" y="285"/>
                    <a:pt x="568" y="312"/>
                  </a:cubicBezTo>
                  <a:cubicBezTo>
                    <a:pt x="642" y="339"/>
                    <a:pt x="675" y="373"/>
                    <a:pt x="704" y="416"/>
                  </a:cubicBezTo>
                  <a:cubicBezTo>
                    <a:pt x="733" y="459"/>
                    <a:pt x="732" y="520"/>
                    <a:pt x="740" y="572"/>
                  </a:cubicBezTo>
                  <a:cubicBezTo>
                    <a:pt x="748" y="624"/>
                    <a:pt x="751" y="695"/>
                    <a:pt x="754" y="72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Text Box 27"/>
            <p:cNvSpPr txBox="1">
              <a:spLocks noChangeArrowheads="1"/>
            </p:cNvSpPr>
            <p:nvPr/>
          </p:nvSpPr>
          <p:spPr bwMode="auto">
            <a:xfrm>
              <a:off x="895833" y="3042939"/>
              <a:ext cx="837215" cy="48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TCP</a:t>
              </a:r>
            </a:p>
          </p:txBody>
        </p:sp>
        <p:sp>
          <p:nvSpPr>
            <p:cNvPr id="43" name="Freeform 28"/>
            <p:cNvSpPr>
              <a:spLocks/>
            </p:cNvSpPr>
            <p:nvPr/>
          </p:nvSpPr>
          <p:spPr bwMode="auto">
            <a:xfrm>
              <a:off x="8544446" y="4387553"/>
              <a:ext cx="141023" cy="636587"/>
            </a:xfrm>
            <a:custGeom>
              <a:avLst/>
              <a:gdLst>
                <a:gd name="T0" fmla="*/ 12 w 36"/>
                <a:gd name="T1" fmla="*/ 0 h 286"/>
                <a:gd name="T2" fmla="*/ 36 w 36"/>
                <a:gd name="T3" fmla="*/ 86 h 286"/>
                <a:gd name="T4" fmla="*/ 8 w 36"/>
                <a:gd name="T5" fmla="*/ 102 h 286"/>
                <a:gd name="T6" fmla="*/ 28 w 36"/>
                <a:gd name="T7" fmla="*/ 138 h 286"/>
                <a:gd name="T8" fmla="*/ 0 w 36"/>
                <a:gd name="T9" fmla="*/ 158 h 286"/>
                <a:gd name="T10" fmla="*/ 24 w 36"/>
                <a:gd name="T11" fmla="*/ 210 h 286"/>
                <a:gd name="T12" fmla="*/ 8 w 36"/>
                <a:gd name="T13" fmla="*/ 238 h 286"/>
                <a:gd name="T14" fmla="*/ 32 w 3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6">
                  <a:moveTo>
                    <a:pt x="12" y="0"/>
                  </a:moveTo>
                  <a:lnTo>
                    <a:pt x="36" y="86"/>
                  </a:lnTo>
                  <a:lnTo>
                    <a:pt x="8" y="102"/>
                  </a:lnTo>
                  <a:lnTo>
                    <a:pt x="28" y="138"/>
                  </a:lnTo>
                  <a:lnTo>
                    <a:pt x="0" y="158"/>
                  </a:lnTo>
                  <a:lnTo>
                    <a:pt x="24" y="210"/>
                  </a:lnTo>
                  <a:lnTo>
                    <a:pt x="8" y="238"/>
                  </a:lnTo>
                  <a:lnTo>
                    <a:pt x="32" y="286"/>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Freeform 29"/>
            <p:cNvSpPr>
              <a:spLocks/>
            </p:cNvSpPr>
            <p:nvPr/>
          </p:nvSpPr>
          <p:spPr bwMode="auto">
            <a:xfrm>
              <a:off x="366836" y="4411365"/>
              <a:ext cx="211535" cy="646113"/>
            </a:xfrm>
            <a:custGeom>
              <a:avLst/>
              <a:gdLst>
                <a:gd name="T0" fmla="*/ 14 w 66"/>
                <a:gd name="T1" fmla="*/ 0 h 274"/>
                <a:gd name="T2" fmla="*/ 66 w 66"/>
                <a:gd name="T3" fmla="*/ 46 h 274"/>
                <a:gd name="T4" fmla="*/ 6 w 66"/>
                <a:gd name="T5" fmla="*/ 84 h 274"/>
                <a:gd name="T6" fmla="*/ 54 w 66"/>
                <a:gd name="T7" fmla="*/ 136 h 274"/>
                <a:gd name="T8" fmla="*/ 0 w 66"/>
                <a:gd name="T9" fmla="*/ 178 h 274"/>
                <a:gd name="T10" fmla="*/ 54 w 66"/>
                <a:gd name="T11" fmla="*/ 214 h 274"/>
                <a:gd name="T12" fmla="*/ 12 w 66"/>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66" h="274">
                  <a:moveTo>
                    <a:pt x="14" y="0"/>
                  </a:moveTo>
                  <a:lnTo>
                    <a:pt x="66" y="46"/>
                  </a:lnTo>
                  <a:lnTo>
                    <a:pt x="6" y="84"/>
                  </a:lnTo>
                  <a:lnTo>
                    <a:pt x="54" y="136"/>
                  </a:lnTo>
                  <a:lnTo>
                    <a:pt x="0" y="178"/>
                  </a:lnTo>
                  <a:lnTo>
                    <a:pt x="54" y="214"/>
                  </a:lnTo>
                  <a:lnTo>
                    <a:pt x="12" y="274"/>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Line 31"/>
            <p:cNvSpPr>
              <a:spLocks noChangeShapeType="1"/>
            </p:cNvSpPr>
            <p:nvPr/>
          </p:nvSpPr>
          <p:spPr bwMode="auto">
            <a:xfrm>
              <a:off x="7008671" y="5301208"/>
              <a:ext cx="145494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6" name="Text Box 32"/>
            <p:cNvSpPr txBox="1">
              <a:spLocks noChangeArrowheads="1"/>
            </p:cNvSpPr>
            <p:nvPr/>
          </p:nvSpPr>
          <p:spPr bwMode="auto">
            <a:xfrm>
              <a:off x="7024107" y="5357867"/>
              <a:ext cx="1323686" cy="45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序号增大</a:t>
              </a:r>
            </a:p>
          </p:txBody>
        </p:sp>
      </p:grpSp>
    </p:spTree>
    <p:extLst>
      <p:ext uri="{BB962C8B-B14F-4D97-AF65-F5344CB8AC3E}">
        <p14:creationId xmlns:p14="http://schemas.microsoft.com/office/powerpoint/2010/main" val="362124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8" name="Rectangle 6"/>
          <p:cNvSpPr>
            <a:spLocks noChangeArrowheads="1"/>
          </p:cNvSpPr>
          <p:nvPr/>
        </p:nvSpPr>
        <p:spPr bwMode="auto">
          <a:xfrm>
            <a:off x="3919588" y="605119"/>
            <a:ext cx="12875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发送缓存 </a:t>
            </a:r>
          </a:p>
        </p:txBody>
      </p:sp>
      <p:sp>
        <p:nvSpPr>
          <p:cNvPr id="19" name="圆角矩形 18"/>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Text Box 155"/>
          <p:cNvSpPr txBox="1">
            <a:spLocks noChangeArrowheads="1"/>
          </p:cNvSpPr>
          <p:nvPr/>
        </p:nvSpPr>
        <p:spPr bwMode="auto">
          <a:xfrm>
            <a:off x="1923438" y="1213499"/>
            <a:ext cx="5318230" cy="344325"/>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发送方的应用进程把字节流写入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的发送缓存。</a:t>
            </a:r>
          </a:p>
        </p:txBody>
      </p:sp>
      <p:sp>
        <p:nvSpPr>
          <p:cNvPr id="21" name="Text Box 57"/>
          <p:cNvSpPr txBox="1">
            <a:spLocks noChangeArrowheads="1"/>
          </p:cNvSpPr>
          <p:nvPr/>
        </p:nvSpPr>
        <p:spPr bwMode="auto">
          <a:xfrm>
            <a:off x="6783849" y="3460923"/>
            <a:ext cx="1289714" cy="738664"/>
          </a:xfrm>
          <a:prstGeom prst="rect">
            <a:avLst/>
          </a:prstGeom>
          <a:solidFill>
            <a:srgbClr val="0000FF"/>
          </a:solidFill>
          <a:ln w="9525">
            <a:solidFill>
              <a:schemeClr val="tx1"/>
            </a:solidFill>
            <a:miter lim="800000"/>
            <a:headEnd/>
            <a:tailEnd/>
          </a:ln>
          <a:effectLst/>
        </p:spPr>
        <p:txBody>
          <a:bodyPr wrap="square">
            <a:spAutoFit/>
          </a:bodyPr>
          <a:lstStyle/>
          <a:p>
            <a:r>
              <a:rPr lang="zh-CN" altLang="en-US" sz="1400" b="1" dirty="0">
                <a:solidFill>
                  <a:schemeClr val="bg1"/>
                </a:solidFill>
                <a:latin typeface="微软雅黑" pitchFamily="34" charset="-122"/>
                <a:ea typeface="微软雅黑" pitchFamily="34" charset="-122"/>
              </a:rPr>
              <a:t>发送窗口通常只是发送缓存的一部分。</a:t>
            </a:r>
          </a:p>
        </p:txBody>
      </p:sp>
      <p:sp>
        <p:nvSpPr>
          <p:cNvPr id="23" name="Line 5"/>
          <p:cNvSpPr>
            <a:spLocks noChangeShapeType="1"/>
          </p:cNvSpPr>
          <p:nvPr/>
        </p:nvSpPr>
        <p:spPr bwMode="auto">
          <a:xfrm flipV="1">
            <a:off x="2827391" y="2612891"/>
            <a:ext cx="342886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Text Box 6"/>
          <p:cNvSpPr txBox="1">
            <a:spLocks noChangeArrowheads="1"/>
          </p:cNvSpPr>
          <p:nvPr/>
        </p:nvSpPr>
        <p:spPr bwMode="auto">
          <a:xfrm>
            <a:off x="2337748" y="3726093"/>
            <a:ext cx="9541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最后被确认</a:t>
            </a:r>
          </a:p>
          <a:p>
            <a:pPr algn="ctr"/>
            <a:r>
              <a:rPr lang="zh-CN" altLang="en-US" sz="1200" b="1" dirty="0">
                <a:latin typeface="微软雅黑" pitchFamily="34" charset="-122"/>
                <a:ea typeface="微软雅黑" pitchFamily="34" charset="-122"/>
              </a:rPr>
              <a:t>的字节</a:t>
            </a:r>
          </a:p>
        </p:txBody>
      </p:sp>
      <p:sp>
        <p:nvSpPr>
          <p:cNvPr id="25" name="Rectangle 7"/>
          <p:cNvSpPr>
            <a:spLocks noChangeArrowheads="1"/>
          </p:cNvSpPr>
          <p:nvPr/>
        </p:nvSpPr>
        <p:spPr bwMode="auto">
          <a:xfrm>
            <a:off x="4753918" y="3103300"/>
            <a:ext cx="1055275" cy="323421"/>
          </a:xfrm>
          <a:prstGeom prst="rect">
            <a:avLst/>
          </a:prstGeom>
          <a:solidFill>
            <a:srgbClr val="00FFFF"/>
          </a:solidFill>
          <a:ln>
            <a:noFill/>
          </a:ln>
          <a:effectLst/>
        </p:spPr>
        <p:txBody>
          <a:bodyPr wrap="none" anchor="ctr"/>
          <a:lstStyle/>
          <a:p>
            <a:endParaRPr lang="zh-CN" altLang="en-US" sz="1400" b="1">
              <a:latin typeface="微软雅黑" pitchFamily="34" charset="-122"/>
              <a:ea typeface="微软雅黑" pitchFamily="34" charset="-122"/>
            </a:endParaRPr>
          </a:p>
        </p:txBody>
      </p:sp>
      <p:sp>
        <p:nvSpPr>
          <p:cNvPr id="26" name="Oval 8"/>
          <p:cNvSpPr>
            <a:spLocks noChangeArrowheads="1"/>
          </p:cNvSpPr>
          <p:nvPr/>
        </p:nvSpPr>
        <p:spPr bwMode="auto">
          <a:xfrm>
            <a:off x="3765018" y="1663676"/>
            <a:ext cx="1671806" cy="455860"/>
          </a:xfrm>
          <a:prstGeom prst="ellipse">
            <a:avLst/>
          </a:prstGeom>
          <a:solidFill>
            <a:srgbClr val="00FFFF"/>
          </a:solidFill>
          <a:ln w="9525">
            <a:solidFill>
              <a:schemeClr val="tx1"/>
            </a:solidFill>
            <a:round/>
            <a:headEnd/>
            <a:tailEnd/>
          </a:ln>
          <a:effectLst/>
        </p:spPr>
        <p:txBody>
          <a:bodyPr wrap="none" anchor="ctr"/>
          <a:lstStyle/>
          <a:p>
            <a:pPr algn="ctr"/>
            <a:r>
              <a:rPr lang="zh-CN" altLang="en-US" sz="1400" b="1" dirty="0">
                <a:latin typeface="微软雅黑" pitchFamily="34" charset="-122"/>
                <a:ea typeface="微软雅黑" pitchFamily="34" charset="-122"/>
              </a:rPr>
              <a:t>发送应用程序</a:t>
            </a:r>
          </a:p>
        </p:txBody>
      </p:sp>
      <p:sp>
        <p:nvSpPr>
          <p:cNvPr id="27" name="Line 9"/>
          <p:cNvSpPr>
            <a:spLocks noChangeShapeType="1"/>
          </p:cNvSpPr>
          <p:nvPr/>
        </p:nvSpPr>
        <p:spPr bwMode="auto">
          <a:xfrm>
            <a:off x="1764838" y="2263559"/>
            <a:ext cx="5630908" cy="1919"/>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Rectangle 30"/>
          <p:cNvSpPr>
            <a:spLocks noChangeArrowheads="1"/>
          </p:cNvSpPr>
          <p:nvPr/>
        </p:nvSpPr>
        <p:spPr bwMode="auto">
          <a:xfrm>
            <a:off x="2819073" y="2974700"/>
            <a:ext cx="2375670" cy="581581"/>
          </a:xfrm>
          <a:prstGeom prst="rect">
            <a:avLst/>
          </a:prstGeom>
          <a:solidFill>
            <a:srgbClr val="0000FF"/>
          </a:solidFill>
          <a:ln w="12700">
            <a:solidFill>
              <a:schemeClr val="tx1"/>
            </a:solidFill>
            <a:prstDash val="dash"/>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9" name="Line 10"/>
          <p:cNvSpPr>
            <a:spLocks noChangeShapeType="1"/>
          </p:cNvSpPr>
          <p:nvPr/>
        </p:nvSpPr>
        <p:spPr bwMode="auto">
          <a:xfrm>
            <a:off x="1764838" y="3103300"/>
            <a:ext cx="49239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11"/>
          <p:cNvSpPr>
            <a:spLocks noChangeShapeType="1"/>
          </p:cNvSpPr>
          <p:nvPr/>
        </p:nvSpPr>
        <p:spPr bwMode="auto">
          <a:xfrm>
            <a:off x="1764838" y="3426721"/>
            <a:ext cx="49239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12"/>
          <p:cNvSpPr>
            <a:spLocks noChangeShapeType="1"/>
          </p:cNvSpPr>
          <p:nvPr/>
        </p:nvSpPr>
        <p:spPr bwMode="auto">
          <a:xfrm>
            <a:off x="2819074" y="3103300"/>
            <a:ext cx="0" cy="3234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13"/>
          <p:cNvSpPr>
            <a:spLocks noChangeShapeType="1"/>
          </p:cNvSpPr>
          <p:nvPr/>
        </p:nvSpPr>
        <p:spPr bwMode="auto">
          <a:xfrm flipH="1">
            <a:off x="5809193" y="3103300"/>
            <a:ext cx="0" cy="32342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Text Box 14"/>
          <p:cNvSpPr txBox="1">
            <a:spLocks noChangeArrowheads="1"/>
          </p:cNvSpPr>
          <p:nvPr/>
        </p:nvSpPr>
        <p:spPr bwMode="auto">
          <a:xfrm>
            <a:off x="4253893" y="246308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发送缓存</a:t>
            </a:r>
          </a:p>
        </p:txBody>
      </p:sp>
      <p:sp>
        <p:nvSpPr>
          <p:cNvPr id="34" name="Text Box 16"/>
          <p:cNvSpPr txBox="1">
            <a:spLocks noChangeArrowheads="1"/>
          </p:cNvSpPr>
          <p:nvPr/>
        </p:nvSpPr>
        <p:spPr bwMode="auto">
          <a:xfrm>
            <a:off x="4357643" y="372609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最后发送</a:t>
            </a:r>
          </a:p>
          <a:p>
            <a:pPr algn="ctr"/>
            <a:r>
              <a:rPr lang="zh-CN" altLang="en-US" sz="1200" b="1" dirty="0">
                <a:latin typeface="微软雅黑" pitchFamily="34" charset="-122"/>
                <a:ea typeface="微软雅黑" pitchFamily="34" charset="-122"/>
              </a:rPr>
              <a:t>的字节</a:t>
            </a:r>
          </a:p>
        </p:txBody>
      </p:sp>
      <p:sp>
        <p:nvSpPr>
          <p:cNvPr id="35" name="Line 17"/>
          <p:cNvSpPr>
            <a:spLocks noChangeShapeType="1"/>
          </p:cNvSpPr>
          <p:nvPr/>
        </p:nvSpPr>
        <p:spPr bwMode="auto">
          <a:xfrm>
            <a:off x="4753918" y="3103300"/>
            <a:ext cx="0" cy="3234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Text Box 18"/>
          <p:cNvSpPr txBox="1">
            <a:spLocks noChangeArrowheads="1"/>
          </p:cNvSpPr>
          <p:nvPr/>
        </p:nvSpPr>
        <p:spPr bwMode="auto">
          <a:xfrm>
            <a:off x="3652944" y="2728000"/>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latin typeface="微软雅黑" pitchFamily="34" charset="-122"/>
                <a:ea typeface="微软雅黑" pitchFamily="34" charset="-122"/>
              </a:rPr>
              <a:t>发送窗口</a:t>
            </a:r>
          </a:p>
        </p:txBody>
      </p:sp>
      <p:sp>
        <p:nvSpPr>
          <p:cNvPr id="37" name="Rectangle 19"/>
          <p:cNvSpPr>
            <a:spLocks noChangeArrowheads="1"/>
          </p:cNvSpPr>
          <p:nvPr/>
        </p:nvSpPr>
        <p:spPr bwMode="auto">
          <a:xfrm>
            <a:off x="2819074" y="3103300"/>
            <a:ext cx="1934845" cy="323421"/>
          </a:xfrm>
          <a:prstGeom prst="rect">
            <a:avLst/>
          </a:prstGeom>
          <a:solidFill>
            <a:srgbClr val="99FFCC"/>
          </a:solidFill>
          <a:ln>
            <a:noFill/>
          </a:ln>
          <a:effectLst/>
        </p:spPr>
        <p:txBody>
          <a:bodyPr wrap="none" anchor="ctr"/>
          <a:lstStyle/>
          <a:p>
            <a:pPr algn="ctr"/>
            <a:r>
              <a:rPr lang="zh-CN" altLang="en-US" sz="1400" b="1" dirty="0" smtClean="0">
                <a:latin typeface="微软雅黑" pitchFamily="34" charset="-122"/>
                <a:ea typeface="微软雅黑" pitchFamily="34" charset="-122"/>
              </a:rPr>
              <a:t>已发送</a:t>
            </a:r>
            <a:endParaRPr lang="zh-CN" altLang="en-US" sz="1400" b="1" dirty="0">
              <a:latin typeface="微软雅黑" pitchFamily="34" charset="-122"/>
              <a:ea typeface="微软雅黑" pitchFamily="34" charset="-122"/>
            </a:endParaRPr>
          </a:p>
        </p:txBody>
      </p:sp>
      <p:grpSp>
        <p:nvGrpSpPr>
          <p:cNvPr id="38" name="Group 35"/>
          <p:cNvGrpSpPr>
            <a:grpSpLocks/>
          </p:cNvGrpSpPr>
          <p:nvPr/>
        </p:nvGrpSpPr>
        <p:grpSpPr bwMode="auto">
          <a:xfrm>
            <a:off x="2819074" y="3426721"/>
            <a:ext cx="1934845" cy="302307"/>
            <a:chOff x="1154" y="3189"/>
            <a:chExt cx="1861" cy="270"/>
          </a:xfrm>
        </p:grpSpPr>
        <p:sp>
          <p:nvSpPr>
            <p:cNvPr id="47" name="Line 15"/>
            <p:cNvSpPr>
              <a:spLocks noChangeShapeType="1"/>
            </p:cNvSpPr>
            <p:nvPr/>
          </p:nvSpPr>
          <p:spPr bwMode="auto">
            <a:xfrm flipV="1">
              <a:off x="1154" y="3189"/>
              <a:ext cx="0" cy="27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Line 23"/>
            <p:cNvSpPr>
              <a:spLocks noChangeShapeType="1"/>
            </p:cNvSpPr>
            <p:nvPr/>
          </p:nvSpPr>
          <p:spPr bwMode="auto">
            <a:xfrm flipV="1">
              <a:off x="3015" y="3189"/>
              <a:ext cx="0" cy="27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39" name="Line 24"/>
          <p:cNvSpPr>
            <a:spLocks noChangeShapeType="1"/>
          </p:cNvSpPr>
          <p:nvPr/>
        </p:nvSpPr>
        <p:spPr bwMode="auto">
          <a:xfrm>
            <a:off x="2819074" y="2457419"/>
            <a:ext cx="0" cy="517281"/>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0" name="Line 25"/>
          <p:cNvSpPr>
            <a:spLocks noChangeShapeType="1"/>
          </p:cNvSpPr>
          <p:nvPr/>
        </p:nvSpPr>
        <p:spPr bwMode="auto">
          <a:xfrm>
            <a:off x="6248979" y="2457420"/>
            <a:ext cx="0" cy="96930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1" name="Freeform 26"/>
          <p:cNvSpPr>
            <a:spLocks/>
          </p:cNvSpPr>
          <p:nvPr/>
        </p:nvSpPr>
        <p:spPr bwMode="auto">
          <a:xfrm>
            <a:off x="4600921" y="2066819"/>
            <a:ext cx="1208273" cy="1036482"/>
          </a:xfrm>
          <a:custGeom>
            <a:avLst/>
            <a:gdLst>
              <a:gd name="T0" fmla="*/ 0 w 754"/>
              <a:gd name="T1" fmla="*/ 0 h 727"/>
              <a:gd name="T2" fmla="*/ 68 w 754"/>
              <a:gd name="T3" fmla="*/ 168 h 727"/>
              <a:gd name="T4" fmla="*/ 260 w 754"/>
              <a:gd name="T5" fmla="*/ 252 h 727"/>
              <a:gd name="T6" fmla="*/ 568 w 754"/>
              <a:gd name="T7" fmla="*/ 312 h 727"/>
              <a:gd name="T8" fmla="*/ 704 w 754"/>
              <a:gd name="T9" fmla="*/ 416 h 727"/>
              <a:gd name="T10" fmla="*/ 740 w 754"/>
              <a:gd name="T11" fmla="*/ 572 h 727"/>
              <a:gd name="T12" fmla="*/ 754 w 754"/>
              <a:gd name="T13" fmla="*/ 727 h 727"/>
            </a:gdLst>
            <a:ahLst/>
            <a:cxnLst>
              <a:cxn ang="0">
                <a:pos x="T0" y="T1"/>
              </a:cxn>
              <a:cxn ang="0">
                <a:pos x="T2" y="T3"/>
              </a:cxn>
              <a:cxn ang="0">
                <a:pos x="T4" y="T5"/>
              </a:cxn>
              <a:cxn ang="0">
                <a:pos x="T6" y="T7"/>
              </a:cxn>
              <a:cxn ang="0">
                <a:pos x="T8" y="T9"/>
              </a:cxn>
              <a:cxn ang="0">
                <a:pos x="T10" y="T11"/>
              </a:cxn>
              <a:cxn ang="0">
                <a:pos x="T12" y="T13"/>
              </a:cxn>
            </a:cxnLst>
            <a:rect l="0" t="0" r="r" b="b"/>
            <a:pathLst>
              <a:path w="754" h="727">
                <a:moveTo>
                  <a:pt x="0" y="0"/>
                </a:moveTo>
                <a:cubicBezTo>
                  <a:pt x="11" y="28"/>
                  <a:pt x="25" y="126"/>
                  <a:pt x="68" y="168"/>
                </a:cubicBezTo>
                <a:cubicBezTo>
                  <a:pt x="111" y="210"/>
                  <a:pt x="177" y="228"/>
                  <a:pt x="260" y="252"/>
                </a:cubicBezTo>
                <a:cubicBezTo>
                  <a:pt x="343" y="276"/>
                  <a:pt x="494" y="285"/>
                  <a:pt x="568" y="312"/>
                </a:cubicBezTo>
                <a:cubicBezTo>
                  <a:pt x="642" y="339"/>
                  <a:pt x="675" y="373"/>
                  <a:pt x="704" y="416"/>
                </a:cubicBezTo>
                <a:cubicBezTo>
                  <a:pt x="733" y="459"/>
                  <a:pt x="732" y="520"/>
                  <a:pt x="740" y="572"/>
                </a:cubicBezTo>
                <a:cubicBezTo>
                  <a:pt x="748" y="624"/>
                  <a:pt x="751" y="695"/>
                  <a:pt x="754" y="72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Text Box 27"/>
          <p:cNvSpPr txBox="1">
            <a:spLocks noChangeArrowheads="1"/>
          </p:cNvSpPr>
          <p:nvPr/>
        </p:nvSpPr>
        <p:spPr bwMode="auto">
          <a:xfrm>
            <a:off x="2026415" y="2249163"/>
            <a:ext cx="506129" cy="29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TCP</a:t>
            </a:r>
          </a:p>
        </p:txBody>
      </p:sp>
      <p:sp>
        <p:nvSpPr>
          <p:cNvPr id="43" name="Freeform 28"/>
          <p:cNvSpPr>
            <a:spLocks/>
          </p:cNvSpPr>
          <p:nvPr/>
        </p:nvSpPr>
        <p:spPr bwMode="auto">
          <a:xfrm>
            <a:off x="6650296" y="3062034"/>
            <a:ext cx="85254" cy="384841"/>
          </a:xfrm>
          <a:custGeom>
            <a:avLst/>
            <a:gdLst>
              <a:gd name="T0" fmla="*/ 12 w 36"/>
              <a:gd name="T1" fmla="*/ 0 h 286"/>
              <a:gd name="T2" fmla="*/ 36 w 36"/>
              <a:gd name="T3" fmla="*/ 86 h 286"/>
              <a:gd name="T4" fmla="*/ 8 w 36"/>
              <a:gd name="T5" fmla="*/ 102 h 286"/>
              <a:gd name="T6" fmla="*/ 28 w 36"/>
              <a:gd name="T7" fmla="*/ 138 h 286"/>
              <a:gd name="T8" fmla="*/ 0 w 36"/>
              <a:gd name="T9" fmla="*/ 158 h 286"/>
              <a:gd name="T10" fmla="*/ 24 w 36"/>
              <a:gd name="T11" fmla="*/ 210 h 286"/>
              <a:gd name="T12" fmla="*/ 8 w 36"/>
              <a:gd name="T13" fmla="*/ 238 h 286"/>
              <a:gd name="T14" fmla="*/ 32 w 3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6">
                <a:moveTo>
                  <a:pt x="12" y="0"/>
                </a:moveTo>
                <a:lnTo>
                  <a:pt x="36" y="86"/>
                </a:lnTo>
                <a:lnTo>
                  <a:pt x="8" y="102"/>
                </a:lnTo>
                <a:lnTo>
                  <a:pt x="28" y="138"/>
                </a:lnTo>
                <a:lnTo>
                  <a:pt x="0" y="158"/>
                </a:lnTo>
                <a:lnTo>
                  <a:pt x="24" y="210"/>
                </a:lnTo>
                <a:lnTo>
                  <a:pt x="8" y="238"/>
                </a:lnTo>
                <a:lnTo>
                  <a:pt x="32" y="286"/>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Freeform 29"/>
          <p:cNvSpPr>
            <a:spLocks/>
          </p:cNvSpPr>
          <p:nvPr/>
        </p:nvSpPr>
        <p:spPr bwMode="auto">
          <a:xfrm>
            <a:off x="1706616" y="3076429"/>
            <a:ext cx="127881" cy="390600"/>
          </a:xfrm>
          <a:custGeom>
            <a:avLst/>
            <a:gdLst>
              <a:gd name="T0" fmla="*/ 14 w 66"/>
              <a:gd name="T1" fmla="*/ 0 h 274"/>
              <a:gd name="T2" fmla="*/ 66 w 66"/>
              <a:gd name="T3" fmla="*/ 46 h 274"/>
              <a:gd name="T4" fmla="*/ 6 w 66"/>
              <a:gd name="T5" fmla="*/ 84 h 274"/>
              <a:gd name="T6" fmla="*/ 54 w 66"/>
              <a:gd name="T7" fmla="*/ 136 h 274"/>
              <a:gd name="T8" fmla="*/ 0 w 66"/>
              <a:gd name="T9" fmla="*/ 178 h 274"/>
              <a:gd name="T10" fmla="*/ 54 w 66"/>
              <a:gd name="T11" fmla="*/ 214 h 274"/>
              <a:gd name="T12" fmla="*/ 12 w 66"/>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66" h="274">
                <a:moveTo>
                  <a:pt x="14" y="0"/>
                </a:moveTo>
                <a:lnTo>
                  <a:pt x="66" y="46"/>
                </a:lnTo>
                <a:lnTo>
                  <a:pt x="6" y="84"/>
                </a:lnTo>
                <a:lnTo>
                  <a:pt x="54" y="136"/>
                </a:lnTo>
                <a:lnTo>
                  <a:pt x="0" y="178"/>
                </a:lnTo>
                <a:lnTo>
                  <a:pt x="54" y="214"/>
                </a:lnTo>
                <a:lnTo>
                  <a:pt x="12" y="274"/>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Line 31"/>
          <p:cNvSpPr>
            <a:spLocks noChangeShapeType="1"/>
          </p:cNvSpPr>
          <p:nvPr/>
        </p:nvSpPr>
        <p:spPr bwMode="auto">
          <a:xfrm>
            <a:off x="5721861" y="3614374"/>
            <a:ext cx="879570"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6" name="Text Box 32"/>
          <p:cNvSpPr txBox="1">
            <a:spLocks noChangeArrowheads="1"/>
          </p:cNvSpPr>
          <p:nvPr/>
        </p:nvSpPr>
        <p:spPr bwMode="auto">
          <a:xfrm>
            <a:off x="5731192" y="3648626"/>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序号增大</a:t>
            </a:r>
          </a:p>
        </p:txBody>
      </p:sp>
    </p:spTree>
    <p:extLst>
      <p:ext uri="{BB962C8B-B14F-4D97-AF65-F5344CB8AC3E}">
        <p14:creationId xmlns:p14="http://schemas.microsoft.com/office/powerpoint/2010/main" val="32997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1000"/>
                                  </p:stCondLst>
                                  <p:childTnLst>
                                    <p:anim calcmode="discrete" valueType="str">
                                      <p:cBhvr>
                                        <p:cTn id="6" dur="1000" fill="hold"/>
                                        <p:tgtEl>
                                          <p:spTgt spid="25"/>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35" presetClass="emph" presetSubtype="0" repeatCount="3000" fill="hold" grpId="0" nodeType="afterEffect">
                                  <p:stCondLst>
                                    <p:cond delay="1000"/>
                                  </p:stCondLst>
                                  <p:childTnLst>
                                    <p:anim calcmode="discrete" valueType="str">
                                      <p:cBhvr>
                                        <p:cTn id="9" dur="1000" fill="hold"/>
                                        <p:tgtEl>
                                          <p:spTgt spid="3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2" name="Rectangle 6"/>
          <p:cNvSpPr>
            <a:spLocks noChangeArrowheads="1"/>
          </p:cNvSpPr>
          <p:nvPr/>
        </p:nvSpPr>
        <p:spPr bwMode="auto">
          <a:xfrm>
            <a:off x="3958060" y="60511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接收缓存</a:t>
            </a:r>
          </a:p>
        </p:txBody>
      </p:sp>
      <p:sp>
        <p:nvSpPr>
          <p:cNvPr id="43" name="圆角矩形 42"/>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Text Box 155"/>
          <p:cNvSpPr txBox="1">
            <a:spLocks noChangeArrowheads="1"/>
          </p:cNvSpPr>
          <p:nvPr/>
        </p:nvSpPr>
        <p:spPr bwMode="auto">
          <a:xfrm>
            <a:off x="1848620" y="1213499"/>
            <a:ext cx="5449306" cy="344325"/>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接收方的应用进程从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的接收缓存中读取字节流。</a:t>
            </a:r>
          </a:p>
        </p:txBody>
      </p:sp>
      <p:grpSp>
        <p:nvGrpSpPr>
          <p:cNvPr id="45" name="组合 44"/>
          <p:cNvGrpSpPr/>
          <p:nvPr/>
        </p:nvGrpSpPr>
        <p:grpSpPr>
          <a:xfrm>
            <a:off x="1741120" y="1663676"/>
            <a:ext cx="5689130" cy="2524082"/>
            <a:chOff x="366836" y="2074454"/>
            <a:chExt cx="9410700" cy="4175220"/>
          </a:xfrm>
        </p:grpSpPr>
        <p:sp>
          <p:nvSpPr>
            <p:cNvPr id="46" name="Line 5"/>
            <p:cNvSpPr>
              <a:spLocks noChangeShapeType="1"/>
            </p:cNvSpPr>
            <p:nvPr/>
          </p:nvSpPr>
          <p:spPr bwMode="auto">
            <a:xfrm flipV="1">
              <a:off x="2220771" y="3644602"/>
              <a:ext cx="5671873"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Text Box 6"/>
            <p:cNvSpPr txBox="1">
              <a:spLocks noChangeArrowheads="1"/>
            </p:cNvSpPr>
            <p:nvPr/>
          </p:nvSpPr>
          <p:spPr bwMode="auto">
            <a:xfrm>
              <a:off x="2641434" y="5486009"/>
              <a:ext cx="2341907" cy="76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下一个期望收到的</a:t>
              </a:r>
            </a:p>
            <a:p>
              <a:pPr algn="ctr"/>
              <a:r>
                <a:rPr lang="zh-CN" altLang="en-US" sz="1200" b="1" dirty="0">
                  <a:latin typeface="微软雅黑" pitchFamily="34" charset="-122"/>
                  <a:ea typeface="微软雅黑" pitchFamily="34" charset="-122"/>
                </a:rPr>
                <a:t>字节（确认号）</a:t>
              </a:r>
            </a:p>
          </p:txBody>
        </p:sp>
        <p:sp>
          <p:nvSpPr>
            <p:cNvPr id="48" name="Oval 8"/>
            <p:cNvSpPr>
              <a:spLocks noChangeArrowheads="1"/>
            </p:cNvSpPr>
            <p:nvPr/>
          </p:nvSpPr>
          <p:spPr bwMode="auto">
            <a:xfrm>
              <a:off x="3771751" y="2074454"/>
              <a:ext cx="2765425" cy="754063"/>
            </a:xfrm>
            <a:prstGeom prst="ellipse">
              <a:avLst/>
            </a:prstGeom>
            <a:solidFill>
              <a:srgbClr val="00FFFF"/>
            </a:solidFill>
            <a:ln w="9525">
              <a:solidFill>
                <a:schemeClr val="tx1"/>
              </a:solidFill>
              <a:round/>
              <a:headEnd/>
              <a:tailEnd/>
            </a:ln>
            <a:effectLst/>
          </p:spPr>
          <p:txBody>
            <a:bodyPr wrap="none" anchor="ctr"/>
            <a:lstStyle/>
            <a:p>
              <a:pPr algn="ctr"/>
              <a:r>
                <a:rPr lang="zh-CN" altLang="en-US" sz="1400" b="1" dirty="0">
                  <a:latin typeface="微软雅黑" pitchFamily="34" charset="-122"/>
                  <a:ea typeface="微软雅黑" pitchFamily="34" charset="-122"/>
                </a:rPr>
                <a:t>接收应用程序</a:t>
              </a:r>
            </a:p>
          </p:txBody>
        </p:sp>
        <p:sp>
          <p:nvSpPr>
            <p:cNvPr id="49" name="Line 9"/>
            <p:cNvSpPr>
              <a:spLocks noChangeShapeType="1"/>
            </p:cNvSpPr>
            <p:nvPr/>
          </p:nvSpPr>
          <p:spPr bwMode="auto">
            <a:xfrm>
              <a:off x="463144" y="3066753"/>
              <a:ext cx="931439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0" name="Rectangle 30"/>
            <p:cNvSpPr>
              <a:spLocks noChangeArrowheads="1"/>
            </p:cNvSpPr>
            <p:nvPr/>
          </p:nvSpPr>
          <p:spPr bwMode="auto">
            <a:xfrm>
              <a:off x="3807279" y="4243089"/>
              <a:ext cx="4085363" cy="962024"/>
            </a:xfrm>
            <a:prstGeom prst="rect">
              <a:avLst/>
            </a:prstGeom>
            <a:solidFill>
              <a:srgbClr val="0000FF"/>
            </a:solidFill>
            <a:ln w="12700">
              <a:solidFill>
                <a:schemeClr val="tx1"/>
              </a:solidFill>
              <a:prstDash val="dash"/>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51" name="Line 10"/>
            <p:cNvSpPr>
              <a:spLocks noChangeShapeType="1"/>
            </p:cNvSpPr>
            <p:nvPr/>
          </p:nvSpPr>
          <p:spPr bwMode="auto">
            <a:xfrm>
              <a:off x="463144" y="4455814"/>
              <a:ext cx="81449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11"/>
            <p:cNvSpPr>
              <a:spLocks noChangeShapeType="1"/>
            </p:cNvSpPr>
            <p:nvPr/>
          </p:nvSpPr>
          <p:spPr bwMode="auto">
            <a:xfrm>
              <a:off x="463144" y="4990802"/>
              <a:ext cx="81449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3" name="Line 12"/>
            <p:cNvSpPr>
              <a:spLocks noChangeShapeType="1"/>
            </p:cNvSpPr>
            <p:nvPr/>
          </p:nvSpPr>
          <p:spPr bwMode="auto">
            <a:xfrm>
              <a:off x="2207013" y="4455814"/>
              <a:ext cx="0" cy="5349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4" name="Text Box 14"/>
            <p:cNvSpPr txBox="1">
              <a:spLocks noChangeArrowheads="1"/>
            </p:cNvSpPr>
            <p:nvPr/>
          </p:nvSpPr>
          <p:spPr bwMode="auto">
            <a:xfrm>
              <a:off x="4580426" y="3396803"/>
              <a:ext cx="1323686" cy="458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FF"/>
                  </a:solidFill>
                  <a:latin typeface="微软雅黑" pitchFamily="34" charset="-122"/>
                  <a:ea typeface="微软雅黑" pitchFamily="34" charset="-122"/>
                </a:rPr>
                <a:t>接收缓存</a:t>
              </a:r>
            </a:p>
          </p:txBody>
        </p:sp>
        <p:sp>
          <p:nvSpPr>
            <p:cNvPr id="55" name="Text Box 18"/>
            <p:cNvSpPr txBox="1">
              <a:spLocks noChangeArrowheads="1"/>
            </p:cNvSpPr>
            <p:nvPr/>
          </p:nvSpPr>
          <p:spPr bwMode="auto">
            <a:xfrm>
              <a:off x="3586363" y="3835009"/>
              <a:ext cx="1323686" cy="45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latin typeface="微软雅黑" pitchFamily="34" charset="-122"/>
                  <a:ea typeface="微软雅黑" pitchFamily="34" charset="-122"/>
                </a:rPr>
                <a:t>接收窗口</a:t>
              </a:r>
            </a:p>
          </p:txBody>
        </p:sp>
        <p:sp>
          <p:nvSpPr>
            <p:cNvPr id="56" name="Rectangle 19"/>
            <p:cNvSpPr>
              <a:spLocks noChangeArrowheads="1"/>
            </p:cNvSpPr>
            <p:nvPr/>
          </p:nvSpPr>
          <p:spPr bwMode="auto">
            <a:xfrm>
              <a:off x="2207015" y="4455814"/>
              <a:ext cx="1600265" cy="534988"/>
            </a:xfrm>
            <a:prstGeom prst="rect">
              <a:avLst/>
            </a:prstGeom>
            <a:solidFill>
              <a:srgbClr val="99FFCC"/>
            </a:solidFill>
            <a:ln>
              <a:noFill/>
            </a:ln>
            <a:effectLst/>
          </p:spPr>
          <p:txBody>
            <a:bodyPr wrap="none" anchor="ctr"/>
            <a:lstStyle/>
            <a:p>
              <a:pPr algn="ctr"/>
              <a:r>
                <a:rPr lang="zh-CN" altLang="en-US" sz="1400" b="1" dirty="0">
                  <a:latin typeface="微软雅黑" pitchFamily="34" charset="-122"/>
                  <a:ea typeface="微软雅黑" pitchFamily="34" charset="-122"/>
                </a:rPr>
                <a:t>已收到</a:t>
              </a:r>
            </a:p>
          </p:txBody>
        </p:sp>
        <p:sp>
          <p:nvSpPr>
            <p:cNvPr id="57" name="Line 24"/>
            <p:cNvSpPr>
              <a:spLocks noChangeShapeType="1"/>
            </p:cNvSpPr>
            <p:nvPr/>
          </p:nvSpPr>
          <p:spPr bwMode="auto">
            <a:xfrm>
              <a:off x="2207013" y="3387427"/>
              <a:ext cx="0" cy="85566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8" name="Line 25"/>
            <p:cNvSpPr>
              <a:spLocks noChangeShapeType="1"/>
            </p:cNvSpPr>
            <p:nvPr/>
          </p:nvSpPr>
          <p:spPr bwMode="auto">
            <a:xfrm>
              <a:off x="7880606" y="3387428"/>
              <a:ext cx="0" cy="160337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9" name="Freeform 26"/>
            <p:cNvSpPr>
              <a:spLocks/>
            </p:cNvSpPr>
            <p:nvPr/>
          </p:nvSpPr>
          <p:spPr bwMode="auto">
            <a:xfrm flipH="1">
              <a:off x="2220773" y="2741315"/>
              <a:ext cx="2933693" cy="1714501"/>
            </a:xfrm>
            <a:custGeom>
              <a:avLst/>
              <a:gdLst>
                <a:gd name="T0" fmla="*/ 0 w 754"/>
                <a:gd name="T1" fmla="*/ 0 h 727"/>
                <a:gd name="T2" fmla="*/ 68 w 754"/>
                <a:gd name="T3" fmla="*/ 168 h 727"/>
                <a:gd name="T4" fmla="*/ 260 w 754"/>
                <a:gd name="T5" fmla="*/ 252 h 727"/>
                <a:gd name="T6" fmla="*/ 568 w 754"/>
                <a:gd name="T7" fmla="*/ 312 h 727"/>
                <a:gd name="T8" fmla="*/ 704 w 754"/>
                <a:gd name="T9" fmla="*/ 416 h 727"/>
                <a:gd name="T10" fmla="*/ 740 w 754"/>
                <a:gd name="T11" fmla="*/ 572 h 727"/>
                <a:gd name="T12" fmla="*/ 754 w 754"/>
                <a:gd name="T13" fmla="*/ 727 h 727"/>
              </a:gdLst>
              <a:ahLst/>
              <a:cxnLst>
                <a:cxn ang="0">
                  <a:pos x="T0" y="T1"/>
                </a:cxn>
                <a:cxn ang="0">
                  <a:pos x="T2" y="T3"/>
                </a:cxn>
                <a:cxn ang="0">
                  <a:pos x="T4" y="T5"/>
                </a:cxn>
                <a:cxn ang="0">
                  <a:pos x="T6" y="T7"/>
                </a:cxn>
                <a:cxn ang="0">
                  <a:pos x="T8" y="T9"/>
                </a:cxn>
                <a:cxn ang="0">
                  <a:pos x="T10" y="T11"/>
                </a:cxn>
                <a:cxn ang="0">
                  <a:pos x="T12" y="T13"/>
                </a:cxn>
              </a:cxnLst>
              <a:rect l="0" t="0" r="r" b="b"/>
              <a:pathLst>
                <a:path w="754" h="727">
                  <a:moveTo>
                    <a:pt x="0" y="0"/>
                  </a:moveTo>
                  <a:cubicBezTo>
                    <a:pt x="11" y="28"/>
                    <a:pt x="25" y="126"/>
                    <a:pt x="68" y="168"/>
                  </a:cubicBezTo>
                  <a:cubicBezTo>
                    <a:pt x="111" y="210"/>
                    <a:pt x="177" y="228"/>
                    <a:pt x="260" y="252"/>
                  </a:cubicBezTo>
                  <a:cubicBezTo>
                    <a:pt x="343" y="276"/>
                    <a:pt x="494" y="285"/>
                    <a:pt x="568" y="312"/>
                  </a:cubicBezTo>
                  <a:cubicBezTo>
                    <a:pt x="642" y="339"/>
                    <a:pt x="675" y="373"/>
                    <a:pt x="704" y="416"/>
                  </a:cubicBezTo>
                  <a:cubicBezTo>
                    <a:pt x="733" y="459"/>
                    <a:pt x="732" y="520"/>
                    <a:pt x="740" y="572"/>
                  </a:cubicBezTo>
                  <a:cubicBezTo>
                    <a:pt x="748" y="624"/>
                    <a:pt x="751" y="695"/>
                    <a:pt x="754" y="727"/>
                  </a:cubicBezTo>
                </a:path>
              </a:pathLst>
            </a:custGeom>
            <a:noFill/>
            <a:ln w="3810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0" name="Text Box 27"/>
            <p:cNvSpPr txBox="1">
              <a:spLocks noChangeArrowheads="1"/>
            </p:cNvSpPr>
            <p:nvPr/>
          </p:nvSpPr>
          <p:spPr bwMode="auto">
            <a:xfrm>
              <a:off x="895833" y="3042939"/>
              <a:ext cx="837215" cy="48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TCP</a:t>
              </a:r>
            </a:p>
          </p:txBody>
        </p:sp>
        <p:sp>
          <p:nvSpPr>
            <p:cNvPr id="61" name="Freeform 28"/>
            <p:cNvSpPr>
              <a:spLocks/>
            </p:cNvSpPr>
            <p:nvPr/>
          </p:nvSpPr>
          <p:spPr bwMode="auto">
            <a:xfrm>
              <a:off x="8544446" y="4387553"/>
              <a:ext cx="141023" cy="636587"/>
            </a:xfrm>
            <a:custGeom>
              <a:avLst/>
              <a:gdLst>
                <a:gd name="T0" fmla="*/ 12 w 36"/>
                <a:gd name="T1" fmla="*/ 0 h 286"/>
                <a:gd name="T2" fmla="*/ 36 w 36"/>
                <a:gd name="T3" fmla="*/ 86 h 286"/>
                <a:gd name="T4" fmla="*/ 8 w 36"/>
                <a:gd name="T5" fmla="*/ 102 h 286"/>
                <a:gd name="T6" fmla="*/ 28 w 36"/>
                <a:gd name="T7" fmla="*/ 138 h 286"/>
                <a:gd name="T8" fmla="*/ 0 w 36"/>
                <a:gd name="T9" fmla="*/ 158 h 286"/>
                <a:gd name="T10" fmla="*/ 24 w 36"/>
                <a:gd name="T11" fmla="*/ 210 h 286"/>
                <a:gd name="T12" fmla="*/ 8 w 36"/>
                <a:gd name="T13" fmla="*/ 238 h 286"/>
                <a:gd name="T14" fmla="*/ 32 w 3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6">
                  <a:moveTo>
                    <a:pt x="12" y="0"/>
                  </a:moveTo>
                  <a:lnTo>
                    <a:pt x="36" y="86"/>
                  </a:lnTo>
                  <a:lnTo>
                    <a:pt x="8" y="102"/>
                  </a:lnTo>
                  <a:lnTo>
                    <a:pt x="28" y="138"/>
                  </a:lnTo>
                  <a:lnTo>
                    <a:pt x="0" y="158"/>
                  </a:lnTo>
                  <a:lnTo>
                    <a:pt x="24" y="210"/>
                  </a:lnTo>
                  <a:lnTo>
                    <a:pt x="8" y="238"/>
                  </a:lnTo>
                  <a:lnTo>
                    <a:pt x="32" y="286"/>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Freeform 29"/>
            <p:cNvSpPr>
              <a:spLocks/>
            </p:cNvSpPr>
            <p:nvPr/>
          </p:nvSpPr>
          <p:spPr bwMode="auto">
            <a:xfrm>
              <a:off x="366836" y="4411365"/>
              <a:ext cx="211535" cy="646113"/>
            </a:xfrm>
            <a:custGeom>
              <a:avLst/>
              <a:gdLst>
                <a:gd name="T0" fmla="*/ 14 w 66"/>
                <a:gd name="T1" fmla="*/ 0 h 274"/>
                <a:gd name="T2" fmla="*/ 66 w 66"/>
                <a:gd name="T3" fmla="*/ 46 h 274"/>
                <a:gd name="T4" fmla="*/ 6 w 66"/>
                <a:gd name="T5" fmla="*/ 84 h 274"/>
                <a:gd name="T6" fmla="*/ 54 w 66"/>
                <a:gd name="T7" fmla="*/ 136 h 274"/>
                <a:gd name="T8" fmla="*/ 0 w 66"/>
                <a:gd name="T9" fmla="*/ 178 h 274"/>
                <a:gd name="T10" fmla="*/ 54 w 66"/>
                <a:gd name="T11" fmla="*/ 214 h 274"/>
                <a:gd name="T12" fmla="*/ 12 w 66"/>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66" h="274">
                  <a:moveTo>
                    <a:pt x="14" y="0"/>
                  </a:moveTo>
                  <a:lnTo>
                    <a:pt x="66" y="46"/>
                  </a:lnTo>
                  <a:lnTo>
                    <a:pt x="6" y="84"/>
                  </a:lnTo>
                  <a:lnTo>
                    <a:pt x="54" y="136"/>
                  </a:lnTo>
                  <a:lnTo>
                    <a:pt x="0" y="178"/>
                  </a:lnTo>
                  <a:lnTo>
                    <a:pt x="54" y="214"/>
                  </a:lnTo>
                  <a:lnTo>
                    <a:pt x="12" y="274"/>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3" name="Line 31"/>
            <p:cNvSpPr>
              <a:spLocks noChangeShapeType="1"/>
            </p:cNvSpPr>
            <p:nvPr/>
          </p:nvSpPr>
          <p:spPr bwMode="auto">
            <a:xfrm>
              <a:off x="7208434" y="5301209"/>
              <a:ext cx="1454945"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Text Box 32"/>
            <p:cNvSpPr txBox="1">
              <a:spLocks noChangeArrowheads="1"/>
            </p:cNvSpPr>
            <p:nvPr/>
          </p:nvSpPr>
          <p:spPr bwMode="auto">
            <a:xfrm>
              <a:off x="7223869" y="5357867"/>
              <a:ext cx="1323686" cy="45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序号增大</a:t>
              </a:r>
            </a:p>
          </p:txBody>
        </p:sp>
        <p:sp>
          <p:nvSpPr>
            <p:cNvPr id="65" name="Rectangle 19"/>
            <p:cNvSpPr>
              <a:spLocks noChangeArrowheads="1"/>
            </p:cNvSpPr>
            <p:nvPr/>
          </p:nvSpPr>
          <p:spPr bwMode="auto">
            <a:xfrm>
              <a:off x="4912276" y="4455814"/>
              <a:ext cx="242188" cy="534988"/>
            </a:xfrm>
            <a:prstGeom prst="rect">
              <a:avLst/>
            </a:prstGeom>
            <a:solidFill>
              <a:srgbClr val="99FFCC"/>
            </a:solidFill>
            <a:ln>
              <a:noFill/>
            </a:ln>
            <a:effectLst/>
          </p:spPr>
          <p:txBody>
            <a:bodyPr wrap="none" anchor="ctr"/>
            <a:lstStyle/>
            <a:p>
              <a:pPr algn="ctr"/>
              <a:endParaRPr lang="zh-CN" altLang="en-US" sz="1400" b="1" dirty="0">
                <a:latin typeface="微软雅黑" pitchFamily="34" charset="-122"/>
                <a:ea typeface="微软雅黑" pitchFamily="34" charset="-122"/>
              </a:endParaRPr>
            </a:p>
          </p:txBody>
        </p:sp>
        <p:sp>
          <p:nvSpPr>
            <p:cNvPr id="66" name="Text Box 6"/>
            <p:cNvSpPr txBox="1">
              <a:spLocks noChangeArrowheads="1"/>
            </p:cNvSpPr>
            <p:nvPr/>
          </p:nvSpPr>
          <p:spPr bwMode="auto">
            <a:xfrm>
              <a:off x="580657" y="3695660"/>
              <a:ext cx="1578240" cy="76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latin typeface="微软雅黑" pitchFamily="34" charset="-122"/>
                  <a:ea typeface="微软雅黑" pitchFamily="34" charset="-122"/>
                </a:rPr>
                <a:t>下一个读取</a:t>
              </a:r>
            </a:p>
            <a:p>
              <a:pPr algn="ctr"/>
              <a:r>
                <a:rPr lang="zh-CN" altLang="en-US" sz="1200" b="1" dirty="0">
                  <a:latin typeface="微软雅黑" pitchFamily="34" charset="-122"/>
                  <a:ea typeface="微软雅黑" pitchFamily="34" charset="-122"/>
                </a:rPr>
                <a:t>的字节</a:t>
              </a:r>
            </a:p>
          </p:txBody>
        </p:sp>
      </p:grpSp>
      <p:sp>
        <p:nvSpPr>
          <p:cNvPr id="67" name="Line 15"/>
          <p:cNvSpPr>
            <a:spLocks noChangeShapeType="1"/>
          </p:cNvSpPr>
          <p:nvPr/>
        </p:nvSpPr>
        <p:spPr bwMode="auto">
          <a:xfrm flipV="1">
            <a:off x="3823636" y="3426721"/>
            <a:ext cx="0" cy="30230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10293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272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50135" y="999516"/>
            <a:ext cx="32624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发送缓存与接收缓存的作用</a:t>
            </a:r>
          </a:p>
        </p:txBody>
      </p:sp>
      <p:sp>
        <p:nvSpPr>
          <p:cNvPr id="4" name="Rectangle 68"/>
          <p:cNvSpPr>
            <a:spLocks noChangeArrowheads="1"/>
          </p:cNvSpPr>
          <p:nvPr/>
        </p:nvSpPr>
        <p:spPr bwMode="auto">
          <a:xfrm>
            <a:off x="556963" y="1395826"/>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发送缓存</a:t>
            </a:r>
            <a:r>
              <a:rPr lang="zh-CN" altLang="en-US" sz="2000" b="1" dirty="0">
                <a:latin typeface="微软雅黑" pitchFamily="34" charset="-122"/>
                <a:ea typeface="微软雅黑" pitchFamily="34" charset="-122"/>
              </a:rPr>
              <a:t>用来暂时存放：</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发送应用程序传送给发送方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准备发送的数据；</a:t>
            </a:r>
          </a:p>
          <a:p>
            <a:pPr marL="633413" indent="-342900">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已发送出但尚未收到确认的数据。</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接收缓存</a:t>
            </a:r>
            <a:r>
              <a:rPr lang="zh-CN" altLang="en-US" sz="2000" b="1" dirty="0">
                <a:latin typeface="微软雅黑" pitchFamily="34" charset="-122"/>
                <a:ea typeface="微软雅黑" pitchFamily="34" charset="-122"/>
              </a:rPr>
              <a:t>用来暂时存放：</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按序到达的、但尚未被接收应用程序读取的数据；</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不按序到达的数据。 </a:t>
            </a:r>
          </a:p>
        </p:txBody>
      </p:sp>
    </p:spTree>
    <p:extLst>
      <p:ext uri="{BB962C8B-B14F-4D97-AF65-F5344CB8AC3E}">
        <p14:creationId xmlns:p14="http://schemas.microsoft.com/office/powerpoint/2010/main" val="6838673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56963" y="7949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6" name="Rectangle 6"/>
          <p:cNvSpPr>
            <a:spLocks noChangeArrowheads="1"/>
          </p:cNvSpPr>
          <p:nvPr/>
        </p:nvSpPr>
        <p:spPr bwMode="auto">
          <a:xfrm>
            <a:off x="3719577" y="76177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需要强调三点</a:t>
            </a:r>
          </a:p>
        </p:txBody>
      </p:sp>
      <p:sp>
        <p:nvSpPr>
          <p:cNvPr id="17" name="Rectangle 68"/>
          <p:cNvSpPr>
            <a:spLocks noChangeArrowheads="1"/>
          </p:cNvSpPr>
          <p:nvPr/>
        </p:nvSpPr>
        <p:spPr bwMode="auto">
          <a:xfrm>
            <a:off x="556963" y="1158082"/>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第一</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的发送窗口并</a:t>
            </a:r>
            <a:r>
              <a:rPr lang="zh-CN" altLang="en-US" sz="2000" b="1" dirty="0">
                <a:solidFill>
                  <a:srgbClr val="0000FF"/>
                </a:solidFill>
                <a:latin typeface="微软雅黑" pitchFamily="34" charset="-122"/>
                <a:ea typeface="微软雅黑" pitchFamily="34" charset="-122"/>
              </a:rPr>
              <a:t>不总是</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的接收窗口一样大（因为有一定的时间滞后）。</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第二</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标准</a:t>
            </a:r>
            <a:r>
              <a:rPr lang="zh-CN" altLang="en-US" sz="2000" b="1" dirty="0">
                <a:solidFill>
                  <a:srgbClr val="0000FF"/>
                </a:solidFill>
                <a:latin typeface="微软雅黑" pitchFamily="34" charset="-122"/>
                <a:ea typeface="微软雅黑" pitchFamily="34" charset="-122"/>
              </a:rPr>
              <a:t>没有规定</a:t>
            </a:r>
            <a:r>
              <a:rPr lang="zh-CN" altLang="en-US" sz="2000" b="1" dirty="0">
                <a:latin typeface="微软雅黑" pitchFamily="34" charset="-122"/>
                <a:ea typeface="微软雅黑" pitchFamily="34" charset="-122"/>
              </a:rPr>
              <a:t>对不按序到达的数据应如何处理。通常是先临时存放在接收窗口中，等到字节流中所缺少的字节收到后，再按序交付上层的应用进程。</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第三</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要求接收方必须有</a:t>
            </a:r>
            <a:r>
              <a:rPr lang="zh-CN" altLang="en-US" sz="2000" b="1" dirty="0">
                <a:solidFill>
                  <a:srgbClr val="0000FF"/>
                </a:solidFill>
                <a:latin typeface="微软雅黑" pitchFamily="34" charset="-122"/>
                <a:ea typeface="微软雅黑" pitchFamily="34" charset="-122"/>
              </a:rPr>
              <a:t>累积确认</a:t>
            </a:r>
            <a:r>
              <a:rPr lang="zh-CN" altLang="en-US" sz="2000" b="1" dirty="0">
                <a:latin typeface="微软雅黑" pitchFamily="34" charset="-122"/>
                <a:ea typeface="微软雅黑" pitchFamily="34" charset="-122"/>
              </a:rPr>
              <a:t>的功能，这样可以减小传输开销。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77656660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8583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37" y="752628"/>
            <a:ext cx="1980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接收方发送确认</a:t>
            </a:r>
          </a:p>
        </p:txBody>
      </p:sp>
      <p:sp>
        <p:nvSpPr>
          <p:cNvPr id="7" name="Rectangle 68"/>
          <p:cNvSpPr>
            <a:spLocks noChangeArrowheads="1"/>
          </p:cNvSpPr>
          <p:nvPr/>
        </p:nvSpPr>
        <p:spPr bwMode="auto">
          <a:xfrm>
            <a:off x="556963" y="114893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接收方可以在</a:t>
            </a:r>
            <a:r>
              <a:rPr lang="zh-CN" altLang="en-US" sz="2000" b="1" dirty="0">
                <a:solidFill>
                  <a:srgbClr val="0000FF"/>
                </a:solidFill>
                <a:latin typeface="微软雅黑" pitchFamily="34" charset="-122"/>
                <a:ea typeface="微软雅黑" pitchFamily="34" charset="-122"/>
              </a:rPr>
              <a:t>合适的时候发送确认</a:t>
            </a:r>
            <a:r>
              <a:rPr lang="zh-CN" altLang="en-US" sz="2000" b="1" dirty="0">
                <a:latin typeface="微软雅黑" pitchFamily="34" charset="-122"/>
                <a:ea typeface="微软雅黑" pitchFamily="34" charset="-122"/>
              </a:rPr>
              <a:t>，也可以在自己有数据要发送时把确认信息</a:t>
            </a:r>
            <a:r>
              <a:rPr lang="zh-CN" altLang="en-US" sz="2000" b="1" dirty="0">
                <a:solidFill>
                  <a:srgbClr val="0000FF"/>
                </a:solidFill>
                <a:latin typeface="微软雅黑" pitchFamily="34" charset="-122"/>
                <a:ea typeface="微软雅黑" pitchFamily="34" charset="-122"/>
              </a:rPr>
              <a:t>顺便捎带上</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但请注意两点：</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第一，接收方不应过分推迟发送确认，否则会导致发送方不必要的重传，这反而浪费了网络的资源。。 </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第二，捎带确认实际上并不经常发生，因为大多数应用程序很少同时在两个方向上发送数据。</a:t>
            </a:r>
          </a:p>
        </p:txBody>
      </p:sp>
    </p:spTree>
    <p:extLst>
      <p:ext uri="{BB962C8B-B14F-4D97-AF65-F5344CB8AC3E}">
        <p14:creationId xmlns:p14="http://schemas.microsoft.com/office/powerpoint/2010/main" val="375353399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5513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585722" y="1122004"/>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5.6.2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超时重传时间的选择</a:t>
            </a:r>
          </a:p>
        </p:txBody>
      </p:sp>
      <p:sp>
        <p:nvSpPr>
          <p:cNvPr id="7" name="Rectangle 8"/>
          <p:cNvSpPr>
            <a:spLocks noChangeArrowheads="1"/>
          </p:cNvSpPr>
          <p:nvPr/>
        </p:nvSpPr>
        <p:spPr bwMode="auto">
          <a:xfrm>
            <a:off x="556963" y="1568156"/>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重传机制是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中最重要和最复杂的问题之一。</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每发送一个报文段，就对这个报文段设置一次计时器。</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只要计时器设置的重传时间到但还没有收到确认，就要重传这一报文段。</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重传时间的选择是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最复杂的问题之一。</a:t>
            </a:r>
          </a:p>
        </p:txBody>
      </p:sp>
    </p:spTree>
    <p:extLst>
      <p:ext uri="{BB962C8B-B14F-4D97-AF65-F5344CB8AC3E}">
        <p14:creationId xmlns:p14="http://schemas.microsoft.com/office/powerpoint/2010/main" val="103786104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316859" y="6051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往返时延的方差很大</a:t>
            </a:r>
          </a:p>
        </p:txBody>
      </p:sp>
      <p:sp>
        <p:nvSpPr>
          <p:cNvPr id="9" name="圆角矩形 8"/>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 Box 155"/>
          <p:cNvSpPr txBox="1">
            <a:spLocks noChangeArrowheads="1"/>
          </p:cNvSpPr>
          <p:nvPr/>
        </p:nvSpPr>
        <p:spPr bwMode="auto">
          <a:xfrm>
            <a:off x="1848620" y="1213499"/>
            <a:ext cx="5449306" cy="634020"/>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由于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的下层是一个互联网环境，</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数据报所选择的路由变化很大。因而运输层的往返时间 </a:t>
            </a:r>
            <a:r>
              <a:rPr lang="en-US" altLang="zh-CN" sz="1600" b="1" dirty="0">
                <a:latin typeface="微软雅黑" pitchFamily="34" charset="-122"/>
                <a:ea typeface="微软雅黑" pitchFamily="34" charset="-122"/>
              </a:rPr>
              <a:t>(RTT) </a:t>
            </a:r>
            <a:r>
              <a:rPr lang="zh-CN" altLang="en-US" sz="1600" b="1" dirty="0">
                <a:latin typeface="微软雅黑" pitchFamily="34" charset="-122"/>
                <a:ea typeface="微软雅黑" pitchFamily="34" charset="-122"/>
              </a:rPr>
              <a:t>的方差也很大。</a:t>
            </a:r>
          </a:p>
        </p:txBody>
      </p:sp>
      <p:grpSp>
        <p:nvGrpSpPr>
          <p:cNvPr id="28" name="组合 27"/>
          <p:cNvGrpSpPr/>
          <p:nvPr/>
        </p:nvGrpSpPr>
        <p:grpSpPr>
          <a:xfrm>
            <a:off x="1645879" y="2032890"/>
            <a:ext cx="6036095" cy="2191586"/>
            <a:chOff x="776537" y="2708920"/>
            <a:chExt cx="8662591" cy="3145214"/>
          </a:xfrm>
        </p:grpSpPr>
        <p:sp>
          <p:nvSpPr>
            <p:cNvPr id="11" name="Line 4"/>
            <p:cNvSpPr>
              <a:spLocks noChangeShapeType="1"/>
            </p:cNvSpPr>
            <p:nvPr/>
          </p:nvSpPr>
          <p:spPr bwMode="auto">
            <a:xfrm>
              <a:off x="779976" y="5436244"/>
              <a:ext cx="8659152" cy="0"/>
            </a:xfrm>
            <a:prstGeom prst="line">
              <a:avLst/>
            </a:prstGeom>
            <a:noFill/>
            <a:ln w="19050">
              <a:solidFill>
                <a:srgbClr val="0033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2" name="Line 5"/>
            <p:cNvSpPr>
              <a:spLocks noChangeShapeType="1"/>
            </p:cNvSpPr>
            <p:nvPr/>
          </p:nvSpPr>
          <p:spPr bwMode="auto">
            <a:xfrm rot="5400000" flipH="1">
              <a:off x="-515556" y="4140712"/>
              <a:ext cx="2587625" cy="3440"/>
            </a:xfrm>
            <a:prstGeom prst="line">
              <a:avLst/>
            </a:prstGeom>
            <a:noFill/>
            <a:ln w="19050">
              <a:solidFill>
                <a:srgbClr val="0033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3" name="Freeform 6"/>
            <p:cNvSpPr>
              <a:spLocks/>
            </p:cNvSpPr>
            <p:nvPr/>
          </p:nvSpPr>
          <p:spPr bwMode="auto">
            <a:xfrm>
              <a:off x="2953793" y="2818458"/>
              <a:ext cx="2005277" cy="2617787"/>
            </a:xfrm>
            <a:custGeom>
              <a:avLst/>
              <a:gdLst>
                <a:gd name="T0" fmla="*/ 0 w 360"/>
                <a:gd name="T1" fmla="*/ 1012 h 1012"/>
                <a:gd name="T2" fmla="*/ 84 w 360"/>
                <a:gd name="T3" fmla="*/ 982 h 1012"/>
                <a:gd name="T4" fmla="*/ 117 w 360"/>
                <a:gd name="T5" fmla="*/ 934 h 1012"/>
                <a:gd name="T6" fmla="*/ 135 w 360"/>
                <a:gd name="T7" fmla="*/ 844 h 1012"/>
                <a:gd name="T8" fmla="*/ 159 w 360"/>
                <a:gd name="T9" fmla="*/ 364 h 1012"/>
                <a:gd name="T10" fmla="*/ 171 w 360"/>
                <a:gd name="T11" fmla="*/ 109 h 1012"/>
                <a:gd name="T12" fmla="*/ 183 w 360"/>
                <a:gd name="T13" fmla="*/ 16 h 1012"/>
                <a:gd name="T14" fmla="*/ 201 w 360"/>
                <a:gd name="T15" fmla="*/ 16 h 1012"/>
                <a:gd name="T16" fmla="*/ 207 w 360"/>
                <a:gd name="T17" fmla="*/ 112 h 1012"/>
                <a:gd name="T18" fmla="*/ 216 w 360"/>
                <a:gd name="T19" fmla="*/ 367 h 1012"/>
                <a:gd name="T20" fmla="*/ 231 w 360"/>
                <a:gd name="T21" fmla="*/ 847 h 1012"/>
                <a:gd name="T22" fmla="*/ 255 w 360"/>
                <a:gd name="T23" fmla="*/ 961 h 1012"/>
                <a:gd name="T24" fmla="*/ 360 w 360"/>
                <a:gd name="T25" fmla="*/ 1009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0" h="1012">
                  <a:moveTo>
                    <a:pt x="0" y="1012"/>
                  </a:moveTo>
                  <a:cubicBezTo>
                    <a:pt x="14" y="1007"/>
                    <a:pt x="65" y="995"/>
                    <a:pt x="84" y="982"/>
                  </a:cubicBezTo>
                  <a:cubicBezTo>
                    <a:pt x="110" y="970"/>
                    <a:pt x="105" y="960"/>
                    <a:pt x="117" y="934"/>
                  </a:cubicBezTo>
                  <a:cubicBezTo>
                    <a:pt x="129" y="908"/>
                    <a:pt x="128" y="939"/>
                    <a:pt x="135" y="844"/>
                  </a:cubicBezTo>
                  <a:cubicBezTo>
                    <a:pt x="142" y="749"/>
                    <a:pt x="153" y="486"/>
                    <a:pt x="159" y="364"/>
                  </a:cubicBezTo>
                  <a:cubicBezTo>
                    <a:pt x="165" y="242"/>
                    <a:pt x="167" y="167"/>
                    <a:pt x="171" y="109"/>
                  </a:cubicBezTo>
                  <a:cubicBezTo>
                    <a:pt x="175" y="51"/>
                    <a:pt x="178" y="31"/>
                    <a:pt x="183" y="16"/>
                  </a:cubicBezTo>
                  <a:cubicBezTo>
                    <a:pt x="188" y="1"/>
                    <a:pt x="197" y="0"/>
                    <a:pt x="201" y="16"/>
                  </a:cubicBezTo>
                  <a:cubicBezTo>
                    <a:pt x="205" y="32"/>
                    <a:pt x="205" y="54"/>
                    <a:pt x="207" y="112"/>
                  </a:cubicBezTo>
                  <a:cubicBezTo>
                    <a:pt x="209" y="170"/>
                    <a:pt x="212" y="245"/>
                    <a:pt x="216" y="367"/>
                  </a:cubicBezTo>
                  <a:cubicBezTo>
                    <a:pt x="220" y="489"/>
                    <a:pt x="225" y="748"/>
                    <a:pt x="231" y="847"/>
                  </a:cubicBezTo>
                  <a:cubicBezTo>
                    <a:pt x="237" y="946"/>
                    <a:pt x="234" y="934"/>
                    <a:pt x="255" y="961"/>
                  </a:cubicBezTo>
                  <a:cubicBezTo>
                    <a:pt x="281" y="988"/>
                    <a:pt x="339" y="998"/>
                    <a:pt x="360" y="1009"/>
                  </a:cubicBez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4" name="Freeform 7"/>
            <p:cNvSpPr>
              <a:spLocks/>
            </p:cNvSpPr>
            <p:nvPr/>
          </p:nvSpPr>
          <p:spPr bwMode="auto">
            <a:xfrm>
              <a:off x="2496328" y="4999682"/>
              <a:ext cx="5897166" cy="436562"/>
            </a:xfrm>
            <a:custGeom>
              <a:avLst/>
              <a:gdLst>
                <a:gd name="T0" fmla="*/ 0 w 1608"/>
                <a:gd name="T1" fmla="*/ 160 h 160"/>
                <a:gd name="T2" fmla="*/ 120 w 1608"/>
                <a:gd name="T3" fmla="*/ 94 h 160"/>
                <a:gd name="T4" fmla="*/ 264 w 1608"/>
                <a:gd name="T5" fmla="*/ 13 h 160"/>
                <a:gd name="T6" fmla="*/ 441 w 1608"/>
                <a:gd name="T7" fmla="*/ 13 h 160"/>
                <a:gd name="T8" fmla="*/ 708 w 1608"/>
                <a:gd name="T9" fmla="*/ 70 h 160"/>
                <a:gd name="T10" fmla="*/ 858 w 1608"/>
                <a:gd name="T11" fmla="*/ 112 h 160"/>
                <a:gd name="T12" fmla="*/ 1041 w 1608"/>
                <a:gd name="T13" fmla="*/ 133 h 160"/>
                <a:gd name="T14" fmla="*/ 1230 w 1608"/>
                <a:gd name="T15" fmla="*/ 145 h 160"/>
                <a:gd name="T16" fmla="*/ 1608 w 160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
                  <a:moveTo>
                    <a:pt x="0" y="160"/>
                  </a:moveTo>
                  <a:cubicBezTo>
                    <a:pt x="20" y="149"/>
                    <a:pt x="76" y="118"/>
                    <a:pt x="120" y="94"/>
                  </a:cubicBezTo>
                  <a:cubicBezTo>
                    <a:pt x="164" y="70"/>
                    <a:pt x="211" y="26"/>
                    <a:pt x="264" y="13"/>
                  </a:cubicBezTo>
                  <a:cubicBezTo>
                    <a:pt x="317" y="0"/>
                    <a:pt x="367" y="4"/>
                    <a:pt x="441" y="13"/>
                  </a:cubicBezTo>
                  <a:cubicBezTo>
                    <a:pt x="515" y="22"/>
                    <a:pt x="639" y="54"/>
                    <a:pt x="708" y="70"/>
                  </a:cubicBezTo>
                  <a:cubicBezTo>
                    <a:pt x="777" y="86"/>
                    <a:pt x="803" y="102"/>
                    <a:pt x="858" y="112"/>
                  </a:cubicBezTo>
                  <a:cubicBezTo>
                    <a:pt x="913" y="122"/>
                    <a:pt x="979" y="128"/>
                    <a:pt x="1041" y="133"/>
                  </a:cubicBezTo>
                  <a:cubicBezTo>
                    <a:pt x="1103" y="138"/>
                    <a:pt x="1136" y="141"/>
                    <a:pt x="1230" y="145"/>
                  </a:cubicBezTo>
                  <a:cubicBezTo>
                    <a:pt x="1324" y="149"/>
                    <a:pt x="1529" y="157"/>
                    <a:pt x="1608" y="160"/>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5" name="Line 8"/>
            <p:cNvSpPr>
              <a:spLocks noChangeShapeType="1"/>
            </p:cNvSpPr>
            <p:nvPr/>
          </p:nvSpPr>
          <p:spPr bwMode="auto">
            <a:xfrm>
              <a:off x="4014905" y="2708920"/>
              <a:ext cx="0" cy="2727325"/>
            </a:xfrm>
            <a:prstGeom prst="line">
              <a:avLst/>
            </a:prstGeom>
            <a:noFill/>
            <a:ln w="19050">
              <a:solidFill>
                <a:srgbClr val="00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6" name="Line 9"/>
            <p:cNvSpPr>
              <a:spLocks noChangeShapeType="1"/>
            </p:cNvSpPr>
            <p:nvPr/>
          </p:nvSpPr>
          <p:spPr bwMode="auto">
            <a:xfrm>
              <a:off x="4959070" y="3255020"/>
              <a:ext cx="0" cy="2181225"/>
            </a:xfrm>
            <a:prstGeom prst="line">
              <a:avLst/>
            </a:prstGeom>
            <a:noFill/>
            <a:ln w="19050">
              <a:solidFill>
                <a:srgbClr val="00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7" name="Line 10"/>
            <p:cNvSpPr>
              <a:spLocks noChangeShapeType="1"/>
            </p:cNvSpPr>
            <p:nvPr/>
          </p:nvSpPr>
          <p:spPr bwMode="auto">
            <a:xfrm>
              <a:off x="7946348" y="3255020"/>
              <a:ext cx="0" cy="2181225"/>
            </a:xfrm>
            <a:prstGeom prst="line">
              <a:avLst/>
            </a:prstGeom>
            <a:noFill/>
            <a:ln w="19050">
              <a:solidFill>
                <a:srgbClr val="00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8" name="Text Box 11"/>
            <p:cNvSpPr txBox="1">
              <a:spLocks noChangeArrowheads="1"/>
            </p:cNvSpPr>
            <p:nvPr/>
          </p:nvSpPr>
          <p:spPr bwMode="auto">
            <a:xfrm>
              <a:off x="8586112" y="4945709"/>
              <a:ext cx="780337" cy="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时间</a:t>
              </a:r>
            </a:p>
          </p:txBody>
        </p:sp>
        <p:sp>
          <p:nvSpPr>
            <p:cNvPr id="19" name="Line 12"/>
            <p:cNvSpPr>
              <a:spLocks noChangeShapeType="1"/>
            </p:cNvSpPr>
            <p:nvPr/>
          </p:nvSpPr>
          <p:spPr bwMode="auto">
            <a:xfrm>
              <a:off x="2795571" y="4418657"/>
              <a:ext cx="969963" cy="36195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0" name="Text Box 13"/>
            <p:cNvSpPr txBox="1">
              <a:spLocks noChangeArrowheads="1"/>
            </p:cNvSpPr>
            <p:nvPr/>
          </p:nvSpPr>
          <p:spPr bwMode="auto">
            <a:xfrm>
              <a:off x="1715544" y="4010670"/>
              <a:ext cx="1737353" cy="48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solidFill>
                    <a:srgbClr val="0000FF"/>
                  </a:solidFill>
                  <a:latin typeface="微软雅黑" pitchFamily="34" charset="-122"/>
                  <a:ea typeface="微软雅黑" pitchFamily="34" charset="-122"/>
                </a:rPr>
                <a:t>数据链路层</a:t>
              </a:r>
            </a:p>
          </p:txBody>
        </p:sp>
        <p:grpSp>
          <p:nvGrpSpPr>
            <p:cNvPr id="21" name="Group 14"/>
            <p:cNvGrpSpPr>
              <a:grpSpLocks/>
            </p:cNvGrpSpPr>
            <p:nvPr/>
          </p:nvGrpSpPr>
          <p:grpSpPr bwMode="auto">
            <a:xfrm>
              <a:off x="5124175" y="4464695"/>
              <a:ext cx="1527176" cy="720725"/>
              <a:chOff x="3002" y="3217"/>
              <a:chExt cx="888" cy="454"/>
            </a:xfrm>
          </p:grpSpPr>
          <p:sp>
            <p:nvSpPr>
              <p:cNvPr id="22" name="Text Box 15"/>
              <p:cNvSpPr txBox="1">
                <a:spLocks noChangeArrowheads="1"/>
              </p:cNvSpPr>
              <p:nvPr/>
            </p:nvSpPr>
            <p:spPr bwMode="auto">
              <a:xfrm>
                <a:off x="3222" y="3217"/>
                <a:ext cx="668"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FF"/>
                    </a:solidFill>
                    <a:latin typeface="微软雅黑" pitchFamily="34" charset="-122"/>
                    <a:ea typeface="微软雅黑" pitchFamily="34" charset="-122"/>
                  </a:rPr>
                  <a:t>运输层</a:t>
                </a:r>
              </a:p>
            </p:txBody>
          </p:sp>
          <p:sp>
            <p:nvSpPr>
              <p:cNvPr id="23" name="Line 16"/>
              <p:cNvSpPr>
                <a:spLocks noChangeShapeType="1"/>
              </p:cNvSpPr>
              <p:nvPr/>
            </p:nvSpPr>
            <p:spPr bwMode="auto">
              <a:xfrm flipH="1">
                <a:off x="3002" y="3454"/>
                <a:ext cx="276" cy="217"/>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grpSp>
        <p:sp>
          <p:nvSpPr>
            <p:cNvPr id="24" name="Text Box 17"/>
            <p:cNvSpPr txBox="1">
              <a:spLocks noChangeArrowheads="1"/>
            </p:cNvSpPr>
            <p:nvPr/>
          </p:nvSpPr>
          <p:spPr bwMode="auto">
            <a:xfrm>
              <a:off x="3739738" y="5412434"/>
              <a:ext cx="531880" cy="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p:txBody>
        </p:sp>
        <p:sp>
          <p:nvSpPr>
            <p:cNvPr id="25" name="Text Box 18"/>
            <p:cNvSpPr txBox="1">
              <a:spLocks noChangeArrowheads="1"/>
            </p:cNvSpPr>
            <p:nvPr/>
          </p:nvSpPr>
          <p:spPr bwMode="auto">
            <a:xfrm>
              <a:off x="4666705" y="5412434"/>
              <a:ext cx="531880" cy="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a:latin typeface="微软雅黑" pitchFamily="34" charset="-122"/>
                  <a:ea typeface="微软雅黑" pitchFamily="34" charset="-122"/>
                </a:rPr>
                <a:t>T</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26" name="Text Box 19"/>
            <p:cNvSpPr txBox="1">
              <a:spLocks noChangeArrowheads="1"/>
            </p:cNvSpPr>
            <p:nvPr/>
          </p:nvSpPr>
          <p:spPr bwMode="auto">
            <a:xfrm>
              <a:off x="7653985" y="5412432"/>
              <a:ext cx="531880" cy="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a:latin typeface="微软雅黑" pitchFamily="34" charset="-122"/>
                  <a:ea typeface="微软雅黑" pitchFamily="34" charset="-122"/>
                </a:rPr>
                <a:t>T</a:t>
              </a:r>
              <a:r>
                <a:rPr kumimoji="1" lang="en-US" altLang="zh-CN" sz="1400" b="1" baseline="-25000">
                  <a:latin typeface="微软雅黑" pitchFamily="34" charset="-122"/>
                  <a:ea typeface="微软雅黑" pitchFamily="34" charset="-122"/>
                </a:rPr>
                <a:t>3</a:t>
              </a:r>
              <a:endParaRPr kumimoji="1" lang="en-US" altLang="zh-CN" sz="1400" b="1">
                <a:latin typeface="微软雅黑" pitchFamily="34" charset="-122"/>
                <a:ea typeface="微软雅黑" pitchFamily="34" charset="-122"/>
              </a:endParaRPr>
            </a:p>
          </p:txBody>
        </p:sp>
        <p:sp>
          <p:nvSpPr>
            <p:cNvPr id="27" name="Text Box 20"/>
            <p:cNvSpPr txBox="1">
              <a:spLocks noChangeArrowheads="1"/>
            </p:cNvSpPr>
            <p:nvPr/>
          </p:nvSpPr>
          <p:spPr bwMode="auto">
            <a:xfrm>
              <a:off x="857368" y="2713682"/>
              <a:ext cx="1553312" cy="75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往返时间的</a:t>
              </a:r>
            </a:p>
            <a:p>
              <a:r>
                <a:rPr kumimoji="1" lang="zh-CN" altLang="en-US" sz="1400" b="1" dirty="0">
                  <a:latin typeface="微软雅黑" pitchFamily="34" charset="-122"/>
                  <a:ea typeface="微软雅黑" pitchFamily="34" charset="-122"/>
                </a:rPr>
                <a:t>概率分布</a:t>
              </a:r>
            </a:p>
          </p:txBody>
        </p:sp>
      </p:grpSp>
    </p:spTree>
    <p:extLst>
      <p:ext uri="{BB962C8B-B14F-4D97-AF65-F5344CB8AC3E}">
        <p14:creationId xmlns:p14="http://schemas.microsoft.com/office/powerpoint/2010/main" val="17665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a:off x="556963" y="8407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9" name="Rectangle 6"/>
          <p:cNvSpPr>
            <a:spLocks noChangeArrowheads="1"/>
          </p:cNvSpPr>
          <p:nvPr/>
        </p:nvSpPr>
        <p:spPr bwMode="auto">
          <a:xfrm>
            <a:off x="3178756" y="807492"/>
            <a:ext cx="280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超时重传时间设置</a:t>
            </a:r>
          </a:p>
        </p:txBody>
      </p:sp>
      <p:sp>
        <p:nvSpPr>
          <p:cNvPr id="20" name="Rectangle 68"/>
          <p:cNvSpPr>
            <a:spLocks noChangeArrowheads="1"/>
          </p:cNvSpPr>
          <p:nvPr/>
        </p:nvSpPr>
        <p:spPr bwMode="auto">
          <a:xfrm>
            <a:off x="556963" y="1203802"/>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如果把超时重传时间设置得太短，就会引起很多报文段的不必要的重传，使网络负荷增大。</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但若把超时重传时间设置得过长，则又使网络的空闲时间增大，降低了传输效率。</a:t>
            </a:r>
          </a:p>
          <a:p>
            <a:pPr marL="342900" indent="-34290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采用了一种自适应算法</a:t>
            </a:r>
            <a:r>
              <a:rPr lang="zh-CN" altLang="en-US" sz="2000" b="1" dirty="0">
                <a:latin typeface="微软雅黑" pitchFamily="34" charset="-122"/>
                <a:ea typeface="微软雅黑" pitchFamily="34" charset="-122"/>
              </a:rPr>
              <a:t>，它记录一个报文段发出的时间，以及收到相应的确认的时间。这两个时间之差就是报文段的往返时间 </a:t>
            </a:r>
            <a:r>
              <a:rPr lang="en-US" altLang="zh-CN" sz="2000" b="1" dirty="0">
                <a:latin typeface="微软雅黑" pitchFamily="34" charset="-122"/>
                <a:ea typeface="微软雅黑" pitchFamily="34" charset="-122"/>
              </a:rPr>
              <a:t>RTT</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503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032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56" y="77002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两种不同的运输协议</a:t>
            </a:r>
          </a:p>
        </p:txBody>
      </p:sp>
      <p:sp>
        <p:nvSpPr>
          <p:cNvPr id="4" name="Rectangle 68"/>
          <p:cNvSpPr>
            <a:spLocks noChangeArrowheads="1"/>
          </p:cNvSpPr>
          <p:nvPr/>
        </p:nvSpPr>
        <p:spPr bwMode="auto">
          <a:xfrm>
            <a:off x="556963" y="1199380"/>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但这条逻辑通信信道对上层的表现却因运输层使用的不同协议而有很大的差别。</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当运输层采用面向连接的 </a:t>
            </a:r>
            <a:r>
              <a:rPr lang="en-US" altLang="zh-CN" sz="2000" b="1" dirty="0">
                <a:solidFill>
                  <a:srgbClr val="0000FF"/>
                </a:solidFill>
                <a:latin typeface="微软雅黑" pitchFamily="34" charset="-122"/>
                <a:ea typeface="微软雅黑" pitchFamily="34" charset="-122"/>
              </a:rPr>
              <a:t>TCP</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协议时，尽管下面的网络是不可靠的（只提供尽最大努力服务），但这种逻辑通信信道就相当于一条</a:t>
            </a:r>
            <a:r>
              <a:rPr lang="zh-CN" altLang="en-US" sz="2000" b="1" dirty="0">
                <a:solidFill>
                  <a:srgbClr val="0000FF"/>
                </a:solidFill>
                <a:latin typeface="微软雅黑" pitchFamily="34" charset="-122"/>
                <a:ea typeface="微软雅黑" pitchFamily="34" charset="-122"/>
              </a:rPr>
              <a:t>全双工的可靠信道</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当运输层采用无连接的 </a:t>
            </a:r>
            <a:r>
              <a:rPr lang="en-US" altLang="zh-CN" sz="2000" b="1" dirty="0">
                <a:solidFill>
                  <a:srgbClr val="0000FF"/>
                </a:solidFill>
                <a:latin typeface="微软雅黑" pitchFamily="34" charset="-122"/>
                <a:ea typeface="微软雅黑" pitchFamily="34" charset="-122"/>
              </a:rPr>
              <a:t>UDP</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协议时，这种逻辑通信信道是一条</a:t>
            </a:r>
            <a:r>
              <a:rPr lang="zh-CN" altLang="en-US" sz="2000" b="1" dirty="0">
                <a:solidFill>
                  <a:srgbClr val="0000FF"/>
                </a:solidFill>
                <a:latin typeface="微软雅黑" pitchFamily="34" charset="-122"/>
                <a:ea typeface="微软雅黑" pitchFamily="34" charset="-122"/>
              </a:rPr>
              <a:t>不可靠信道</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60230312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622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63097" y="673018"/>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加权平均往返时间</a:t>
            </a:r>
          </a:p>
        </p:txBody>
      </p:sp>
      <p:sp>
        <p:nvSpPr>
          <p:cNvPr id="7" name="Rectangle 68"/>
          <p:cNvSpPr>
            <a:spLocks noChangeArrowheads="1"/>
          </p:cNvSpPr>
          <p:nvPr/>
        </p:nvSpPr>
        <p:spPr bwMode="auto">
          <a:xfrm>
            <a:off x="556963" y="1069328"/>
            <a:ext cx="8184960"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Wingdings" pitchFamily="2" charset="2"/>
              <a:buChar char="l"/>
            </a:pPr>
            <a:r>
              <a:rPr lang="en-US" altLang="zh-CN" b="1" dirty="0" smtClean="0">
                <a:latin typeface="微软雅黑" pitchFamily="34" charset="-122"/>
                <a:ea typeface="微软雅黑" pitchFamily="34" charset="-122"/>
              </a:rPr>
              <a:t>TCP</a:t>
            </a:r>
            <a:r>
              <a:rPr lang="zh-CN" altLang="en-US" b="1" dirty="0" smtClean="0">
                <a:latin typeface="微软雅黑" pitchFamily="34" charset="-122"/>
                <a:ea typeface="微软雅黑" pitchFamily="34" charset="-122"/>
              </a:rPr>
              <a:t>保留了</a:t>
            </a:r>
            <a:r>
              <a:rPr lang="en-US" altLang="zh-CN" b="1" dirty="0" smtClean="0">
                <a:latin typeface="微软雅黑" pitchFamily="34" charset="-122"/>
                <a:ea typeface="微软雅黑" pitchFamily="34" charset="-122"/>
              </a:rPr>
              <a:t>RTT</a:t>
            </a:r>
            <a:r>
              <a:rPr lang="zh-CN" altLang="en-US" b="1" dirty="0" smtClean="0">
                <a:latin typeface="微软雅黑" pitchFamily="34" charset="-122"/>
                <a:ea typeface="微软雅黑" pitchFamily="34" charset="-122"/>
              </a:rPr>
              <a:t>的</a:t>
            </a:r>
            <a:r>
              <a:rPr lang="zh-CN" altLang="en-US" b="1" dirty="0">
                <a:latin typeface="微软雅黑" pitchFamily="34" charset="-122"/>
                <a:ea typeface="微软雅黑" pitchFamily="34" charset="-122"/>
              </a:rPr>
              <a:t>一个</a:t>
            </a:r>
            <a:r>
              <a:rPr lang="zh-CN" altLang="en-US" b="1" dirty="0">
                <a:solidFill>
                  <a:srgbClr val="0000FF"/>
                </a:solidFill>
                <a:latin typeface="微软雅黑" pitchFamily="34" charset="-122"/>
                <a:ea typeface="微软雅黑" pitchFamily="34" charset="-122"/>
              </a:rPr>
              <a:t>加权平均往返</a:t>
            </a:r>
            <a:r>
              <a:rPr lang="zh-CN" altLang="en-US" b="1" dirty="0" smtClean="0">
                <a:solidFill>
                  <a:srgbClr val="0000FF"/>
                </a:solidFill>
                <a:latin typeface="微软雅黑" pitchFamily="34" charset="-122"/>
                <a:ea typeface="微软雅黑" pitchFamily="34" charset="-122"/>
              </a:rPr>
              <a:t>时间</a:t>
            </a:r>
            <a:r>
              <a:rPr lang="en-US" altLang="zh-CN" b="1" dirty="0" smtClean="0">
                <a:latin typeface="微软雅黑" pitchFamily="34" charset="-122"/>
                <a:ea typeface="微软雅黑" pitchFamily="34" charset="-122"/>
              </a:rPr>
              <a:t>RTT</a:t>
            </a:r>
            <a:r>
              <a:rPr lang="en-US" altLang="zh-CN" b="1" baseline="-25000" dirty="0" smtClean="0">
                <a:latin typeface="微软雅黑" pitchFamily="34" charset="-122"/>
                <a:ea typeface="微软雅黑" pitchFamily="34" charset="-122"/>
              </a:rPr>
              <a:t>S</a:t>
            </a:r>
            <a:r>
              <a:rPr lang="zh-CN" altLang="en-US" b="1" dirty="0">
                <a:latin typeface="微软雅黑" pitchFamily="34" charset="-122"/>
                <a:ea typeface="微软雅黑" pitchFamily="34" charset="-122"/>
              </a:rPr>
              <a:t>（这又称为</a:t>
            </a:r>
            <a:r>
              <a:rPr lang="zh-CN" altLang="en-US" b="1" dirty="0">
                <a:solidFill>
                  <a:srgbClr val="0000FF"/>
                </a:solidFill>
                <a:latin typeface="微软雅黑" pitchFamily="34" charset="-122"/>
                <a:ea typeface="微软雅黑" pitchFamily="34" charset="-122"/>
              </a:rPr>
              <a:t>平滑的往返时间</a:t>
            </a:r>
            <a:r>
              <a:rPr lang="zh-CN" altLang="en-US" b="1" dirty="0">
                <a:latin typeface="微软雅黑" pitchFamily="34" charset="-122"/>
                <a:ea typeface="微软雅黑" pitchFamily="34" charset="-122"/>
              </a:rPr>
              <a:t>）。</a:t>
            </a:r>
          </a:p>
          <a:p>
            <a:pPr marL="342900" indent="-34290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第一次测量到 </a:t>
            </a:r>
            <a:r>
              <a:rPr lang="en-US" altLang="zh-CN" b="1" dirty="0">
                <a:latin typeface="微软雅黑" pitchFamily="34" charset="-122"/>
                <a:ea typeface="微软雅黑" pitchFamily="34" charset="-122"/>
              </a:rPr>
              <a:t>RTT </a:t>
            </a:r>
            <a:r>
              <a:rPr lang="zh-CN" altLang="en-US" b="1" dirty="0">
                <a:latin typeface="微软雅黑" pitchFamily="34" charset="-122"/>
                <a:ea typeface="微软雅黑" pitchFamily="34" charset="-122"/>
              </a:rPr>
              <a:t>样本时，</a:t>
            </a:r>
            <a:r>
              <a:rPr lang="en-US" altLang="zh-CN" b="1" dirty="0">
                <a:latin typeface="微软雅黑" pitchFamily="34" charset="-122"/>
                <a:ea typeface="微软雅黑" pitchFamily="34" charset="-122"/>
              </a:rPr>
              <a:t>RTT</a:t>
            </a:r>
            <a:r>
              <a:rPr lang="en-US" altLang="zh-CN" b="1" baseline="-25000" dirty="0">
                <a:latin typeface="微软雅黑" pitchFamily="34" charset="-122"/>
                <a:ea typeface="微软雅黑" pitchFamily="34" charset="-122"/>
              </a:rPr>
              <a:t>S</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值就取为所测量到的 </a:t>
            </a:r>
            <a:r>
              <a:rPr lang="en-US" altLang="zh-CN" b="1" dirty="0">
                <a:latin typeface="微软雅黑" pitchFamily="34" charset="-122"/>
                <a:ea typeface="微软雅黑" pitchFamily="34" charset="-122"/>
              </a:rPr>
              <a:t>RTT </a:t>
            </a:r>
            <a:r>
              <a:rPr lang="zh-CN" altLang="en-US" b="1" dirty="0">
                <a:latin typeface="微软雅黑" pitchFamily="34" charset="-122"/>
                <a:ea typeface="微软雅黑" pitchFamily="34" charset="-122"/>
              </a:rPr>
              <a:t>样本值。以后每测量到一个新的 </a:t>
            </a:r>
            <a:r>
              <a:rPr lang="en-US" altLang="zh-CN" b="1" dirty="0">
                <a:latin typeface="微软雅黑" pitchFamily="34" charset="-122"/>
                <a:ea typeface="微软雅黑" pitchFamily="34" charset="-122"/>
              </a:rPr>
              <a:t>RTT </a:t>
            </a:r>
            <a:r>
              <a:rPr lang="zh-CN" altLang="en-US" b="1" dirty="0">
                <a:latin typeface="微软雅黑" pitchFamily="34" charset="-122"/>
                <a:ea typeface="微软雅黑" pitchFamily="34" charset="-122"/>
              </a:rPr>
              <a:t>样本，就按下式重新计算一次 </a:t>
            </a:r>
            <a:r>
              <a:rPr lang="en-US" altLang="zh-CN" b="1" dirty="0">
                <a:latin typeface="微软雅黑" pitchFamily="34" charset="-122"/>
                <a:ea typeface="微软雅黑" pitchFamily="34" charset="-122"/>
              </a:rPr>
              <a:t>RTT</a:t>
            </a:r>
            <a:r>
              <a:rPr lang="en-US" altLang="zh-CN" b="1" baseline="-25000" dirty="0">
                <a:latin typeface="微软雅黑" pitchFamily="34" charset="-122"/>
                <a:ea typeface="微软雅黑" pitchFamily="34" charset="-122"/>
              </a:rPr>
              <a:t>S</a:t>
            </a:r>
            <a:r>
              <a:rPr lang="zh-CN" altLang="en-US" b="1" dirty="0">
                <a:latin typeface="微软雅黑" pitchFamily="34" charset="-122"/>
                <a:ea typeface="微软雅黑" pitchFamily="34" charset="-122"/>
              </a:rPr>
              <a:t>：</a:t>
            </a:r>
          </a:p>
          <a:p>
            <a:pPr marL="342900" indent="-34290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endParaRPr lang="en-US" altLang="zh-CN" b="1" dirty="0" smtClean="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式中，</a:t>
            </a:r>
            <a:r>
              <a:rPr lang="en-US" altLang="zh-CN" b="1" dirty="0">
                <a:latin typeface="微软雅黑" pitchFamily="34" charset="-122"/>
                <a:ea typeface="微软雅黑" pitchFamily="34" charset="-122"/>
              </a:rPr>
              <a:t>0 </a:t>
            </a:r>
            <a:r>
              <a:rPr lang="en-US" altLang="zh-CN" b="1" dirty="0">
                <a:latin typeface="微软雅黑" pitchFamily="34" charset="-122"/>
                <a:ea typeface="微软雅黑" pitchFamily="34" charset="-122"/>
                <a:sym typeface="Symbol" pitchFamily="18" charset="2"/>
              </a:rPr>
              <a:t></a:t>
            </a:r>
            <a:r>
              <a:rPr lang="en-US" altLang="zh-CN" b="1" dirty="0">
                <a:latin typeface="微软雅黑" pitchFamily="34" charset="-122"/>
                <a:ea typeface="微软雅黑" pitchFamily="34" charset="-122"/>
              </a:rPr>
              <a:t> </a:t>
            </a:r>
            <a:r>
              <a:rPr lang="en-US" altLang="zh-CN" b="1" dirty="0">
                <a:latin typeface="微软雅黑" pitchFamily="34" charset="-122"/>
                <a:ea typeface="微软雅黑" pitchFamily="34" charset="-122"/>
                <a:sym typeface="Symbol" pitchFamily="18" charset="2"/>
              </a:rPr>
              <a:t></a:t>
            </a:r>
            <a:r>
              <a:rPr lang="en-US" altLang="zh-CN" b="1" dirty="0">
                <a:latin typeface="微软雅黑" pitchFamily="34" charset="-122"/>
                <a:ea typeface="微软雅黑" pitchFamily="34" charset="-122"/>
              </a:rPr>
              <a:t> </a:t>
            </a:r>
            <a:r>
              <a:rPr lang="en-US" altLang="zh-CN" b="1" dirty="0">
                <a:latin typeface="微软雅黑" pitchFamily="34" charset="-122"/>
                <a:ea typeface="微软雅黑" pitchFamily="34" charset="-122"/>
                <a:sym typeface="Symbol" pitchFamily="18" charset="2"/>
              </a:rPr>
              <a:t></a:t>
            </a: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1</a:t>
            </a:r>
            <a:r>
              <a:rPr lang="zh-CN" altLang="en-US" b="1" dirty="0">
                <a:latin typeface="微软雅黑" pitchFamily="34" charset="-122"/>
                <a:ea typeface="微软雅黑" pitchFamily="34" charset="-122"/>
              </a:rPr>
              <a:t>。若 </a:t>
            </a:r>
            <a:r>
              <a:rPr lang="en-US" altLang="zh-CN" b="1" dirty="0">
                <a:latin typeface="微软雅黑" pitchFamily="34" charset="-122"/>
                <a:ea typeface="微软雅黑" pitchFamily="34" charset="-122"/>
                <a:sym typeface="Symbol" pitchFamily="18" charset="2"/>
              </a:rPr>
              <a:t></a:t>
            </a:r>
            <a:r>
              <a:rPr lang="zh-CN" altLang="en-US"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很接近于零，表示 </a:t>
            </a:r>
            <a:r>
              <a:rPr lang="en-US" altLang="zh-CN" b="1" dirty="0">
                <a:latin typeface="微软雅黑" pitchFamily="34" charset="-122"/>
                <a:ea typeface="微软雅黑" pitchFamily="34" charset="-122"/>
              </a:rPr>
              <a:t>RTT </a:t>
            </a:r>
            <a:r>
              <a:rPr lang="zh-CN" altLang="en-US" b="1" dirty="0">
                <a:latin typeface="微软雅黑" pitchFamily="34" charset="-122"/>
                <a:ea typeface="微软雅黑" pitchFamily="34" charset="-122"/>
              </a:rPr>
              <a:t>值更新较慢。若选择 </a:t>
            </a:r>
            <a:r>
              <a:rPr lang="en-US" altLang="zh-CN" b="1" dirty="0">
                <a:latin typeface="微软雅黑" pitchFamily="34" charset="-122"/>
                <a:ea typeface="微软雅黑" pitchFamily="34" charset="-122"/>
                <a:sym typeface="Symbol" pitchFamily="18" charset="2"/>
              </a:rPr>
              <a:t></a:t>
            </a:r>
            <a:r>
              <a:rPr lang="zh-CN" altLang="en-US"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接近于 </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，则表示 </a:t>
            </a:r>
            <a:r>
              <a:rPr lang="en-US" altLang="zh-CN" b="1" dirty="0">
                <a:latin typeface="微软雅黑" pitchFamily="34" charset="-122"/>
                <a:ea typeface="微软雅黑" pitchFamily="34" charset="-122"/>
              </a:rPr>
              <a:t>RTT </a:t>
            </a:r>
            <a:r>
              <a:rPr lang="zh-CN" altLang="en-US" b="1" dirty="0">
                <a:latin typeface="微软雅黑" pitchFamily="34" charset="-122"/>
                <a:ea typeface="微软雅黑" pitchFamily="34" charset="-122"/>
              </a:rPr>
              <a:t>值更新较快。</a:t>
            </a:r>
          </a:p>
          <a:p>
            <a:pPr marL="342900" indent="-34290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RFC </a:t>
            </a:r>
            <a:r>
              <a:rPr lang="en-US" altLang="zh-CN" b="1" dirty="0" smtClean="0">
                <a:latin typeface="微软雅黑" pitchFamily="34" charset="-122"/>
                <a:ea typeface="微软雅黑" pitchFamily="34" charset="-122"/>
              </a:rPr>
              <a:t>6298 </a:t>
            </a:r>
            <a:r>
              <a:rPr lang="zh-CN" altLang="en-US" b="1" dirty="0">
                <a:latin typeface="微软雅黑" pitchFamily="34" charset="-122"/>
                <a:ea typeface="微软雅黑" pitchFamily="34" charset="-122"/>
              </a:rPr>
              <a:t>推荐的 </a:t>
            </a:r>
            <a:r>
              <a:rPr lang="en-US" altLang="zh-CN" b="1" dirty="0">
                <a:latin typeface="微软雅黑" pitchFamily="34" charset="-122"/>
                <a:ea typeface="微软雅黑" pitchFamily="34" charset="-122"/>
                <a:sym typeface="Symbol" pitchFamily="18" charset="2"/>
              </a:rPr>
              <a:t></a:t>
            </a:r>
            <a:r>
              <a:rPr lang="zh-CN" altLang="en-US"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值为 </a:t>
            </a:r>
            <a:r>
              <a:rPr lang="en-US" altLang="zh-CN" b="1" dirty="0">
                <a:latin typeface="微软雅黑" pitchFamily="34" charset="-122"/>
                <a:ea typeface="微软雅黑" pitchFamily="34" charset="-122"/>
              </a:rPr>
              <a:t>1/8</a:t>
            </a:r>
            <a:r>
              <a:rPr lang="zh-CN" altLang="en-US" b="1" dirty="0">
                <a:latin typeface="微软雅黑" pitchFamily="34" charset="-122"/>
                <a:ea typeface="微软雅黑" pitchFamily="34" charset="-122"/>
              </a:rPr>
              <a:t>，即 </a:t>
            </a:r>
            <a:r>
              <a:rPr lang="en-US" altLang="zh-CN" b="1" dirty="0">
                <a:latin typeface="微软雅黑" pitchFamily="34" charset="-122"/>
                <a:ea typeface="微软雅黑" pitchFamily="34" charset="-122"/>
              </a:rPr>
              <a:t>0.125</a:t>
            </a:r>
            <a:r>
              <a:rPr lang="zh-CN" altLang="en-US" b="1" dirty="0">
                <a:latin typeface="微软雅黑" pitchFamily="34" charset="-122"/>
                <a:ea typeface="微软雅黑" pitchFamily="34" charset="-122"/>
              </a:rPr>
              <a:t>。 </a:t>
            </a:r>
          </a:p>
        </p:txBody>
      </p:sp>
      <p:sp>
        <p:nvSpPr>
          <p:cNvPr id="8" name="Rectangle 4"/>
          <p:cNvSpPr>
            <a:spLocks noChangeArrowheads="1"/>
          </p:cNvSpPr>
          <p:nvPr/>
        </p:nvSpPr>
        <p:spPr bwMode="auto">
          <a:xfrm>
            <a:off x="556963" y="2265440"/>
            <a:ext cx="8048776" cy="810743"/>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zh-CN" b="1" dirty="0">
                <a:solidFill>
                  <a:schemeClr val="dk1"/>
                </a:solidFill>
                <a:latin typeface="微软雅黑" pitchFamily="34" charset="-122"/>
                <a:ea typeface="微软雅黑" pitchFamily="34" charset="-122"/>
              </a:rPr>
              <a:t>新的</a:t>
            </a:r>
            <a:r>
              <a:rPr lang="en-US" altLang="zh-CN" b="1" dirty="0">
                <a:solidFill>
                  <a:schemeClr val="dk1"/>
                </a:solidFill>
                <a:latin typeface="微软雅黑" pitchFamily="34" charset="-122"/>
                <a:ea typeface="微软雅黑" pitchFamily="34" charset="-122"/>
              </a:rPr>
              <a:t>RTT</a:t>
            </a:r>
            <a:r>
              <a:rPr lang="en-US" altLang="zh-CN" b="1" baseline="-25000" dirty="0">
                <a:solidFill>
                  <a:schemeClr val="dk1"/>
                </a:solidFill>
                <a:latin typeface="微软雅黑" pitchFamily="34" charset="-122"/>
                <a:ea typeface="微软雅黑" pitchFamily="34" charset="-122"/>
              </a:rPr>
              <a:t>S</a:t>
            </a:r>
            <a:r>
              <a:rPr lang="en-US" altLang="zh-CN" b="1" dirty="0">
                <a:solidFill>
                  <a:schemeClr val="dk1"/>
                </a:solidFill>
                <a:latin typeface="微软雅黑" pitchFamily="34" charset="-122"/>
                <a:ea typeface="微软雅黑" pitchFamily="34" charset="-122"/>
              </a:rPr>
              <a:t>  </a:t>
            </a:r>
            <a:r>
              <a:rPr lang="en-US" altLang="zh-CN" b="1" dirty="0">
                <a:solidFill>
                  <a:schemeClr val="dk1"/>
                </a:solidFill>
                <a:latin typeface="微软雅黑" pitchFamily="34" charset="-122"/>
                <a:ea typeface="微软雅黑" pitchFamily="34" charset="-122"/>
                <a:sym typeface="Symbol"/>
              </a:rPr>
              <a:t> </a:t>
            </a:r>
            <a:r>
              <a:rPr lang="en-US" altLang="zh-CN" b="1" dirty="0">
                <a:solidFill>
                  <a:schemeClr val="dk1"/>
                </a:solidFill>
                <a:latin typeface="微软雅黑" pitchFamily="34" charset="-122"/>
                <a:ea typeface="微软雅黑" pitchFamily="34" charset="-122"/>
              </a:rPr>
              <a:t> (1 </a:t>
            </a:r>
            <a:r>
              <a:rPr lang="en-US" altLang="zh-CN" b="1" dirty="0">
                <a:solidFill>
                  <a:schemeClr val="dk1"/>
                </a:solidFill>
                <a:latin typeface="微软雅黑" pitchFamily="34" charset="-122"/>
                <a:ea typeface="微软雅黑" pitchFamily="34" charset="-122"/>
                <a:sym typeface="Symbol"/>
              </a:rPr>
              <a:t></a:t>
            </a:r>
            <a:r>
              <a:rPr lang="en-US" altLang="zh-CN" b="1" dirty="0">
                <a:solidFill>
                  <a:schemeClr val="dk1"/>
                </a:solidFill>
                <a:latin typeface="微软雅黑" pitchFamily="34" charset="-122"/>
                <a:ea typeface="微软雅黑" pitchFamily="34" charset="-122"/>
              </a:rPr>
              <a:t> </a:t>
            </a:r>
            <a:r>
              <a:rPr lang="en-US" altLang="zh-CN" b="1" dirty="0">
                <a:solidFill>
                  <a:schemeClr val="dk1"/>
                </a:solidFill>
                <a:latin typeface="微软雅黑" pitchFamily="34" charset="-122"/>
                <a:ea typeface="微软雅黑" pitchFamily="34" charset="-122"/>
                <a:sym typeface="Symbol"/>
              </a:rPr>
              <a:t></a:t>
            </a:r>
            <a:r>
              <a:rPr lang="en-US" altLang="zh-CN" b="1" dirty="0">
                <a:solidFill>
                  <a:schemeClr val="dk1"/>
                </a:solidFill>
                <a:latin typeface="微软雅黑" pitchFamily="34" charset="-122"/>
                <a:ea typeface="微软雅黑" pitchFamily="34" charset="-122"/>
              </a:rPr>
              <a:t>) </a:t>
            </a:r>
            <a:r>
              <a:rPr lang="en-US" altLang="zh-CN" b="1" dirty="0">
                <a:solidFill>
                  <a:schemeClr val="dk1"/>
                </a:solidFill>
                <a:latin typeface="微软雅黑" pitchFamily="34" charset="-122"/>
                <a:ea typeface="微软雅黑" pitchFamily="34" charset="-122"/>
                <a:sym typeface="Symbol"/>
              </a:rPr>
              <a:t></a:t>
            </a:r>
            <a:r>
              <a:rPr lang="en-US" altLang="zh-CN" b="1" dirty="0">
                <a:solidFill>
                  <a:schemeClr val="dk1"/>
                </a:solidFill>
                <a:latin typeface="微软雅黑" pitchFamily="34" charset="-122"/>
                <a:ea typeface="微软雅黑" pitchFamily="34" charset="-122"/>
              </a:rPr>
              <a:t> (</a:t>
            </a:r>
            <a:r>
              <a:rPr lang="zh-CN" altLang="zh-CN" b="1" dirty="0">
                <a:solidFill>
                  <a:schemeClr val="dk1"/>
                </a:solidFill>
                <a:latin typeface="微软雅黑" pitchFamily="34" charset="-122"/>
                <a:ea typeface="微软雅黑" pitchFamily="34" charset="-122"/>
              </a:rPr>
              <a:t>旧的</a:t>
            </a:r>
            <a:r>
              <a:rPr lang="en-US" altLang="zh-CN" b="1" dirty="0">
                <a:solidFill>
                  <a:schemeClr val="dk1"/>
                </a:solidFill>
                <a:latin typeface="微软雅黑" pitchFamily="34" charset="-122"/>
                <a:ea typeface="微软雅黑" pitchFamily="34" charset="-122"/>
              </a:rPr>
              <a:t>RTT</a:t>
            </a:r>
            <a:r>
              <a:rPr lang="en-US" altLang="zh-CN" b="1" baseline="-25000" dirty="0">
                <a:solidFill>
                  <a:schemeClr val="dk1"/>
                </a:solidFill>
                <a:latin typeface="微软雅黑" pitchFamily="34" charset="-122"/>
                <a:ea typeface="微软雅黑" pitchFamily="34" charset="-122"/>
              </a:rPr>
              <a:t>S</a:t>
            </a:r>
            <a:r>
              <a:rPr lang="en-US" altLang="zh-CN" b="1" dirty="0">
                <a:solidFill>
                  <a:schemeClr val="dk1"/>
                </a:solidFill>
                <a:latin typeface="微软雅黑" pitchFamily="34" charset="-122"/>
                <a:ea typeface="微软雅黑" pitchFamily="34" charset="-122"/>
              </a:rPr>
              <a:t>) </a:t>
            </a:r>
            <a:r>
              <a:rPr lang="en-US" altLang="zh-CN" b="1" dirty="0" smtClean="0">
                <a:solidFill>
                  <a:schemeClr val="dk1"/>
                </a:solidFill>
                <a:latin typeface="微软雅黑" pitchFamily="34" charset="-122"/>
                <a:ea typeface="微软雅黑" pitchFamily="34" charset="-122"/>
              </a:rPr>
              <a:t> + </a:t>
            </a:r>
            <a:r>
              <a:rPr lang="en-US" altLang="zh-CN" b="1" dirty="0">
                <a:solidFill>
                  <a:schemeClr val="dk1"/>
                </a:solidFill>
                <a:latin typeface="微软雅黑" pitchFamily="34" charset="-122"/>
                <a:ea typeface="微软雅黑" pitchFamily="34" charset="-122"/>
                <a:sym typeface="Symbol"/>
              </a:rPr>
              <a:t></a:t>
            </a:r>
            <a:r>
              <a:rPr lang="en-US" altLang="zh-CN" b="1" dirty="0">
                <a:solidFill>
                  <a:schemeClr val="dk1"/>
                </a:solidFill>
                <a:latin typeface="微软雅黑" pitchFamily="34" charset="-122"/>
                <a:ea typeface="微软雅黑" pitchFamily="34" charset="-122"/>
              </a:rPr>
              <a:t> </a:t>
            </a:r>
            <a:r>
              <a:rPr lang="en-US" altLang="zh-CN" b="1" dirty="0">
                <a:solidFill>
                  <a:schemeClr val="dk1"/>
                </a:solidFill>
                <a:latin typeface="微软雅黑" pitchFamily="34" charset="-122"/>
                <a:ea typeface="微软雅黑" pitchFamily="34" charset="-122"/>
                <a:sym typeface="Symbol"/>
              </a:rPr>
              <a:t></a:t>
            </a:r>
            <a:r>
              <a:rPr lang="en-US" altLang="zh-CN" b="1" dirty="0">
                <a:solidFill>
                  <a:schemeClr val="dk1"/>
                </a:solidFill>
                <a:latin typeface="微软雅黑" pitchFamily="34" charset="-122"/>
                <a:ea typeface="微软雅黑" pitchFamily="34" charset="-122"/>
              </a:rPr>
              <a:t> (</a:t>
            </a:r>
            <a:r>
              <a:rPr lang="zh-CN" altLang="zh-CN" b="1" dirty="0">
                <a:solidFill>
                  <a:schemeClr val="dk1"/>
                </a:solidFill>
                <a:latin typeface="微软雅黑" pitchFamily="34" charset="-122"/>
                <a:ea typeface="微软雅黑" pitchFamily="34" charset="-122"/>
              </a:rPr>
              <a:t>新的</a:t>
            </a:r>
            <a:r>
              <a:rPr lang="en-US" altLang="zh-CN" b="1" dirty="0">
                <a:solidFill>
                  <a:schemeClr val="dk1"/>
                </a:solidFill>
                <a:latin typeface="微软雅黑" pitchFamily="34" charset="-122"/>
                <a:ea typeface="微软雅黑" pitchFamily="34" charset="-122"/>
              </a:rPr>
              <a:t>RTT</a:t>
            </a:r>
            <a:r>
              <a:rPr lang="zh-CN" altLang="zh-CN" b="1" dirty="0">
                <a:solidFill>
                  <a:schemeClr val="dk1"/>
                </a:solidFill>
                <a:latin typeface="微软雅黑" pitchFamily="34" charset="-122"/>
                <a:ea typeface="微软雅黑" pitchFamily="34" charset="-122"/>
              </a:rPr>
              <a:t>样本</a:t>
            </a:r>
            <a:r>
              <a:rPr lang="en-US" altLang="zh-CN" b="1" dirty="0" smtClean="0">
                <a:solidFill>
                  <a:schemeClr val="dk1"/>
                </a:solidFill>
                <a:latin typeface="微软雅黑" pitchFamily="34" charset="-122"/>
                <a:ea typeface="微软雅黑" pitchFamily="34" charset="-122"/>
              </a:rPr>
              <a:t>)              </a:t>
            </a:r>
            <a:r>
              <a:rPr lang="en-US" altLang="zh-CN" b="1" dirty="0">
                <a:solidFill>
                  <a:schemeClr val="dk1"/>
                </a:solidFill>
                <a:latin typeface="微软雅黑" pitchFamily="34" charset="-122"/>
                <a:ea typeface="微软雅黑" pitchFamily="34" charset="-122"/>
              </a:rPr>
              <a:t>(5-4)</a:t>
            </a:r>
          </a:p>
        </p:txBody>
      </p:sp>
    </p:spTree>
    <p:extLst>
      <p:ext uri="{BB962C8B-B14F-4D97-AF65-F5344CB8AC3E}">
        <p14:creationId xmlns:p14="http://schemas.microsoft.com/office/powerpoint/2010/main" val="31727522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70622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 name="Rectangle 6"/>
          <p:cNvSpPr>
            <a:spLocks noChangeArrowheads="1"/>
          </p:cNvSpPr>
          <p:nvPr/>
        </p:nvSpPr>
        <p:spPr bwMode="auto">
          <a:xfrm>
            <a:off x="3414270" y="673018"/>
            <a:ext cx="23341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超时重传时间 </a:t>
            </a:r>
            <a:r>
              <a:rPr lang="en-US" altLang="zh-CN" sz="2000" b="1" dirty="0">
                <a:solidFill>
                  <a:schemeClr val="bg1"/>
                </a:solidFill>
                <a:latin typeface="微软雅黑" pitchFamily="34" charset="-122"/>
                <a:ea typeface="微软雅黑" pitchFamily="34" charset="-122"/>
              </a:rPr>
              <a:t>RTO</a:t>
            </a:r>
            <a:endParaRPr lang="zh-CN" altLang="en-US" sz="2000" b="1" dirty="0">
              <a:solidFill>
                <a:schemeClr val="bg1"/>
              </a:solidFill>
              <a:latin typeface="微软雅黑" pitchFamily="34" charset="-122"/>
              <a:ea typeface="微软雅黑" pitchFamily="34" charset="-122"/>
            </a:endParaRPr>
          </a:p>
        </p:txBody>
      </p:sp>
      <p:sp>
        <p:nvSpPr>
          <p:cNvPr id="13" name="Rectangle 68"/>
          <p:cNvSpPr>
            <a:spLocks noChangeArrowheads="1"/>
          </p:cNvSpPr>
          <p:nvPr/>
        </p:nvSpPr>
        <p:spPr bwMode="auto">
          <a:xfrm>
            <a:off x="556963" y="1069328"/>
            <a:ext cx="8184960"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RTO (Retransmission Time-Out) </a:t>
            </a:r>
            <a:r>
              <a:rPr lang="zh-CN" altLang="en-US" sz="1600" b="1" dirty="0">
                <a:solidFill>
                  <a:srgbClr val="0000FF"/>
                </a:solidFill>
                <a:latin typeface="微软雅黑" pitchFamily="34" charset="-122"/>
                <a:ea typeface="微软雅黑" pitchFamily="34" charset="-122"/>
              </a:rPr>
              <a:t>应略大于上面得出的加权平均往返时间 </a:t>
            </a:r>
            <a:r>
              <a:rPr lang="en-US" altLang="zh-CN" sz="1600" b="1" dirty="0">
                <a:solidFill>
                  <a:srgbClr val="0000FF"/>
                </a:solidFill>
                <a:latin typeface="微软雅黑" pitchFamily="34" charset="-122"/>
                <a:ea typeface="微软雅黑" pitchFamily="34" charset="-122"/>
              </a:rPr>
              <a:t>RTT</a:t>
            </a:r>
            <a:r>
              <a:rPr lang="en-US" altLang="zh-CN" sz="1600" b="1" baseline="-25000" dirty="0">
                <a:solidFill>
                  <a:srgbClr val="0000FF"/>
                </a:solidFill>
                <a:latin typeface="微软雅黑" pitchFamily="34" charset="-122"/>
                <a:ea typeface="微软雅黑" pitchFamily="34" charset="-122"/>
              </a:rPr>
              <a:t>S</a:t>
            </a:r>
            <a:r>
              <a:rPr lang="zh-CN" altLang="en-US" sz="1600" b="1" dirty="0">
                <a:solidFill>
                  <a:srgbClr val="0000FF"/>
                </a:solidFill>
                <a:latin typeface="微软雅黑" pitchFamily="34" charset="-122"/>
                <a:ea typeface="微软雅黑" pitchFamily="34" charset="-122"/>
              </a:rPr>
              <a:t>。</a:t>
            </a:r>
          </a:p>
          <a:p>
            <a:pPr marL="342900" indent="-342900">
              <a:lnSpc>
                <a:spcPts val="2700"/>
              </a:lnSpc>
              <a:buClr>
                <a:srgbClr val="0070C0"/>
              </a:buClr>
              <a:buFont typeface="Wingdings" pitchFamily="2" charset="2"/>
              <a:buChar char="l"/>
            </a:pPr>
            <a:r>
              <a:rPr lang="en-US" altLang="zh-CN" sz="1600" b="1" dirty="0">
                <a:latin typeface="微软雅黑" pitchFamily="34" charset="-122"/>
                <a:ea typeface="微软雅黑" pitchFamily="34" charset="-122"/>
              </a:rPr>
              <a:t>RFC </a:t>
            </a:r>
            <a:r>
              <a:rPr lang="en-US" altLang="zh-CN" sz="1600" b="1" dirty="0" smtClean="0">
                <a:latin typeface="微软雅黑" pitchFamily="34" charset="-122"/>
                <a:ea typeface="微软雅黑" pitchFamily="34" charset="-122"/>
              </a:rPr>
              <a:t>6298 </a:t>
            </a:r>
            <a:r>
              <a:rPr lang="zh-CN" altLang="en-US" sz="1600" b="1" dirty="0">
                <a:latin typeface="微软雅黑" pitchFamily="34" charset="-122"/>
                <a:ea typeface="微软雅黑" pitchFamily="34" charset="-122"/>
              </a:rPr>
              <a:t>建议使用下式计算 </a:t>
            </a:r>
            <a:r>
              <a:rPr lang="en-US" altLang="zh-CN" sz="1600" b="1" dirty="0">
                <a:latin typeface="微软雅黑" pitchFamily="34" charset="-122"/>
                <a:ea typeface="微软雅黑" pitchFamily="34" charset="-122"/>
              </a:rPr>
              <a:t>RTO</a:t>
            </a:r>
            <a:r>
              <a:rPr lang="zh-CN" altLang="en-US" sz="1600" b="1" dirty="0">
                <a:latin typeface="微软雅黑" pitchFamily="34" charset="-122"/>
                <a:ea typeface="微软雅黑" pitchFamily="34" charset="-122"/>
              </a:rPr>
              <a:t>：</a:t>
            </a:r>
          </a:p>
          <a:p>
            <a:pPr marL="342900" indent="-342900">
              <a:lnSpc>
                <a:spcPts val="2700"/>
              </a:lnSpc>
              <a:buClr>
                <a:srgbClr val="0070C0"/>
              </a:buClr>
              <a:buFont typeface="Wingdings" pitchFamily="2" charset="2"/>
              <a:buChar char="l"/>
            </a:pPr>
            <a:endParaRPr lang="zh-CN" altLang="en-US" sz="1600"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r>
              <a:rPr lang="en-US" altLang="zh-CN" sz="1600" b="1" dirty="0">
                <a:latin typeface="微软雅黑" pitchFamily="34" charset="-122"/>
                <a:ea typeface="微软雅黑" pitchFamily="34" charset="-122"/>
              </a:rPr>
              <a:t>RTT</a:t>
            </a:r>
            <a:r>
              <a:rPr lang="en-US" altLang="zh-CN" sz="1600" b="1" baseline="-25000" dirty="0">
                <a:latin typeface="微软雅黑" pitchFamily="34" charset="-122"/>
                <a:ea typeface="微软雅黑" pitchFamily="34" charset="-122"/>
              </a:rPr>
              <a:t>D</a:t>
            </a:r>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是 </a:t>
            </a:r>
            <a:r>
              <a:rPr lang="en-US" altLang="zh-CN" sz="1600" b="1" dirty="0">
                <a:solidFill>
                  <a:srgbClr val="0000FF"/>
                </a:solidFill>
                <a:latin typeface="微软雅黑" pitchFamily="34" charset="-122"/>
                <a:ea typeface="微软雅黑" pitchFamily="34" charset="-122"/>
              </a:rPr>
              <a:t>RTT </a:t>
            </a:r>
            <a:r>
              <a:rPr lang="zh-CN" altLang="en-US" sz="1600" b="1" dirty="0">
                <a:solidFill>
                  <a:srgbClr val="0000FF"/>
                </a:solidFill>
                <a:latin typeface="微软雅黑" pitchFamily="34" charset="-122"/>
                <a:ea typeface="微软雅黑" pitchFamily="34" charset="-122"/>
              </a:rPr>
              <a:t>的偏差的加权平均值</a:t>
            </a:r>
            <a:r>
              <a:rPr lang="zh-CN" altLang="en-US" sz="1600" b="1" dirty="0">
                <a:latin typeface="微软雅黑" pitchFamily="34" charset="-122"/>
                <a:ea typeface="微软雅黑" pitchFamily="34" charset="-122"/>
              </a:rPr>
              <a:t>。</a:t>
            </a:r>
          </a:p>
          <a:p>
            <a:pPr marL="342900" indent="-342900">
              <a:lnSpc>
                <a:spcPts val="2700"/>
              </a:lnSpc>
              <a:buClr>
                <a:srgbClr val="0070C0"/>
              </a:buClr>
              <a:buFont typeface="Wingdings" pitchFamily="2" charset="2"/>
              <a:buChar char="l"/>
            </a:pPr>
            <a:r>
              <a:rPr lang="en-US" altLang="zh-CN" sz="1600" b="1" dirty="0">
                <a:latin typeface="微软雅黑" pitchFamily="34" charset="-122"/>
                <a:ea typeface="微软雅黑" pitchFamily="34" charset="-122"/>
              </a:rPr>
              <a:t>RFC </a:t>
            </a:r>
            <a:r>
              <a:rPr lang="en-US" altLang="zh-CN" sz="1600" b="1" dirty="0" smtClean="0">
                <a:latin typeface="微软雅黑" pitchFamily="34" charset="-122"/>
                <a:ea typeface="微软雅黑" pitchFamily="34" charset="-122"/>
              </a:rPr>
              <a:t>6298 </a:t>
            </a:r>
            <a:r>
              <a:rPr lang="zh-CN" altLang="en-US" sz="1600" b="1" dirty="0">
                <a:latin typeface="微软雅黑" pitchFamily="34" charset="-122"/>
                <a:ea typeface="微软雅黑" pitchFamily="34" charset="-122"/>
              </a:rPr>
              <a:t>建议这样</a:t>
            </a:r>
            <a:r>
              <a:rPr lang="zh-CN" altLang="en-US" sz="1600" b="1" dirty="0" smtClean="0">
                <a:latin typeface="微软雅黑" pitchFamily="34" charset="-122"/>
                <a:ea typeface="微软雅黑" pitchFamily="34" charset="-122"/>
              </a:rPr>
              <a:t>计算</a:t>
            </a:r>
            <a:r>
              <a:rPr lang="en-US" altLang="zh-CN" sz="1600" b="1" dirty="0">
                <a:latin typeface="微软雅黑" pitchFamily="34" charset="-122"/>
                <a:ea typeface="微软雅黑" pitchFamily="34" charset="-122"/>
              </a:rPr>
              <a:t>RTT</a:t>
            </a:r>
            <a:r>
              <a:rPr lang="en-US" altLang="zh-CN" sz="1600" b="1" baseline="-25000" dirty="0">
                <a:latin typeface="微软雅黑" pitchFamily="34" charset="-122"/>
                <a:ea typeface="微软雅黑" pitchFamily="34" charset="-122"/>
              </a:rPr>
              <a:t>D</a:t>
            </a:r>
            <a:r>
              <a:rPr lang="en-US" altLang="zh-CN" sz="1600" b="1" dirty="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a:t>
            </a:r>
            <a:r>
              <a:rPr lang="zh-CN" altLang="en-US" sz="1600" b="1" dirty="0">
                <a:latin typeface="微软雅黑" pitchFamily="34" charset="-122"/>
                <a:ea typeface="微软雅黑" pitchFamily="34" charset="-122"/>
              </a:rPr>
              <a:t>第一次测量时</a:t>
            </a:r>
            <a:r>
              <a:rPr lang="zh-CN" altLang="en-US" sz="1600" b="1" dirty="0" smtClean="0">
                <a:latin typeface="微软雅黑" pitchFamily="34" charset="-122"/>
                <a:ea typeface="微软雅黑" pitchFamily="34" charset="-122"/>
              </a:rPr>
              <a:t>，</a:t>
            </a:r>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RTT</a:t>
            </a:r>
            <a:r>
              <a:rPr lang="en-US" altLang="zh-CN" sz="1600" b="1" baseline="-25000" dirty="0" smtClean="0">
                <a:latin typeface="微软雅黑" pitchFamily="34" charset="-122"/>
                <a:ea typeface="微软雅黑" pitchFamily="34" charset="-122"/>
              </a:rPr>
              <a:t>D </a:t>
            </a:r>
            <a:r>
              <a:rPr lang="zh-CN" altLang="en-US" sz="1600" b="1" dirty="0" smtClean="0">
                <a:latin typeface="微软雅黑" pitchFamily="34" charset="-122"/>
                <a:ea typeface="微软雅黑" pitchFamily="34" charset="-122"/>
              </a:rPr>
              <a:t>值</a:t>
            </a:r>
            <a:r>
              <a:rPr lang="zh-CN" altLang="en-US" sz="1600" b="1" dirty="0">
                <a:latin typeface="微软雅黑" pitchFamily="34" charset="-122"/>
                <a:ea typeface="微软雅黑" pitchFamily="34" charset="-122"/>
              </a:rPr>
              <a:t>取为测量到的 </a:t>
            </a:r>
            <a:r>
              <a:rPr lang="en-US" altLang="zh-CN" sz="1600" b="1" dirty="0">
                <a:latin typeface="微软雅黑" pitchFamily="34" charset="-122"/>
                <a:ea typeface="微软雅黑" pitchFamily="34" charset="-122"/>
              </a:rPr>
              <a:t>RTT </a:t>
            </a:r>
            <a:r>
              <a:rPr lang="zh-CN" altLang="en-US" sz="1600" b="1" dirty="0">
                <a:latin typeface="微软雅黑" pitchFamily="34" charset="-122"/>
                <a:ea typeface="微软雅黑" pitchFamily="34" charset="-122"/>
              </a:rPr>
              <a:t>样本值的一半。在以后的测量中，则使用下式计算加权平均的 </a:t>
            </a:r>
            <a:r>
              <a:rPr lang="en-US" altLang="zh-CN" sz="1600" b="1" dirty="0">
                <a:latin typeface="微软雅黑" pitchFamily="34" charset="-122"/>
                <a:ea typeface="微软雅黑" pitchFamily="34" charset="-122"/>
              </a:rPr>
              <a:t>RTT</a:t>
            </a:r>
            <a:r>
              <a:rPr lang="en-US" altLang="zh-CN" sz="1600" b="1" baseline="-25000" dirty="0">
                <a:latin typeface="微软雅黑" pitchFamily="34" charset="-122"/>
                <a:ea typeface="微软雅黑" pitchFamily="34" charset="-122"/>
              </a:rPr>
              <a:t>D</a:t>
            </a:r>
            <a:r>
              <a:rPr lang="en-US" altLang="zh-CN" sz="1600" b="1" dirty="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endParaRPr lang="zh-CN" altLang="en-US" sz="1600"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endParaRPr lang="zh-CN" altLang="en-US" sz="1600"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r>
              <a:rPr lang="en-US" altLang="zh-CN" sz="1600" dirty="0">
                <a:latin typeface="微软雅黑" pitchFamily="34" charset="-122"/>
                <a:ea typeface="微软雅黑" pitchFamily="34" charset="-122"/>
                <a:sym typeface="Symbol" pitchFamily="18" charset="2"/>
              </a:rPr>
              <a:t></a:t>
            </a:r>
            <a:r>
              <a:rPr lang="zh-CN" altLang="en-US" sz="1600" b="1" dirty="0" smtClean="0">
                <a:latin typeface="微软雅黑" pitchFamily="34" charset="-122"/>
                <a:ea typeface="微软雅黑" pitchFamily="34" charset="-122"/>
              </a:rPr>
              <a:t>是</a:t>
            </a:r>
            <a:r>
              <a:rPr lang="zh-CN" altLang="en-US" sz="1600" b="1" dirty="0">
                <a:latin typeface="微软雅黑" pitchFamily="34" charset="-122"/>
                <a:ea typeface="微软雅黑" pitchFamily="34" charset="-122"/>
              </a:rPr>
              <a:t>个小于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的系数，其推荐值是 </a:t>
            </a:r>
            <a:r>
              <a:rPr lang="en-US" altLang="zh-CN" sz="1600" b="1" dirty="0">
                <a:latin typeface="微软雅黑" pitchFamily="34" charset="-122"/>
                <a:ea typeface="微软雅黑" pitchFamily="34" charset="-122"/>
              </a:rPr>
              <a:t>1/4</a:t>
            </a:r>
            <a:r>
              <a:rPr lang="zh-CN" altLang="en-US" sz="1600" b="1" dirty="0">
                <a:latin typeface="微软雅黑" pitchFamily="34" charset="-122"/>
                <a:ea typeface="微软雅黑" pitchFamily="34" charset="-122"/>
              </a:rPr>
              <a:t>，即 </a:t>
            </a:r>
            <a:r>
              <a:rPr lang="en-US" altLang="zh-CN" sz="1600" b="1" dirty="0">
                <a:latin typeface="微软雅黑" pitchFamily="34" charset="-122"/>
                <a:ea typeface="微软雅黑" pitchFamily="34" charset="-122"/>
              </a:rPr>
              <a:t>0.25</a:t>
            </a:r>
            <a:r>
              <a:rPr lang="zh-CN" altLang="en-US" sz="1600" b="1" dirty="0">
                <a:latin typeface="微软雅黑" pitchFamily="34" charset="-122"/>
                <a:ea typeface="微软雅黑" pitchFamily="34" charset="-122"/>
              </a:rPr>
              <a:t>。</a:t>
            </a:r>
          </a:p>
        </p:txBody>
      </p:sp>
      <p:sp>
        <p:nvSpPr>
          <p:cNvPr id="15" name="矩形 14"/>
          <p:cNvSpPr/>
          <p:nvPr/>
        </p:nvSpPr>
        <p:spPr>
          <a:xfrm>
            <a:off x="1005840" y="1827961"/>
            <a:ext cx="7408818" cy="369332"/>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r>
              <a:rPr lang="en-US" altLang="zh-CN" sz="1600" b="1" dirty="0">
                <a:solidFill>
                  <a:schemeClr val="dk1"/>
                </a:solidFill>
                <a:latin typeface="微软雅黑" pitchFamily="34" charset="-122"/>
                <a:ea typeface="微软雅黑" pitchFamily="34" charset="-122"/>
              </a:rPr>
              <a:t>RTO </a:t>
            </a:r>
            <a:r>
              <a:rPr lang="en-US" altLang="zh-CN" sz="1600" b="1" dirty="0" smtClean="0">
                <a:solidFill>
                  <a:schemeClr val="dk1"/>
                </a:solidFill>
                <a:latin typeface="微软雅黑" pitchFamily="34" charset="-122"/>
                <a:ea typeface="微软雅黑" pitchFamily="34" charset="-122"/>
              </a:rPr>
              <a:t>= </a:t>
            </a:r>
            <a:r>
              <a:rPr lang="en-US" altLang="zh-CN" sz="1600" b="1" dirty="0">
                <a:solidFill>
                  <a:schemeClr val="dk1"/>
                </a:solidFill>
                <a:latin typeface="微软雅黑" pitchFamily="34" charset="-122"/>
                <a:ea typeface="微软雅黑" pitchFamily="34" charset="-122"/>
              </a:rPr>
              <a:t>RTT</a:t>
            </a:r>
            <a:r>
              <a:rPr lang="en-US" altLang="zh-CN" sz="1600" b="1" baseline="-25000" dirty="0">
                <a:solidFill>
                  <a:schemeClr val="dk1"/>
                </a:solidFill>
                <a:latin typeface="微软雅黑" pitchFamily="34" charset="-122"/>
                <a:ea typeface="微软雅黑" pitchFamily="34" charset="-122"/>
              </a:rPr>
              <a:t>S</a:t>
            </a:r>
            <a:r>
              <a:rPr lang="en-US" altLang="zh-CN" sz="1600" b="1" dirty="0">
                <a:solidFill>
                  <a:schemeClr val="dk1"/>
                </a:solidFill>
                <a:latin typeface="微软雅黑" pitchFamily="34" charset="-122"/>
                <a:ea typeface="微软雅黑" pitchFamily="34" charset="-122"/>
              </a:rPr>
              <a:t> + 4 </a:t>
            </a:r>
            <a:r>
              <a:rPr lang="en-US" altLang="zh-CN" sz="1600" dirty="0">
                <a:solidFill>
                  <a:schemeClr val="tx1"/>
                </a:solidFill>
                <a:latin typeface="微软雅黑" pitchFamily="34" charset="-122"/>
                <a:ea typeface="微软雅黑" pitchFamily="34" charset="-122"/>
                <a:sym typeface="Symbol" pitchFamily="18" charset="2"/>
              </a:rPr>
              <a:t></a:t>
            </a:r>
            <a:r>
              <a:rPr lang="en-US" altLang="zh-CN" sz="1600" b="1" dirty="0" smtClean="0">
                <a:solidFill>
                  <a:schemeClr val="dk1"/>
                </a:solidFill>
                <a:latin typeface="微软雅黑" pitchFamily="34" charset="-122"/>
                <a:ea typeface="微软雅黑" pitchFamily="34" charset="-122"/>
              </a:rPr>
              <a:t> </a:t>
            </a:r>
            <a:r>
              <a:rPr lang="en-US" altLang="zh-CN" sz="1600" b="1" dirty="0">
                <a:solidFill>
                  <a:schemeClr val="dk1"/>
                </a:solidFill>
                <a:latin typeface="微软雅黑" pitchFamily="34" charset="-122"/>
                <a:ea typeface="微软雅黑" pitchFamily="34" charset="-122"/>
              </a:rPr>
              <a:t>RTT</a:t>
            </a:r>
            <a:r>
              <a:rPr lang="en-US" altLang="zh-CN" sz="1600" b="1" baseline="-25000" dirty="0">
                <a:solidFill>
                  <a:schemeClr val="dk1"/>
                </a:solidFill>
                <a:latin typeface="微软雅黑" pitchFamily="34" charset="-122"/>
                <a:ea typeface="微软雅黑" pitchFamily="34" charset="-122"/>
              </a:rPr>
              <a:t>D</a:t>
            </a:r>
            <a:r>
              <a:rPr lang="en-US" altLang="zh-CN" sz="1600" b="1" dirty="0">
                <a:solidFill>
                  <a:schemeClr val="dk1"/>
                </a:solidFill>
                <a:latin typeface="微软雅黑" pitchFamily="34" charset="-122"/>
                <a:ea typeface="微软雅黑" pitchFamily="34" charset="-122"/>
              </a:rPr>
              <a:t>                                    </a:t>
            </a:r>
            <a:r>
              <a:rPr lang="en-US" altLang="zh-CN" sz="1600" b="1" dirty="0" smtClean="0">
                <a:solidFill>
                  <a:schemeClr val="dk1"/>
                </a:solidFill>
                <a:latin typeface="微软雅黑" pitchFamily="34" charset="-122"/>
                <a:ea typeface="微软雅黑" pitchFamily="34" charset="-122"/>
              </a:rPr>
              <a:t>                                 (</a:t>
            </a:r>
            <a:r>
              <a:rPr lang="en-US" altLang="zh-CN" sz="1600" b="1" dirty="0">
                <a:solidFill>
                  <a:schemeClr val="dk1"/>
                </a:solidFill>
                <a:latin typeface="微软雅黑" pitchFamily="34" charset="-122"/>
                <a:ea typeface="微软雅黑" pitchFamily="34" charset="-122"/>
              </a:rPr>
              <a:t>5-5)</a:t>
            </a:r>
          </a:p>
        </p:txBody>
      </p:sp>
      <p:sp>
        <p:nvSpPr>
          <p:cNvPr id="16" name="矩形 15"/>
          <p:cNvSpPr/>
          <p:nvPr/>
        </p:nvSpPr>
        <p:spPr>
          <a:xfrm>
            <a:off x="1005840" y="3230102"/>
            <a:ext cx="7408818" cy="637810"/>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600" b="1" dirty="0">
                <a:latin typeface="微软雅黑" pitchFamily="34" charset="-122"/>
                <a:ea typeface="微软雅黑" pitchFamily="34" charset="-122"/>
              </a:rPr>
              <a:t>新的 </a:t>
            </a:r>
            <a:r>
              <a:rPr lang="en-US" altLang="zh-CN" sz="1600" b="1" dirty="0">
                <a:latin typeface="微软雅黑" pitchFamily="34" charset="-122"/>
                <a:ea typeface="微软雅黑" pitchFamily="34" charset="-122"/>
              </a:rPr>
              <a:t>RTT</a:t>
            </a:r>
            <a:r>
              <a:rPr lang="en-US" altLang="zh-CN" sz="1600" b="1" baseline="-25000" dirty="0">
                <a:latin typeface="微软雅黑" pitchFamily="34" charset="-122"/>
                <a:ea typeface="微软雅黑" pitchFamily="34" charset="-122"/>
              </a:rPr>
              <a:t>D</a:t>
            </a:r>
            <a:r>
              <a:rPr lang="en-US" altLang="zh-CN" sz="1600" b="1" dirty="0" smtClean="0">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rPr>
              <a:t>= (1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a:solidFill>
                  <a:schemeClr val="tx1"/>
                </a:solidFill>
                <a:latin typeface="微软雅黑" pitchFamily="34" charset="-122"/>
                <a:ea typeface="微软雅黑" pitchFamily="34" charset="-122"/>
              </a:rPr>
              <a:t> </a:t>
            </a:r>
            <a:r>
              <a:rPr lang="en-US" altLang="zh-CN" sz="1600" b="1" dirty="0" smtClean="0">
                <a:solidFill>
                  <a:schemeClr val="tx1"/>
                </a:solidFill>
                <a:latin typeface="微软雅黑" pitchFamily="34" charset="-122"/>
                <a:ea typeface="微软雅黑" pitchFamily="34" charset="-122"/>
                <a:sym typeface="Symbol" pitchFamily="18" charset="2"/>
              </a:rPr>
              <a:t> </a:t>
            </a:r>
            <a:r>
              <a:rPr lang="en-US" altLang="zh-CN" sz="1600" b="1" dirty="0" smtClean="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smtClean="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rPr>
              <a:t>(</a:t>
            </a:r>
            <a:r>
              <a:rPr lang="zh-CN" altLang="en-US" sz="1600" b="1" dirty="0">
                <a:solidFill>
                  <a:schemeClr val="tx1"/>
                </a:solidFill>
                <a:latin typeface="微软雅黑" pitchFamily="34" charset="-122"/>
                <a:ea typeface="微软雅黑" pitchFamily="34" charset="-122"/>
              </a:rPr>
              <a:t>旧的</a:t>
            </a:r>
            <a:r>
              <a:rPr lang="en-US" altLang="zh-CN" sz="1600" b="1" dirty="0">
                <a:solidFill>
                  <a:schemeClr val="tx1"/>
                </a:solidFill>
                <a:latin typeface="微软雅黑" pitchFamily="34" charset="-122"/>
                <a:ea typeface="微软雅黑" pitchFamily="34" charset="-122"/>
              </a:rPr>
              <a:t>RTT</a:t>
            </a:r>
            <a:r>
              <a:rPr lang="en-US" altLang="zh-CN" sz="1600" b="1" baseline="-25000" dirty="0">
                <a:solidFill>
                  <a:schemeClr val="tx1"/>
                </a:solidFill>
                <a:latin typeface="微软雅黑" pitchFamily="34" charset="-122"/>
                <a:ea typeface="微软雅黑" pitchFamily="34" charset="-122"/>
              </a:rPr>
              <a:t>D</a:t>
            </a:r>
            <a:r>
              <a:rPr lang="en-US" altLang="zh-CN" sz="1600" b="1" dirty="0">
                <a:solidFill>
                  <a:schemeClr val="tx1"/>
                </a:solidFill>
                <a:latin typeface="微软雅黑" pitchFamily="34" charset="-122"/>
                <a:ea typeface="微软雅黑" pitchFamily="34" charset="-122"/>
              </a:rPr>
              <a:t>) </a:t>
            </a:r>
            <a:r>
              <a:rPr lang="en-US" altLang="zh-CN" sz="1600" b="1" dirty="0" smtClean="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a:solidFill>
                  <a:schemeClr val="tx1"/>
                </a:solidFill>
                <a:latin typeface="微软雅黑" pitchFamily="34" charset="-122"/>
                <a:ea typeface="微软雅黑" pitchFamily="34" charset="-122"/>
              </a:rPr>
              <a:t> </a:t>
            </a:r>
            <a:r>
              <a:rPr lang="en-US" altLang="zh-CN" sz="1600" b="1" dirty="0" smtClean="0">
                <a:solidFill>
                  <a:schemeClr val="tx1"/>
                </a:solidFill>
                <a:latin typeface="微软雅黑" pitchFamily="34" charset="-122"/>
                <a:ea typeface="微软雅黑" pitchFamily="34" charset="-122"/>
                <a:sym typeface="Symbol" pitchFamily="18" charset="2"/>
              </a:rPr>
              <a:t></a:t>
            </a:r>
            <a:r>
              <a:rPr lang="en-US" altLang="zh-CN" sz="1600" b="1" dirty="0" smtClean="0">
                <a:solidFill>
                  <a:schemeClr val="tx1"/>
                </a:solidFill>
                <a:latin typeface="微软雅黑" pitchFamily="34" charset="-122"/>
                <a:ea typeface="微软雅黑" pitchFamily="34" charset="-122"/>
              </a:rPr>
              <a:t>RTT</a:t>
            </a:r>
            <a:r>
              <a:rPr lang="en-US" altLang="zh-CN" sz="1600" b="1" baseline="-25000" dirty="0" smtClean="0">
                <a:solidFill>
                  <a:schemeClr val="tx1"/>
                </a:solidFill>
                <a:latin typeface="微软雅黑" pitchFamily="34" charset="-122"/>
                <a:ea typeface="微软雅黑" pitchFamily="34" charset="-122"/>
              </a:rPr>
              <a:t>S</a:t>
            </a:r>
            <a:r>
              <a:rPr lang="en-US" altLang="zh-CN" sz="1600" b="1" dirty="0" smtClean="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smtClean="0">
                <a:latin typeface="微软雅黑" pitchFamily="34" charset="-122"/>
                <a:ea typeface="微软雅黑" pitchFamily="34" charset="-122"/>
              </a:rPr>
              <a:t> </a:t>
            </a:r>
            <a:r>
              <a:rPr lang="zh-CN" altLang="en-US" sz="1600" b="1" dirty="0">
                <a:latin typeface="微软雅黑" pitchFamily="34" charset="-122"/>
                <a:ea typeface="微软雅黑" pitchFamily="34" charset="-122"/>
              </a:rPr>
              <a:t>新的 </a:t>
            </a:r>
            <a:r>
              <a:rPr lang="en-US" altLang="zh-CN" sz="1600" b="1" dirty="0">
                <a:latin typeface="微软雅黑" pitchFamily="34" charset="-122"/>
                <a:ea typeface="微软雅黑" pitchFamily="34" charset="-122"/>
              </a:rPr>
              <a:t>RTT </a:t>
            </a:r>
            <a:r>
              <a:rPr lang="zh-CN" altLang="en-US" sz="1600" b="1" dirty="0" smtClean="0">
                <a:latin typeface="微软雅黑" pitchFamily="34" charset="-122"/>
                <a:ea typeface="微软雅黑" pitchFamily="34" charset="-122"/>
              </a:rPr>
              <a:t>样本</a:t>
            </a:r>
            <a:r>
              <a:rPr lang="en-US" altLang="zh-CN" sz="1600" b="1" dirty="0">
                <a:solidFill>
                  <a:schemeClr val="tx1"/>
                </a:solidFill>
                <a:latin typeface="微软雅黑" pitchFamily="34" charset="-122"/>
                <a:ea typeface="微软雅黑" pitchFamily="34" charset="-122"/>
                <a:sym typeface="Symbol" pitchFamily="18" charset="2"/>
              </a:rPr>
              <a:t> </a:t>
            </a:r>
            <a:r>
              <a:rPr lang="zh-CN" altLang="en-US" sz="1600" b="1" dirty="0" smtClean="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a:t>
            </a:r>
            <a:r>
              <a:rPr lang="en-US" altLang="zh-CN" sz="1600" b="1" dirty="0">
                <a:latin typeface="微软雅黑" pitchFamily="34" charset="-122"/>
                <a:ea typeface="微软雅黑" pitchFamily="34" charset="-122"/>
              </a:rPr>
              <a:t>5-6)</a:t>
            </a:r>
            <a:endParaRPr lang="en-US" altLang="zh-CN" sz="1600" b="1" dirty="0">
              <a:solidFill>
                <a:schemeClr val="dk1"/>
              </a:solidFill>
              <a:latin typeface="微软雅黑" pitchFamily="34" charset="-122"/>
              <a:ea typeface="微软雅黑" pitchFamily="34" charset="-122"/>
            </a:endParaRPr>
          </a:p>
        </p:txBody>
      </p:sp>
    </p:spTree>
    <p:extLst>
      <p:ext uri="{BB962C8B-B14F-4D97-AF65-F5344CB8AC3E}">
        <p14:creationId xmlns:p14="http://schemas.microsoft.com/office/powerpoint/2010/main" val="149522298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2475868"/>
            <a:ext cx="8048776" cy="1815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AutoShape 5"/>
          <p:cNvSpPr>
            <a:spLocks noChangeArrowheads="1"/>
          </p:cNvSpPr>
          <p:nvPr/>
        </p:nvSpPr>
        <p:spPr bwMode="auto">
          <a:xfrm>
            <a:off x="556963" y="6708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13634" y="637624"/>
            <a:ext cx="3935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往返时间 </a:t>
            </a:r>
            <a:r>
              <a:rPr lang="en-US" altLang="zh-CN" sz="2000" b="1" dirty="0">
                <a:solidFill>
                  <a:schemeClr val="bg1"/>
                </a:solidFill>
                <a:latin typeface="微软雅黑" pitchFamily="34" charset="-122"/>
                <a:ea typeface="微软雅黑" pitchFamily="34" charset="-122"/>
              </a:rPr>
              <a:t>(RTT) </a:t>
            </a:r>
            <a:r>
              <a:rPr lang="zh-CN" altLang="en-US" sz="2000" b="1" dirty="0">
                <a:solidFill>
                  <a:schemeClr val="bg1"/>
                </a:solidFill>
                <a:latin typeface="微软雅黑" pitchFamily="34" charset="-122"/>
                <a:ea typeface="微软雅黑" pitchFamily="34" charset="-122"/>
              </a:rPr>
              <a:t>的测量相当</a:t>
            </a:r>
            <a:r>
              <a:rPr lang="zh-CN" altLang="en-US" sz="2000" b="1" dirty="0" smtClean="0">
                <a:solidFill>
                  <a:schemeClr val="bg1"/>
                </a:solidFill>
                <a:latin typeface="微软雅黑" pitchFamily="34" charset="-122"/>
                <a:ea typeface="微软雅黑" pitchFamily="34" charset="-122"/>
              </a:rPr>
              <a:t>复杂</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33934"/>
            <a:ext cx="818496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Wingdings" pitchFamily="2" charset="2"/>
              <a:buChar char="l"/>
            </a:pP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报文段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没有收到确认。重传（即报文段 </a:t>
            </a:r>
            <a:r>
              <a:rPr lang="en-US" altLang="zh-CN" sz="1900" b="1" dirty="0">
                <a:latin typeface="微软雅黑" pitchFamily="34" charset="-122"/>
                <a:ea typeface="微软雅黑" pitchFamily="34" charset="-122"/>
              </a:rPr>
              <a:t>2</a:t>
            </a:r>
            <a:r>
              <a:rPr lang="zh-CN" altLang="en-US" sz="1900" b="1" dirty="0">
                <a:latin typeface="微软雅黑" pitchFamily="34" charset="-122"/>
                <a:ea typeface="微软雅黑" pitchFamily="34" charset="-122"/>
              </a:rPr>
              <a:t>）后，收到了确认报文段 </a:t>
            </a:r>
            <a:r>
              <a:rPr lang="en-US" altLang="zh-CN" sz="1900" b="1" dirty="0">
                <a:latin typeface="微软雅黑" pitchFamily="34" charset="-122"/>
                <a:ea typeface="微软雅黑" pitchFamily="34" charset="-122"/>
              </a:rPr>
              <a:t>ACK</a:t>
            </a:r>
            <a:r>
              <a:rPr lang="zh-CN" altLang="en-US" sz="1900" b="1" dirty="0">
                <a:latin typeface="微软雅黑" pitchFamily="34" charset="-122"/>
                <a:ea typeface="微软雅黑" pitchFamily="34" charset="-122"/>
              </a:rPr>
              <a:t>。</a:t>
            </a:r>
          </a:p>
          <a:p>
            <a:pPr marL="342900" indent="-342900">
              <a:lnSpc>
                <a:spcPts val="27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如何判定此确认报文段是对原来的报文段 </a:t>
            </a:r>
            <a:r>
              <a:rPr lang="en-US" altLang="zh-CN" sz="1900" b="1" dirty="0">
                <a:solidFill>
                  <a:srgbClr val="0000FF"/>
                </a:solidFill>
                <a:latin typeface="微软雅黑" pitchFamily="34" charset="-122"/>
                <a:ea typeface="微软雅黑" pitchFamily="34" charset="-122"/>
              </a:rPr>
              <a:t>1 </a:t>
            </a:r>
            <a:r>
              <a:rPr lang="zh-CN" altLang="en-US" sz="1900" b="1" dirty="0">
                <a:solidFill>
                  <a:srgbClr val="0000FF"/>
                </a:solidFill>
                <a:latin typeface="微软雅黑" pitchFamily="34" charset="-122"/>
                <a:ea typeface="微软雅黑" pitchFamily="34" charset="-122"/>
              </a:rPr>
              <a:t>的确认，还是对重传的报文段 </a:t>
            </a:r>
            <a:r>
              <a:rPr lang="en-US" altLang="zh-CN" sz="1900" b="1" dirty="0">
                <a:solidFill>
                  <a:srgbClr val="0000FF"/>
                </a:solidFill>
                <a:latin typeface="微软雅黑" pitchFamily="34" charset="-122"/>
                <a:ea typeface="微软雅黑" pitchFamily="34" charset="-122"/>
              </a:rPr>
              <a:t>2 </a:t>
            </a:r>
            <a:r>
              <a:rPr lang="zh-CN" altLang="en-US" sz="1900" b="1" dirty="0">
                <a:solidFill>
                  <a:srgbClr val="0000FF"/>
                </a:solidFill>
                <a:latin typeface="微软雅黑" pitchFamily="34" charset="-122"/>
                <a:ea typeface="微软雅黑" pitchFamily="34" charset="-122"/>
              </a:rPr>
              <a:t>的确认？ </a:t>
            </a:r>
          </a:p>
        </p:txBody>
      </p:sp>
      <p:sp>
        <p:nvSpPr>
          <p:cNvPr id="10" name="Line 2"/>
          <p:cNvSpPr>
            <a:spLocks noChangeShapeType="1"/>
          </p:cNvSpPr>
          <p:nvPr/>
        </p:nvSpPr>
        <p:spPr bwMode="auto">
          <a:xfrm>
            <a:off x="3922783" y="3812541"/>
            <a:ext cx="2463212" cy="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 name="Text Box 3"/>
          <p:cNvSpPr txBox="1">
            <a:spLocks noChangeArrowheads="1"/>
          </p:cNvSpPr>
          <p:nvPr/>
        </p:nvSpPr>
        <p:spPr bwMode="auto">
          <a:xfrm>
            <a:off x="4602577" y="3659652"/>
            <a:ext cx="122001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往返时间 </a:t>
            </a:r>
            <a:r>
              <a:rPr kumimoji="1" lang="en-US" altLang="zh-CN" sz="1200" b="1" dirty="0">
                <a:solidFill>
                  <a:srgbClr val="0000FF"/>
                </a:solidFill>
                <a:latin typeface="微软雅黑" pitchFamily="34" charset="-122"/>
                <a:ea typeface="微软雅黑" pitchFamily="34" charset="-122"/>
              </a:rPr>
              <a:t>RTT?</a:t>
            </a:r>
          </a:p>
        </p:txBody>
      </p:sp>
      <p:sp>
        <p:nvSpPr>
          <p:cNvPr id="12" name="Line 6"/>
          <p:cNvSpPr>
            <a:spLocks noChangeShapeType="1"/>
          </p:cNvSpPr>
          <p:nvPr/>
        </p:nvSpPr>
        <p:spPr bwMode="auto">
          <a:xfrm>
            <a:off x="1870293" y="3617296"/>
            <a:ext cx="5541947" cy="0"/>
          </a:xfrm>
          <a:prstGeom prst="line">
            <a:avLst/>
          </a:prstGeom>
          <a:noFill/>
          <a:ln w="28575">
            <a:solidFill>
              <a:srgbClr val="0033CC"/>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 name="Line 7"/>
          <p:cNvSpPr>
            <a:spLocks noChangeShapeType="1"/>
          </p:cNvSpPr>
          <p:nvPr/>
        </p:nvSpPr>
        <p:spPr bwMode="auto">
          <a:xfrm rot="16200000">
            <a:off x="1886649" y="3427732"/>
            <a:ext cx="379128" cy="0"/>
          </a:xfrm>
          <a:prstGeom prst="line">
            <a:avLst/>
          </a:prstGeom>
          <a:noFill/>
          <a:ln w="762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Text Box 8"/>
          <p:cNvSpPr txBox="1">
            <a:spLocks noChangeArrowheads="1"/>
          </p:cNvSpPr>
          <p:nvPr/>
        </p:nvSpPr>
        <p:spPr bwMode="auto">
          <a:xfrm>
            <a:off x="1605638" y="2820956"/>
            <a:ext cx="988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发送一个</a:t>
            </a:r>
          </a:p>
          <a:p>
            <a:pPr algn="ctr"/>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报文段</a:t>
            </a:r>
          </a:p>
        </p:txBody>
      </p:sp>
      <p:sp>
        <p:nvSpPr>
          <p:cNvPr id="15" name="Line 9"/>
          <p:cNvSpPr>
            <a:spLocks noChangeShapeType="1"/>
          </p:cNvSpPr>
          <p:nvPr/>
        </p:nvSpPr>
        <p:spPr bwMode="auto">
          <a:xfrm rot="16200000">
            <a:off x="3733219" y="3427732"/>
            <a:ext cx="379128" cy="0"/>
          </a:xfrm>
          <a:prstGeom prst="line">
            <a:avLst/>
          </a:prstGeom>
          <a:noFill/>
          <a:ln w="762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 name="Text Box 10"/>
          <p:cNvSpPr txBox="1">
            <a:spLocks noChangeArrowheads="1"/>
          </p:cNvSpPr>
          <p:nvPr/>
        </p:nvSpPr>
        <p:spPr bwMode="auto">
          <a:xfrm>
            <a:off x="3405203" y="2820956"/>
            <a:ext cx="988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超时重传</a:t>
            </a:r>
          </a:p>
          <a:p>
            <a:pPr algn="ctr"/>
            <a:r>
              <a:rPr kumimoji="1" lang="en-US" altLang="zh-CN" sz="1200" b="1">
                <a:latin typeface="微软雅黑" pitchFamily="34" charset="-122"/>
                <a:ea typeface="微软雅黑" pitchFamily="34" charset="-122"/>
              </a:rPr>
              <a:t>TCP </a:t>
            </a:r>
            <a:r>
              <a:rPr kumimoji="1" lang="zh-CN" altLang="en-US" sz="1200" b="1">
                <a:latin typeface="微软雅黑" pitchFamily="34" charset="-122"/>
                <a:ea typeface="微软雅黑" pitchFamily="34" charset="-122"/>
              </a:rPr>
              <a:t>报文段</a:t>
            </a:r>
          </a:p>
        </p:txBody>
      </p:sp>
      <p:sp>
        <p:nvSpPr>
          <p:cNvPr id="17" name="Line 11"/>
          <p:cNvSpPr>
            <a:spLocks noChangeShapeType="1"/>
          </p:cNvSpPr>
          <p:nvPr/>
        </p:nvSpPr>
        <p:spPr bwMode="auto">
          <a:xfrm rot="16200000">
            <a:off x="6196430" y="3427732"/>
            <a:ext cx="379128" cy="0"/>
          </a:xfrm>
          <a:prstGeom prst="line">
            <a:avLst/>
          </a:prstGeom>
          <a:noFill/>
          <a:ln w="762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8" name="Text Box 12"/>
          <p:cNvSpPr txBox="1">
            <a:spLocks noChangeArrowheads="1"/>
          </p:cNvSpPr>
          <p:nvPr/>
        </p:nvSpPr>
        <p:spPr bwMode="auto">
          <a:xfrm>
            <a:off x="5954274" y="3030382"/>
            <a:ext cx="86344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收到 </a:t>
            </a:r>
            <a:r>
              <a:rPr kumimoji="1" lang="en-US" altLang="zh-CN" sz="1200" b="1" dirty="0">
                <a:latin typeface="微软雅黑" pitchFamily="34" charset="-122"/>
                <a:ea typeface="微软雅黑" pitchFamily="34" charset="-122"/>
              </a:rPr>
              <a:t>ACK</a:t>
            </a:r>
          </a:p>
        </p:txBody>
      </p:sp>
      <p:sp>
        <p:nvSpPr>
          <p:cNvPr id="19" name="Text Box 13"/>
          <p:cNvSpPr txBox="1">
            <a:spLocks noChangeArrowheads="1"/>
          </p:cNvSpPr>
          <p:nvPr/>
        </p:nvSpPr>
        <p:spPr bwMode="auto">
          <a:xfrm>
            <a:off x="7136153" y="362790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时间</a:t>
            </a:r>
          </a:p>
        </p:txBody>
      </p:sp>
      <p:sp>
        <p:nvSpPr>
          <p:cNvPr id="20" name="Text Box 14"/>
          <p:cNvSpPr txBox="1">
            <a:spLocks noChangeArrowheads="1"/>
          </p:cNvSpPr>
          <p:nvPr/>
        </p:nvSpPr>
        <p:spPr bwMode="auto">
          <a:xfrm>
            <a:off x="1788126" y="3327010"/>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a:solidFill>
                  <a:srgbClr val="000099"/>
                </a:solidFill>
                <a:latin typeface="微软雅黑" pitchFamily="34" charset="-122"/>
                <a:ea typeface="微软雅黑" pitchFamily="34" charset="-122"/>
              </a:rPr>
              <a:t>1</a:t>
            </a:r>
          </a:p>
        </p:txBody>
      </p:sp>
      <p:sp>
        <p:nvSpPr>
          <p:cNvPr id="21" name="Text Box 15"/>
          <p:cNvSpPr txBox="1">
            <a:spLocks noChangeArrowheads="1"/>
          </p:cNvSpPr>
          <p:nvPr/>
        </p:nvSpPr>
        <p:spPr bwMode="auto">
          <a:xfrm>
            <a:off x="3642529" y="3327010"/>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a:solidFill>
                  <a:srgbClr val="000099"/>
                </a:solidFill>
                <a:latin typeface="微软雅黑" pitchFamily="34" charset="-122"/>
                <a:ea typeface="微软雅黑" pitchFamily="34" charset="-122"/>
              </a:rPr>
              <a:t>2</a:t>
            </a:r>
          </a:p>
        </p:txBody>
      </p:sp>
      <p:sp>
        <p:nvSpPr>
          <p:cNvPr id="22" name="Line 16"/>
          <p:cNvSpPr>
            <a:spLocks noChangeShapeType="1"/>
          </p:cNvSpPr>
          <p:nvPr/>
        </p:nvSpPr>
        <p:spPr bwMode="auto">
          <a:xfrm>
            <a:off x="3922783" y="3671015"/>
            <a:ext cx="0" cy="163221"/>
          </a:xfrm>
          <a:prstGeom prst="line">
            <a:avLst/>
          </a:prstGeom>
          <a:noFill/>
          <a:ln w="190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17"/>
          <p:cNvSpPr>
            <a:spLocks noChangeShapeType="1"/>
          </p:cNvSpPr>
          <p:nvPr/>
        </p:nvSpPr>
        <p:spPr bwMode="auto">
          <a:xfrm>
            <a:off x="6385995" y="3671015"/>
            <a:ext cx="0" cy="481400"/>
          </a:xfrm>
          <a:prstGeom prst="line">
            <a:avLst/>
          </a:prstGeom>
          <a:noFill/>
          <a:ln w="190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18"/>
          <p:cNvSpPr>
            <a:spLocks noChangeShapeType="1"/>
          </p:cNvSpPr>
          <p:nvPr/>
        </p:nvSpPr>
        <p:spPr bwMode="auto">
          <a:xfrm>
            <a:off x="2076213" y="3671015"/>
            <a:ext cx="0" cy="481400"/>
          </a:xfrm>
          <a:prstGeom prst="line">
            <a:avLst/>
          </a:prstGeom>
          <a:noFill/>
          <a:ln w="190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19"/>
          <p:cNvSpPr>
            <a:spLocks noChangeShapeType="1"/>
          </p:cNvSpPr>
          <p:nvPr/>
        </p:nvSpPr>
        <p:spPr bwMode="auto">
          <a:xfrm>
            <a:off x="2076213" y="4042911"/>
            <a:ext cx="4309781" cy="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Text Box 20"/>
          <p:cNvSpPr txBox="1">
            <a:spLocks noChangeArrowheads="1"/>
          </p:cNvSpPr>
          <p:nvPr/>
        </p:nvSpPr>
        <p:spPr bwMode="auto">
          <a:xfrm>
            <a:off x="3585503" y="3903296"/>
            <a:ext cx="1220014" cy="276999"/>
          </a:xfrm>
          <a:prstGeom prst="rect">
            <a:avLst/>
          </a:prstGeom>
          <a:solidFill>
            <a:srgbClr val="00FFFF"/>
          </a:solidFill>
          <a:ln>
            <a:noFill/>
          </a:ln>
          <a:effectLs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往返时间 </a:t>
            </a:r>
            <a:r>
              <a:rPr kumimoji="1" lang="en-US" altLang="zh-CN" sz="1200" b="1" dirty="0">
                <a:solidFill>
                  <a:srgbClr val="0000FF"/>
                </a:solidFill>
                <a:latin typeface="微软雅黑" pitchFamily="34" charset="-122"/>
                <a:ea typeface="微软雅黑" pitchFamily="34" charset="-122"/>
              </a:rPr>
              <a:t>RTT?</a:t>
            </a:r>
          </a:p>
        </p:txBody>
      </p:sp>
      <p:sp>
        <p:nvSpPr>
          <p:cNvPr id="27" name="Freeform 21"/>
          <p:cNvSpPr>
            <a:spLocks/>
          </p:cNvSpPr>
          <p:nvPr/>
        </p:nvSpPr>
        <p:spPr bwMode="auto">
          <a:xfrm>
            <a:off x="4333505" y="2834247"/>
            <a:ext cx="1915956" cy="213840"/>
          </a:xfrm>
          <a:custGeom>
            <a:avLst/>
            <a:gdLst>
              <a:gd name="T0" fmla="*/ 1472 w 1472"/>
              <a:gd name="T1" fmla="*/ 189 h 189"/>
              <a:gd name="T2" fmla="*/ 1240 w 1472"/>
              <a:gd name="T3" fmla="*/ 85 h 189"/>
              <a:gd name="T4" fmla="*/ 948 w 1472"/>
              <a:gd name="T5" fmla="*/ 17 h 189"/>
              <a:gd name="T6" fmla="*/ 684 w 1472"/>
              <a:gd name="T7" fmla="*/ 1 h 189"/>
              <a:gd name="T8" fmla="*/ 480 w 1472"/>
              <a:gd name="T9" fmla="*/ 13 h 189"/>
              <a:gd name="T10" fmla="*/ 268 w 1472"/>
              <a:gd name="T11" fmla="*/ 61 h 189"/>
              <a:gd name="T12" fmla="*/ 96 w 1472"/>
              <a:gd name="T13" fmla="*/ 117 h 189"/>
              <a:gd name="T14" fmla="*/ 0 w 1472"/>
              <a:gd name="T15" fmla="*/ 165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2" h="189">
                <a:moveTo>
                  <a:pt x="1472" y="189"/>
                </a:moveTo>
                <a:cubicBezTo>
                  <a:pt x="1433" y="172"/>
                  <a:pt x="1327" y="114"/>
                  <a:pt x="1240" y="85"/>
                </a:cubicBezTo>
                <a:cubicBezTo>
                  <a:pt x="1153" y="56"/>
                  <a:pt x="1041" y="31"/>
                  <a:pt x="948" y="17"/>
                </a:cubicBezTo>
                <a:cubicBezTo>
                  <a:pt x="855" y="3"/>
                  <a:pt x="762" y="2"/>
                  <a:pt x="684" y="1"/>
                </a:cubicBezTo>
                <a:cubicBezTo>
                  <a:pt x="606" y="0"/>
                  <a:pt x="549" y="3"/>
                  <a:pt x="480" y="13"/>
                </a:cubicBezTo>
                <a:cubicBezTo>
                  <a:pt x="411" y="23"/>
                  <a:pt x="332" y="44"/>
                  <a:pt x="268" y="61"/>
                </a:cubicBezTo>
                <a:cubicBezTo>
                  <a:pt x="204" y="78"/>
                  <a:pt x="141" y="100"/>
                  <a:pt x="96" y="117"/>
                </a:cubicBezTo>
                <a:cubicBezTo>
                  <a:pt x="51" y="134"/>
                  <a:pt x="28" y="149"/>
                  <a:pt x="0" y="165"/>
                </a:cubicBezTo>
              </a:path>
            </a:pathLst>
          </a:custGeom>
          <a:noFill/>
          <a:ln w="57150" cap="flat" cmpd="sng">
            <a:solidFill>
              <a:srgbClr val="CC00CC"/>
            </a:solidFill>
            <a:prstDash val="sysDot"/>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Freeform 22"/>
          <p:cNvSpPr>
            <a:spLocks/>
          </p:cNvSpPr>
          <p:nvPr/>
        </p:nvSpPr>
        <p:spPr bwMode="auto">
          <a:xfrm>
            <a:off x="2486935" y="2645199"/>
            <a:ext cx="3762526" cy="376029"/>
          </a:xfrm>
          <a:custGeom>
            <a:avLst/>
            <a:gdLst>
              <a:gd name="T0" fmla="*/ 1472 w 1472"/>
              <a:gd name="T1" fmla="*/ 189 h 189"/>
              <a:gd name="T2" fmla="*/ 1240 w 1472"/>
              <a:gd name="T3" fmla="*/ 85 h 189"/>
              <a:gd name="T4" fmla="*/ 948 w 1472"/>
              <a:gd name="T5" fmla="*/ 17 h 189"/>
              <a:gd name="T6" fmla="*/ 684 w 1472"/>
              <a:gd name="T7" fmla="*/ 1 h 189"/>
              <a:gd name="T8" fmla="*/ 480 w 1472"/>
              <a:gd name="T9" fmla="*/ 13 h 189"/>
              <a:gd name="T10" fmla="*/ 268 w 1472"/>
              <a:gd name="T11" fmla="*/ 61 h 189"/>
              <a:gd name="T12" fmla="*/ 96 w 1472"/>
              <a:gd name="T13" fmla="*/ 117 h 189"/>
              <a:gd name="T14" fmla="*/ 0 w 1472"/>
              <a:gd name="T15" fmla="*/ 165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2" h="189">
                <a:moveTo>
                  <a:pt x="1472" y="189"/>
                </a:moveTo>
                <a:cubicBezTo>
                  <a:pt x="1433" y="172"/>
                  <a:pt x="1327" y="114"/>
                  <a:pt x="1240" y="85"/>
                </a:cubicBezTo>
                <a:cubicBezTo>
                  <a:pt x="1153" y="56"/>
                  <a:pt x="1041" y="31"/>
                  <a:pt x="948" y="17"/>
                </a:cubicBezTo>
                <a:cubicBezTo>
                  <a:pt x="855" y="3"/>
                  <a:pt x="762" y="2"/>
                  <a:pt x="684" y="1"/>
                </a:cubicBezTo>
                <a:cubicBezTo>
                  <a:pt x="606" y="0"/>
                  <a:pt x="549" y="3"/>
                  <a:pt x="480" y="13"/>
                </a:cubicBezTo>
                <a:cubicBezTo>
                  <a:pt x="411" y="23"/>
                  <a:pt x="332" y="44"/>
                  <a:pt x="268" y="61"/>
                </a:cubicBezTo>
                <a:cubicBezTo>
                  <a:pt x="204" y="78"/>
                  <a:pt x="141" y="100"/>
                  <a:pt x="96" y="117"/>
                </a:cubicBezTo>
                <a:cubicBezTo>
                  <a:pt x="51" y="134"/>
                  <a:pt x="28" y="149"/>
                  <a:pt x="0" y="165"/>
                </a:cubicBezTo>
              </a:path>
            </a:pathLst>
          </a:custGeom>
          <a:noFill/>
          <a:ln w="57150" cap="flat" cmpd="sng">
            <a:solidFill>
              <a:srgbClr val="CC00CC"/>
            </a:solidFill>
            <a:prstDash val="sysDot"/>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Text Box 23"/>
          <p:cNvSpPr txBox="1">
            <a:spLocks noChangeArrowheads="1"/>
          </p:cNvSpPr>
          <p:nvPr/>
        </p:nvSpPr>
        <p:spPr bwMode="auto">
          <a:xfrm>
            <a:off x="5798014" y="2512445"/>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是对哪一个报文段</a:t>
            </a:r>
          </a:p>
          <a:p>
            <a:pPr algn="ctr"/>
            <a:r>
              <a:rPr kumimoji="1" lang="zh-CN" altLang="en-US" sz="1200" b="1" dirty="0">
                <a:latin typeface="微软雅黑" pitchFamily="34" charset="-122"/>
                <a:ea typeface="微软雅黑" pitchFamily="34" charset="-122"/>
              </a:rPr>
              <a:t>的确认？</a:t>
            </a:r>
          </a:p>
        </p:txBody>
      </p:sp>
    </p:spTree>
    <p:extLst>
      <p:ext uri="{BB962C8B-B14F-4D97-AF65-F5344CB8AC3E}">
        <p14:creationId xmlns:p14="http://schemas.microsoft.com/office/powerpoint/2010/main" val="288835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0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3000"/>
                                        <p:tgtEl>
                                          <p:spTgt spid="27"/>
                                        </p:tgtEl>
                                      </p:cBhvr>
                                    </p:animEffect>
                                  </p:childTnLst>
                                </p:cTn>
                              </p:par>
                              <p:par>
                                <p:cTn id="8" presetID="22" presetClass="entr" presetSubtype="2" fill="hold" grpId="0" nodeType="withEffect">
                                  <p:stCondLst>
                                    <p:cond delay="200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3000"/>
                                        <p:tgtEl>
                                          <p:spTgt spid="28"/>
                                        </p:tgtEl>
                                      </p:cBhvr>
                                    </p:animEffect>
                                  </p:childTnLst>
                                </p:cTn>
                              </p:par>
                            </p:childTnLst>
                          </p:cTn>
                        </p:par>
                        <p:par>
                          <p:cTn id="11" fill="hold">
                            <p:stCondLst>
                              <p:cond delay="5000"/>
                            </p:stCondLst>
                            <p:childTnLst>
                              <p:par>
                                <p:cTn id="12" presetID="35" presetClass="emph" presetSubtype="0" repeatCount="3000" fill="hold" grpId="0" nodeType="afterEffect">
                                  <p:stCondLst>
                                    <p:cond delay="1000"/>
                                  </p:stCondLst>
                                  <p:childTnLst>
                                    <p:anim calcmode="discrete" valueType="str">
                                      <p:cBhvr>
                                        <p:cTn id="13" dur="1000" fill="hold"/>
                                        <p:tgtEl>
                                          <p:spTgt spid="26"/>
                                        </p:tgtEl>
                                        <p:attrNameLst>
                                          <p:attrName>style.visibility</p:attrName>
                                        </p:attrNameLst>
                                      </p:cBhvr>
                                      <p:tavLst>
                                        <p:tav tm="0">
                                          <p:val>
                                            <p:strVal val="hidden"/>
                                          </p:val>
                                        </p:tav>
                                        <p:tav tm="50000">
                                          <p:val>
                                            <p:strVal val="visible"/>
                                          </p:val>
                                        </p:tav>
                                      </p:tavLst>
                                    </p:anim>
                                  </p:childTnLst>
                                </p:cTn>
                              </p:par>
                              <p:par>
                                <p:cTn id="14" presetID="35" presetClass="emph" presetSubtype="0" repeatCount="3000" fill="hold" grpId="0" nodeType="withEffect">
                                  <p:stCondLst>
                                    <p:cond delay="1000"/>
                                  </p:stCondLst>
                                  <p:childTnLst>
                                    <p:anim calcmode="discrete" valueType="str">
                                      <p:cBhvr>
                                        <p:cTn id="15"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27" grpId="0" animBg="1"/>
      <p:bldP spid="2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395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893183" y="606324"/>
            <a:ext cx="13763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err="1">
                <a:solidFill>
                  <a:schemeClr val="bg1"/>
                </a:solidFill>
                <a:latin typeface="微软雅黑" pitchFamily="34" charset="-122"/>
                <a:ea typeface="微软雅黑" pitchFamily="34" charset="-122"/>
              </a:rPr>
              <a:t>Karn</a:t>
            </a:r>
            <a:r>
              <a:rPr lang="en-US" altLang="zh-CN" sz="2000" b="1" dirty="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算法</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02634"/>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在计算平均往返时间 </a:t>
            </a:r>
            <a:r>
              <a:rPr lang="en-US" altLang="zh-CN" sz="2000" b="1" dirty="0">
                <a:solidFill>
                  <a:srgbClr val="0000FF"/>
                </a:solidFill>
                <a:latin typeface="微软雅黑" pitchFamily="34" charset="-122"/>
                <a:ea typeface="微软雅黑" pitchFamily="34" charset="-122"/>
              </a:rPr>
              <a:t>RTT </a:t>
            </a:r>
            <a:r>
              <a:rPr lang="zh-CN" altLang="en-US" sz="2000" b="1" dirty="0">
                <a:solidFill>
                  <a:srgbClr val="0000FF"/>
                </a:solidFill>
                <a:latin typeface="微软雅黑" pitchFamily="34" charset="-122"/>
                <a:ea typeface="微软雅黑" pitchFamily="34" charset="-122"/>
              </a:rPr>
              <a:t>时，只要报文段重传了，就不采用其往返时间样本。</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这样得出的加权平均平均往返时间 </a:t>
            </a:r>
            <a:r>
              <a:rPr lang="en-US" altLang="zh-CN" sz="2000" b="1" dirty="0">
                <a:latin typeface="微软雅黑" pitchFamily="34" charset="-122"/>
                <a:ea typeface="微软雅黑" pitchFamily="34" charset="-122"/>
              </a:rPr>
              <a:t>RTT</a:t>
            </a:r>
            <a:r>
              <a:rPr lang="en-US" altLang="zh-CN" sz="2000" b="1" baseline="-25000" dirty="0">
                <a:latin typeface="微软雅黑" pitchFamily="34" charset="-122"/>
                <a:ea typeface="微软雅黑" pitchFamily="34" charset="-122"/>
              </a:rPr>
              <a:t>S</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和超时重传时间 </a:t>
            </a:r>
            <a:r>
              <a:rPr lang="en-US" altLang="zh-CN" sz="2000" b="1" dirty="0">
                <a:latin typeface="微软雅黑" pitchFamily="34" charset="-122"/>
                <a:ea typeface="微软雅黑" pitchFamily="34" charset="-122"/>
              </a:rPr>
              <a:t>RTO </a:t>
            </a:r>
            <a:r>
              <a:rPr lang="zh-CN" altLang="en-US" sz="2000" b="1" dirty="0">
                <a:latin typeface="微软雅黑" pitchFamily="34" charset="-122"/>
                <a:ea typeface="微软雅黑" pitchFamily="34" charset="-122"/>
              </a:rPr>
              <a:t>就较准确。</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但是，这又引起</a:t>
            </a:r>
            <a:r>
              <a:rPr lang="zh-CN" altLang="en-US" sz="2000" b="1" dirty="0">
                <a:solidFill>
                  <a:srgbClr val="0000FF"/>
                </a:solidFill>
                <a:latin typeface="微软雅黑" pitchFamily="34" charset="-122"/>
                <a:ea typeface="微软雅黑" pitchFamily="34" charset="-122"/>
              </a:rPr>
              <a:t>新的问题</a:t>
            </a:r>
            <a:r>
              <a:rPr lang="zh-CN" altLang="en-US" sz="2000" b="1" dirty="0">
                <a:latin typeface="微软雅黑" pitchFamily="34" charset="-122"/>
                <a:ea typeface="微软雅黑" pitchFamily="34" charset="-122"/>
              </a:rPr>
              <a:t>。当报文段的时延突然增大了很多时，在原来得出的重传时间内，不会收到确认报文段。于是就重传报文段。但根据 </a:t>
            </a:r>
            <a:r>
              <a:rPr lang="en-US" altLang="zh-CN" sz="2000" b="1" dirty="0" err="1">
                <a:latin typeface="微软雅黑" pitchFamily="34" charset="-122"/>
                <a:ea typeface="微软雅黑" pitchFamily="34" charset="-122"/>
              </a:rPr>
              <a:t>Karn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算法，不考虑重传的报文段的往返时间样本。这样，</a:t>
            </a:r>
            <a:r>
              <a:rPr lang="zh-CN" altLang="en-US" sz="2000" b="1" dirty="0">
                <a:solidFill>
                  <a:srgbClr val="0000FF"/>
                </a:solidFill>
                <a:latin typeface="微软雅黑" pitchFamily="34" charset="-122"/>
                <a:ea typeface="微软雅黑" pitchFamily="34" charset="-122"/>
              </a:rPr>
              <a:t>超时重传时间就无法更新</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1207327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8315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431518" y="798348"/>
            <a:ext cx="22996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修正的 </a:t>
            </a:r>
            <a:r>
              <a:rPr lang="en-US" altLang="zh-CN" sz="2000" b="1" dirty="0" err="1">
                <a:solidFill>
                  <a:schemeClr val="bg1"/>
                </a:solidFill>
                <a:latin typeface="微软雅黑" pitchFamily="34" charset="-122"/>
                <a:ea typeface="微软雅黑" pitchFamily="34" charset="-122"/>
              </a:rPr>
              <a:t>Karn</a:t>
            </a:r>
            <a:r>
              <a:rPr lang="en-US" altLang="zh-CN" sz="2000" b="1" dirty="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算法</a:t>
            </a:r>
            <a:endParaRPr lang="zh-CN" altLang="en-US" sz="2000" b="1" dirty="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556963" y="1194658"/>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报文段每重传一次，就把 </a:t>
            </a:r>
            <a:r>
              <a:rPr lang="en-US" altLang="zh-CN" sz="2000" b="1" dirty="0">
                <a:latin typeface="微软雅黑" pitchFamily="34" charset="-122"/>
                <a:ea typeface="微软雅黑" pitchFamily="34" charset="-122"/>
              </a:rPr>
              <a:t>RTO </a:t>
            </a:r>
            <a:r>
              <a:rPr lang="zh-CN" altLang="en-US" sz="2000" b="1" dirty="0">
                <a:latin typeface="微软雅黑" pitchFamily="34" charset="-122"/>
                <a:ea typeface="微软雅黑" pitchFamily="34" charset="-122"/>
              </a:rPr>
              <a:t>增大一些：</a:t>
            </a:r>
          </a:p>
          <a:p>
            <a:pPr marL="342900" indent="-34290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系数 </a:t>
            </a:r>
            <a:r>
              <a:rPr lang="zh-CN" altLang="en-US" sz="2000" b="1" dirty="0" smtClean="0">
                <a:latin typeface="微软雅黑" pitchFamily="34" charset="-122"/>
                <a:ea typeface="微软雅黑" pitchFamily="34" charset="-122"/>
                <a:sym typeface="Symbol" pitchFamily="18" charset="2"/>
              </a:rPr>
              <a:t> </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典型值是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当不再发生报文段的重传时，才根据报文段的往返时延更新平均往返时延 </a:t>
            </a:r>
            <a:r>
              <a:rPr lang="en-US" altLang="zh-CN" sz="2000" b="1" dirty="0">
                <a:latin typeface="微软雅黑" pitchFamily="34" charset="-122"/>
                <a:ea typeface="微软雅黑" pitchFamily="34" charset="-122"/>
              </a:rPr>
              <a:t>RTT </a:t>
            </a:r>
            <a:r>
              <a:rPr lang="zh-CN" altLang="en-US" sz="2000" b="1" dirty="0">
                <a:latin typeface="微软雅黑" pitchFamily="34" charset="-122"/>
                <a:ea typeface="微软雅黑" pitchFamily="34" charset="-122"/>
              </a:rPr>
              <a:t>和超时重传时间 </a:t>
            </a:r>
            <a:r>
              <a:rPr lang="en-US" altLang="zh-CN" sz="2000" b="1" dirty="0">
                <a:latin typeface="微软雅黑" pitchFamily="34" charset="-122"/>
                <a:ea typeface="微软雅黑" pitchFamily="34" charset="-122"/>
              </a:rPr>
              <a:t>RTO </a:t>
            </a:r>
            <a:r>
              <a:rPr lang="zh-CN" altLang="en-US" sz="2000" b="1" dirty="0">
                <a:latin typeface="微软雅黑" pitchFamily="34" charset="-122"/>
                <a:ea typeface="微软雅黑" pitchFamily="34" charset="-122"/>
              </a:rPr>
              <a:t>的数值。</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实践证明，这种策略较为合理。 </a:t>
            </a:r>
          </a:p>
        </p:txBody>
      </p:sp>
      <p:sp>
        <p:nvSpPr>
          <p:cNvPr id="11" name="矩形 10"/>
          <p:cNvSpPr/>
          <p:nvPr/>
        </p:nvSpPr>
        <p:spPr>
          <a:xfrm>
            <a:off x="1005840" y="1837105"/>
            <a:ext cx="6858000" cy="369332"/>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600" b="1" dirty="0">
                <a:latin typeface="微软雅黑" pitchFamily="34" charset="-122"/>
                <a:ea typeface="微软雅黑" pitchFamily="34" charset="-122"/>
              </a:rPr>
              <a:t>新的 </a:t>
            </a:r>
            <a:r>
              <a:rPr lang="en-US" altLang="zh-CN" sz="1600" b="1" dirty="0">
                <a:latin typeface="微软雅黑" pitchFamily="34" charset="-122"/>
                <a:ea typeface="微软雅黑" pitchFamily="34" charset="-122"/>
              </a:rPr>
              <a:t>RTO</a:t>
            </a:r>
            <a:r>
              <a:rPr lang="en-US" altLang="zh-CN" sz="1600" b="1" dirty="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a:solidFill>
                  <a:schemeClr val="tx1"/>
                </a:solidFill>
                <a:latin typeface="微软雅黑" pitchFamily="34" charset="-122"/>
                <a:ea typeface="微软雅黑" pitchFamily="34" charset="-122"/>
              </a:rPr>
              <a:t> </a:t>
            </a:r>
            <a:r>
              <a:rPr lang="en-US" altLang="zh-CN" sz="1600" b="1" dirty="0">
                <a:solidFill>
                  <a:schemeClr val="tx1"/>
                </a:solidFill>
                <a:latin typeface="微软雅黑" pitchFamily="34" charset="-122"/>
                <a:ea typeface="微软雅黑" pitchFamily="34" charset="-122"/>
                <a:sym typeface="Symbol" pitchFamily="18" charset="2"/>
              </a:rPr>
              <a:t></a:t>
            </a:r>
            <a:r>
              <a:rPr lang="en-US" altLang="zh-CN" sz="1600" b="1" dirty="0">
                <a:solidFill>
                  <a:schemeClr val="tx1"/>
                </a:solidFill>
                <a:latin typeface="微软雅黑" pitchFamily="34" charset="-122"/>
                <a:ea typeface="微软雅黑" pitchFamily="34" charset="-122"/>
              </a:rPr>
              <a:t> </a:t>
            </a:r>
            <a:r>
              <a:rPr lang="en-US" altLang="zh-CN" sz="1600" b="1" dirty="0" smtClean="0">
                <a:solidFill>
                  <a:schemeClr val="tx1"/>
                </a:solidFill>
                <a:latin typeface="微软雅黑" pitchFamily="34" charset="-122"/>
                <a:ea typeface="微软雅黑" pitchFamily="34" charset="-122"/>
                <a:sym typeface="Symbol" pitchFamily="18" charset="2"/>
              </a:rPr>
              <a:t></a:t>
            </a:r>
            <a:r>
              <a:rPr lang="en-US" altLang="zh-CN" sz="1600" b="1" dirty="0" smtClean="0">
                <a:solidFill>
                  <a:schemeClr val="tx1"/>
                </a:solidFill>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a:t>
            </a:r>
            <a:r>
              <a:rPr lang="zh-CN" altLang="en-US" sz="1600" b="1" dirty="0">
                <a:latin typeface="微软雅黑" pitchFamily="34" charset="-122"/>
                <a:ea typeface="微软雅黑" pitchFamily="34" charset="-122"/>
              </a:rPr>
              <a:t>旧的 </a:t>
            </a:r>
            <a:r>
              <a:rPr lang="en-US" altLang="zh-CN" sz="1600" b="1" dirty="0">
                <a:latin typeface="微软雅黑" pitchFamily="34" charset="-122"/>
                <a:ea typeface="微软雅黑" pitchFamily="34" charset="-122"/>
              </a:rPr>
              <a:t>RTO) </a:t>
            </a:r>
          </a:p>
        </p:txBody>
      </p:sp>
    </p:spTree>
    <p:extLst>
      <p:ext uri="{BB962C8B-B14F-4D97-AF65-F5344CB8AC3E}">
        <p14:creationId xmlns:p14="http://schemas.microsoft.com/office/powerpoint/2010/main" val="11800114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0999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93563" y="1167724"/>
            <a:ext cx="33568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5.6.3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选择确认 </a:t>
            </a:r>
            <a:r>
              <a:rPr lang="en-US" altLang="zh-CN" sz="2400" b="1" dirty="0">
                <a:solidFill>
                  <a:schemeClr val="bg1"/>
                </a:solidFill>
                <a:latin typeface="微软雅黑" pitchFamily="34" charset="-122"/>
                <a:ea typeface="微软雅黑" pitchFamily="34" charset="-122"/>
              </a:rPr>
              <a:t>SACK</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56963" y="1623020"/>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：若收到的报文段无差错，只是未按序号，中间还缺少一些序号的数据，那么能否设法只传送缺少的数据而不重传已经正确到达接收方的数据？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答案是可以的。</a:t>
            </a:r>
            <a:r>
              <a:rPr lang="zh-CN" altLang="en-US" sz="2000" b="1" dirty="0">
                <a:solidFill>
                  <a:srgbClr val="0000FF"/>
                </a:solidFill>
                <a:latin typeface="微软雅黑" pitchFamily="34" charset="-122"/>
                <a:ea typeface="微软雅黑" pitchFamily="34" charset="-122"/>
              </a:rPr>
              <a:t>选择确认 </a:t>
            </a:r>
            <a:r>
              <a:rPr lang="en-US" altLang="zh-CN" sz="2000" b="1" dirty="0">
                <a:solidFill>
                  <a:srgbClr val="0000FF"/>
                </a:solidFill>
                <a:latin typeface="微软雅黑" pitchFamily="34" charset="-122"/>
                <a:ea typeface="微软雅黑" pitchFamily="34" charset="-122"/>
              </a:rPr>
              <a:t>SACK </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(Selective ACK) </a:t>
            </a:r>
            <a:r>
              <a:rPr lang="zh-CN" altLang="en-US" sz="2000" b="1" dirty="0">
                <a:latin typeface="微软雅黑" pitchFamily="34" charset="-122"/>
                <a:ea typeface="微软雅黑" pitchFamily="34" charset="-122"/>
              </a:rPr>
              <a:t>就是一种可行的处理方法。</a:t>
            </a:r>
          </a:p>
        </p:txBody>
      </p:sp>
    </p:spTree>
    <p:extLst>
      <p:ext uri="{BB962C8B-B14F-4D97-AF65-F5344CB8AC3E}">
        <p14:creationId xmlns:p14="http://schemas.microsoft.com/office/powerpoint/2010/main" val="332601131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93666" y="605119"/>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接收到的字节流序号</a:t>
            </a:r>
            <a:r>
              <a:rPr lang="zh-CN" altLang="en-US" sz="2000" b="1" dirty="0" smtClean="0">
                <a:solidFill>
                  <a:schemeClr val="bg1"/>
                </a:solidFill>
                <a:latin typeface="微软雅黑" pitchFamily="34" charset="-122"/>
                <a:ea typeface="微软雅黑" pitchFamily="34" charset="-122"/>
              </a:rPr>
              <a:t>不连续</a:t>
            </a:r>
            <a:endParaRPr lang="zh-CN" altLang="en-US" sz="2000" b="1" dirty="0">
              <a:solidFill>
                <a:schemeClr val="bg1"/>
              </a:solidFill>
              <a:latin typeface="微软雅黑" pitchFamily="34" charset="-122"/>
              <a:ea typeface="微软雅黑" pitchFamily="34" charset="-122"/>
            </a:endParaRPr>
          </a:p>
        </p:txBody>
      </p:sp>
      <p:sp>
        <p:nvSpPr>
          <p:cNvPr id="7" name="圆角矩形 6"/>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155"/>
          <p:cNvSpPr txBox="1">
            <a:spLocks noChangeArrowheads="1"/>
          </p:cNvSpPr>
          <p:nvPr/>
        </p:nvSpPr>
        <p:spPr bwMode="auto">
          <a:xfrm>
            <a:off x="2029968" y="1186735"/>
            <a:ext cx="5095061" cy="634020"/>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的接收方在接收对方发送过来的数据字节流的序号不连续，结果就形成了一些不连续的字节块。</a:t>
            </a:r>
          </a:p>
        </p:txBody>
      </p:sp>
      <p:sp>
        <p:nvSpPr>
          <p:cNvPr id="9" name="Text Box 155"/>
          <p:cNvSpPr txBox="1">
            <a:spLocks noChangeArrowheads="1"/>
          </p:cNvSpPr>
          <p:nvPr/>
        </p:nvSpPr>
        <p:spPr bwMode="auto">
          <a:xfrm>
            <a:off x="1106424" y="3197315"/>
            <a:ext cx="6986016" cy="1023742"/>
          </a:xfrm>
          <a:prstGeom prst="rect">
            <a:avLst/>
          </a:prstGeom>
          <a:solidFill>
            <a:srgbClr val="0000FF"/>
          </a:solidFill>
          <a:ln w="9525">
            <a:noFill/>
            <a:miter lim="800000"/>
            <a:headEnd/>
            <a:tailEnd/>
          </a:ln>
          <a:effectLst/>
          <a:extLst/>
        </p:spPr>
        <p:txBody>
          <a:bodyPr wrap="square">
            <a:spAutoFit/>
          </a:bodyPr>
          <a:lstStyle/>
          <a:p>
            <a:pPr>
              <a:lnSpc>
                <a:spcPct val="110000"/>
              </a:lnSpc>
            </a:pPr>
            <a:r>
              <a:rPr lang="zh-CN" altLang="en-US" sz="1400" b="1" dirty="0">
                <a:solidFill>
                  <a:schemeClr val="bg1"/>
                </a:solidFill>
                <a:latin typeface="微软雅黑" pitchFamily="34" charset="-122"/>
                <a:ea typeface="微软雅黑" pitchFamily="34" charset="-122"/>
              </a:rPr>
              <a:t>和前后字节不连续的每一个字节块都有两个边界：边界和右边界。</a:t>
            </a:r>
          </a:p>
          <a:p>
            <a:pPr marL="285750" indent="-285750">
              <a:lnSpc>
                <a:spcPct val="110000"/>
              </a:lnSpc>
              <a:buFont typeface="Wingdings" pitchFamily="2" charset="2"/>
              <a:buChar char="l"/>
            </a:pPr>
            <a:r>
              <a:rPr lang="zh-CN" altLang="en-US" sz="1400" b="1" dirty="0">
                <a:solidFill>
                  <a:schemeClr val="bg1"/>
                </a:solidFill>
                <a:latin typeface="微软雅黑" pitchFamily="34" charset="-122"/>
                <a:ea typeface="微软雅黑" pitchFamily="34" charset="-122"/>
              </a:rPr>
              <a:t>第一个字节块的左边界 </a:t>
            </a:r>
            <a:r>
              <a:rPr lang="en-US" altLang="zh-CN" sz="1400" b="1" dirty="0">
                <a:solidFill>
                  <a:schemeClr val="bg1"/>
                </a:solidFill>
                <a:latin typeface="微软雅黑" pitchFamily="34" charset="-122"/>
                <a:ea typeface="微软雅黑" pitchFamily="34" charset="-122"/>
              </a:rPr>
              <a:t>L1 = 1501</a:t>
            </a:r>
            <a:r>
              <a:rPr lang="zh-CN" altLang="en-US" sz="1400" b="1" dirty="0">
                <a:solidFill>
                  <a:schemeClr val="bg1"/>
                </a:solidFill>
                <a:latin typeface="微软雅黑" pitchFamily="34" charset="-122"/>
                <a:ea typeface="微软雅黑" pitchFamily="34" charset="-122"/>
              </a:rPr>
              <a:t>，但右边界 </a:t>
            </a:r>
            <a:r>
              <a:rPr lang="en-US" altLang="zh-CN" sz="1400" b="1" dirty="0">
                <a:solidFill>
                  <a:schemeClr val="bg1"/>
                </a:solidFill>
                <a:latin typeface="微软雅黑" pitchFamily="34" charset="-122"/>
                <a:ea typeface="微软雅黑" pitchFamily="34" charset="-122"/>
              </a:rPr>
              <a:t>R1 = 3001</a:t>
            </a:r>
            <a:r>
              <a:rPr lang="zh-CN" altLang="en-US" sz="1400" b="1" dirty="0">
                <a:solidFill>
                  <a:schemeClr val="bg1"/>
                </a:solidFill>
                <a:latin typeface="微软雅黑" pitchFamily="34" charset="-122"/>
                <a:ea typeface="微软雅黑" pitchFamily="34" charset="-122"/>
              </a:rPr>
              <a:t>。左边界指出字节块的第一个字节的序号，但右边界减 </a:t>
            </a:r>
            <a:r>
              <a:rPr lang="en-US" altLang="zh-CN" sz="1400" b="1" dirty="0">
                <a:solidFill>
                  <a:schemeClr val="bg1"/>
                </a:solidFill>
                <a:latin typeface="微软雅黑" pitchFamily="34" charset="-122"/>
                <a:ea typeface="微软雅黑" pitchFamily="34" charset="-122"/>
              </a:rPr>
              <a:t>1 </a:t>
            </a:r>
            <a:r>
              <a:rPr lang="zh-CN" altLang="en-US" sz="1400" b="1" dirty="0">
                <a:solidFill>
                  <a:schemeClr val="bg1"/>
                </a:solidFill>
                <a:latin typeface="微软雅黑" pitchFamily="34" charset="-122"/>
                <a:ea typeface="微软雅黑" pitchFamily="34" charset="-122"/>
              </a:rPr>
              <a:t>才是字节块中的最后一个序号。</a:t>
            </a:r>
          </a:p>
          <a:p>
            <a:pPr marL="285750" indent="-285750">
              <a:lnSpc>
                <a:spcPct val="110000"/>
              </a:lnSpc>
              <a:buFont typeface="Wingdings" pitchFamily="2" charset="2"/>
              <a:buChar char="l"/>
            </a:pPr>
            <a:r>
              <a:rPr lang="zh-CN" altLang="en-US" sz="1400" b="1" dirty="0">
                <a:solidFill>
                  <a:schemeClr val="bg1"/>
                </a:solidFill>
                <a:latin typeface="微软雅黑" pitchFamily="34" charset="-122"/>
                <a:ea typeface="微软雅黑" pitchFamily="34" charset="-122"/>
              </a:rPr>
              <a:t>第二个字节块的左边界 </a:t>
            </a:r>
            <a:r>
              <a:rPr lang="en-US" altLang="zh-CN" sz="1400" b="1" dirty="0">
                <a:solidFill>
                  <a:schemeClr val="bg1"/>
                </a:solidFill>
                <a:latin typeface="微软雅黑" pitchFamily="34" charset="-122"/>
                <a:ea typeface="微软雅黑" pitchFamily="34" charset="-122"/>
              </a:rPr>
              <a:t>L2 = 3501</a:t>
            </a:r>
            <a:r>
              <a:rPr lang="zh-CN" altLang="en-US" sz="1400" b="1" dirty="0">
                <a:solidFill>
                  <a:schemeClr val="bg1"/>
                </a:solidFill>
                <a:latin typeface="微软雅黑" pitchFamily="34" charset="-122"/>
                <a:ea typeface="微软雅黑" pitchFamily="34" charset="-122"/>
              </a:rPr>
              <a:t>，而右边界 </a:t>
            </a:r>
            <a:r>
              <a:rPr lang="en-US" altLang="zh-CN" sz="1400" b="1" dirty="0">
                <a:solidFill>
                  <a:schemeClr val="bg1"/>
                </a:solidFill>
                <a:latin typeface="微软雅黑" pitchFamily="34" charset="-122"/>
                <a:ea typeface="微软雅黑" pitchFamily="34" charset="-122"/>
              </a:rPr>
              <a:t>R2 = 4501</a:t>
            </a:r>
            <a:r>
              <a:rPr lang="zh-CN" altLang="en-US" sz="1400" b="1" dirty="0">
                <a:solidFill>
                  <a:schemeClr val="bg1"/>
                </a:solidFill>
                <a:latin typeface="微软雅黑" pitchFamily="34" charset="-122"/>
                <a:ea typeface="微软雅黑" pitchFamily="34" charset="-122"/>
              </a:rPr>
              <a:t>。 </a:t>
            </a:r>
          </a:p>
        </p:txBody>
      </p:sp>
      <p:sp>
        <p:nvSpPr>
          <p:cNvPr id="10" name="Rectangle 6"/>
          <p:cNvSpPr>
            <a:spLocks noChangeArrowheads="1"/>
          </p:cNvSpPr>
          <p:nvPr/>
        </p:nvSpPr>
        <p:spPr bwMode="auto">
          <a:xfrm>
            <a:off x="1403441" y="2279218"/>
            <a:ext cx="1543723" cy="294524"/>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Rectangle 7"/>
          <p:cNvSpPr>
            <a:spLocks noChangeArrowheads="1"/>
          </p:cNvSpPr>
          <p:nvPr/>
        </p:nvSpPr>
        <p:spPr bwMode="auto">
          <a:xfrm>
            <a:off x="3585299" y="2279218"/>
            <a:ext cx="1436975" cy="294524"/>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8"/>
          <p:cNvSpPr>
            <a:spLocks noChangeArrowheads="1"/>
          </p:cNvSpPr>
          <p:nvPr/>
        </p:nvSpPr>
        <p:spPr bwMode="auto">
          <a:xfrm>
            <a:off x="5606448" y="2279218"/>
            <a:ext cx="2022324" cy="294524"/>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Text Box 19"/>
          <p:cNvSpPr txBox="1">
            <a:spLocks noChangeArrowheads="1"/>
          </p:cNvSpPr>
          <p:nvPr/>
        </p:nvSpPr>
        <p:spPr bwMode="auto">
          <a:xfrm>
            <a:off x="2062023" y="2770120"/>
            <a:ext cx="1234633" cy="277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CC"/>
                </a:solidFill>
                <a:latin typeface="微软雅黑" pitchFamily="34" charset="-122"/>
                <a:ea typeface="微软雅黑" pitchFamily="34" charset="-122"/>
              </a:rPr>
              <a:t>确认号 </a:t>
            </a:r>
            <a:r>
              <a:rPr lang="en-US" altLang="zh-CN" sz="1200" b="1" dirty="0">
                <a:solidFill>
                  <a:srgbClr val="CC00CC"/>
                </a:solidFill>
                <a:latin typeface="微软雅黑" pitchFamily="34" charset="-122"/>
                <a:ea typeface="微软雅黑" pitchFamily="34" charset="-122"/>
              </a:rPr>
              <a:t>= 1001</a:t>
            </a:r>
          </a:p>
        </p:txBody>
      </p:sp>
      <p:sp>
        <p:nvSpPr>
          <p:cNvPr id="19" name="Line 5"/>
          <p:cNvSpPr>
            <a:spLocks noChangeShapeType="1"/>
          </p:cNvSpPr>
          <p:nvPr/>
        </p:nvSpPr>
        <p:spPr bwMode="auto">
          <a:xfrm>
            <a:off x="1403441" y="2093607"/>
            <a:ext cx="1543723"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Text Box 9"/>
          <p:cNvSpPr txBox="1">
            <a:spLocks noChangeArrowheads="1"/>
          </p:cNvSpPr>
          <p:nvPr/>
        </p:nvSpPr>
        <p:spPr bwMode="auto">
          <a:xfrm>
            <a:off x="3052377" y="2216563"/>
            <a:ext cx="357790" cy="3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99"/>
                </a:solidFill>
                <a:latin typeface="微软雅黑" pitchFamily="34" charset="-122"/>
                <a:ea typeface="微软雅黑" pitchFamily="34" charset="-122"/>
              </a:rPr>
              <a:t>…</a:t>
            </a:r>
          </a:p>
        </p:txBody>
      </p:sp>
      <p:sp>
        <p:nvSpPr>
          <p:cNvPr id="21" name="Text Box 10"/>
          <p:cNvSpPr txBox="1">
            <a:spLocks noChangeArrowheads="1"/>
          </p:cNvSpPr>
          <p:nvPr/>
        </p:nvSpPr>
        <p:spPr bwMode="auto">
          <a:xfrm>
            <a:off x="5148159" y="2192538"/>
            <a:ext cx="357790" cy="3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99"/>
                </a:solidFill>
                <a:latin typeface="微软雅黑" pitchFamily="34" charset="-122"/>
                <a:ea typeface="微软雅黑" pitchFamily="34" charset="-122"/>
              </a:rPr>
              <a:t>…</a:t>
            </a:r>
          </a:p>
        </p:txBody>
      </p:sp>
      <p:sp>
        <p:nvSpPr>
          <p:cNvPr id="22" name="Line 11"/>
          <p:cNvSpPr>
            <a:spLocks noChangeShapeType="1"/>
          </p:cNvSpPr>
          <p:nvPr/>
        </p:nvSpPr>
        <p:spPr bwMode="auto">
          <a:xfrm flipH="1">
            <a:off x="1416731" y="2027558"/>
            <a:ext cx="0" cy="1808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Text Box 12"/>
          <p:cNvSpPr txBox="1">
            <a:spLocks noChangeArrowheads="1"/>
          </p:cNvSpPr>
          <p:nvPr/>
        </p:nvSpPr>
        <p:spPr bwMode="auto">
          <a:xfrm>
            <a:off x="1633145" y="1969568"/>
            <a:ext cx="110799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latin typeface="微软雅黑" pitchFamily="34" charset="-122"/>
                <a:ea typeface="微软雅黑" pitchFamily="34" charset="-122"/>
              </a:rPr>
              <a:t>连续的字节流</a:t>
            </a:r>
          </a:p>
        </p:txBody>
      </p:sp>
      <p:sp>
        <p:nvSpPr>
          <p:cNvPr id="24" name="Line 14"/>
          <p:cNvSpPr>
            <a:spLocks noChangeShapeType="1"/>
          </p:cNvSpPr>
          <p:nvPr/>
        </p:nvSpPr>
        <p:spPr bwMode="auto">
          <a:xfrm flipV="1">
            <a:off x="2981181" y="2475207"/>
            <a:ext cx="0" cy="29452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Text Box 16"/>
          <p:cNvSpPr txBox="1">
            <a:spLocks noChangeArrowheads="1"/>
          </p:cNvSpPr>
          <p:nvPr/>
        </p:nvSpPr>
        <p:spPr bwMode="auto">
          <a:xfrm>
            <a:off x="2000518" y="2212084"/>
            <a:ext cx="357790" cy="3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99"/>
                </a:solidFill>
                <a:latin typeface="微软雅黑" pitchFamily="34" charset="-122"/>
                <a:ea typeface="微软雅黑" pitchFamily="34" charset="-122"/>
              </a:rPr>
              <a:t>…</a:t>
            </a:r>
          </a:p>
        </p:txBody>
      </p:sp>
      <p:sp>
        <p:nvSpPr>
          <p:cNvPr id="26" name="Text Box 17"/>
          <p:cNvSpPr txBox="1">
            <a:spLocks noChangeArrowheads="1"/>
          </p:cNvSpPr>
          <p:nvPr/>
        </p:nvSpPr>
        <p:spPr bwMode="auto">
          <a:xfrm>
            <a:off x="4128416" y="2212084"/>
            <a:ext cx="357790" cy="3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99"/>
                </a:solidFill>
                <a:latin typeface="微软雅黑" pitchFamily="34" charset="-122"/>
                <a:ea typeface="微软雅黑" pitchFamily="34" charset="-122"/>
              </a:rPr>
              <a:t>…</a:t>
            </a:r>
          </a:p>
        </p:txBody>
      </p:sp>
      <p:sp>
        <p:nvSpPr>
          <p:cNvPr id="27" name="Text Box 18"/>
          <p:cNvSpPr txBox="1">
            <a:spLocks noChangeArrowheads="1"/>
          </p:cNvSpPr>
          <p:nvPr/>
        </p:nvSpPr>
        <p:spPr bwMode="auto">
          <a:xfrm>
            <a:off x="6522594" y="2212084"/>
            <a:ext cx="357790" cy="3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99"/>
                </a:solidFill>
                <a:latin typeface="微软雅黑" pitchFamily="34" charset="-122"/>
                <a:ea typeface="微软雅黑" pitchFamily="34" charset="-122"/>
              </a:rPr>
              <a:t>…</a:t>
            </a:r>
          </a:p>
        </p:txBody>
      </p:sp>
      <p:grpSp>
        <p:nvGrpSpPr>
          <p:cNvPr id="2" name="组合 1"/>
          <p:cNvGrpSpPr/>
          <p:nvPr/>
        </p:nvGrpSpPr>
        <p:grpSpPr>
          <a:xfrm>
            <a:off x="3415064" y="2475207"/>
            <a:ext cx="2087943" cy="571913"/>
            <a:chOff x="3415064" y="2475207"/>
            <a:chExt cx="2087943" cy="571913"/>
          </a:xfrm>
        </p:grpSpPr>
        <p:sp>
          <p:nvSpPr>
            <p:cNvPr id="15" name="Text Box 26"/>
            <p:cNvSpPr txBox="1">
              <a:spLocks noChangeArrowheads="1"/>
            </p:cNvSpPr>
            <p:nvPr/>
          </p:nvSpPr>
          <p:spPr bwMode="auto">
            <a:xfrm>
              <a:off x="3415064" y="2770120"/>
              <a:ext cx="920445" cy="277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latin typeface="微软雅黑" pitchFamily="34" charset="-122"/>
                  <a:ea typeface="微软雅黑" pitchFamily="34" charset="-122"/>
                </a:rPr>
                <a:t>L</a:t>
              </a:r>
              <a:r>
                <a:rPr lang="en-US" altLang="zh-CN" sz="1200" b="1" baseline="-25000">
                  <a:latin typeface="微软雅黑" pitchFamily="34" charset="-122"/>
                  <a:ea typeface="微软雅黑" pitchFamily="34" charset="-122"/>
                </a:rPr>
                <a:t>1</a:t>
              </a:r>
              <a:r>
                <a:rPr lang="en-US" altLang="zh-CN" sz="1200" b="1">
                  <a:latin typeface="微软雅黑" pitchFamily="34" charset="-122"/>
                  <a:ea typeface="微软雅黑" pitchFamily="34" charset="-122"/>
                </a:rPr>
                <a:t> = 1501</a:t>
              </a:r>
            </a:p>
          </p:txBody>
        </p:sp>
        <p:sp>
          <p:nvSpPr>
            <p:cNvPr id="17" name="Text Box 28"/>
            <p:cNvSpPr txBox="1">
              <a:spLocks noChangeArrowheads="1"/>
            </p:cNvSpPr>
            <p:nvPr/>
          </p:nvSpPr>
          <p:spPr bwMode="auto">
            <a:xfrm>
              <a:off x="4560120" y="2770120"/>
              <a:ext cx="942887" cy="277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itchFamily="34" charset="-122"/>
                  <a:ea typeface="微软雅黑" pitchFamily="34" charset="-122"/>
                </a:rPr>
                <a:t>R</a:t>
              </a:r>
              <a:r>
                <a:rPr lang="en-US" altLang="zh-CN" sz="1200" b="1" baseline="-25000" dirty="0">
                  <a:latin typeface="微软雅黑" pitchFamily="34" charset="-122"/>
                  <a:ea typeface="微软雅黑" pitchFamily="34" charset="-122"/>
                </a:rPr>
                <a:t>1</a:t>
              </a:r>
              <a:r>
                <a:rPr lang="en-US" altLang="zh-CN" sz="1200" b="1" dirty="0">
                  <a:latin typeface="微软雅黑" pitchFamily="34" charset="-122"/>
                  <a:ea typeface="微软雅黑" pitchFamily="34" charset="-122"/>
                </a:rPr>
                <a:t> = 3001</a:t>
              </a:r>
            </a:p>
          </p:txBody>
        </p:sp>
        <p:sp>
          <p:nvSpPr>
            <p:cNvPr id="28" name="Line 20"/>
            <p:cNvSpPr>
              <a:spLocks noChangeShapeType="1"/>
            </p:cNvSpPr>
            <p:nvPr/>
          </p:nvSpPr>
          <p:spPr bwMode="auto">
            <a:xfrm flipV="1">
              <a:off x="3833544" y="2475207"/>
              <a:ext cx="0" cy="29452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Line 21"/>
            <p:cNvSpPr>
              <a:spLocks noChangeShapeType="1"/>
            </p:cNvSpPr>
            <p:nvPr/>
          </p:nvSpPr>
          <p:spPr bwMode="auto">
            <a:xfrm flipV="1">
              <a:off x="5075061" y="2475207"/>
              <a:ext cx="0" cy="29452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3" name="组合 2"/>
          <p:cNvGrpSpPr/>
          <p:nvPr/>
        </p:nvGrpSpPr>
        <p:grpSpPr>
          <a:xfrm>
            <a:off x="5527383" y="2475207"/>
            <a:ext cx="2522583" cy="571913"/>
            <a:chOff x="5527383" y="2475207"/>
            <a:chExt cx="2522583" cy="571913"/>
          </a:xfrm>
        </p:grpSpPr>
        <p:sp>
          <p:nvSpPr>
            <p:cNvPr id="16" name="Text Box 27"/>
            <p:cNvSpPr txBox="1">
              <a:spLocks noChangeArrowheads="1"/>
            </p:cNvSpPr>
            <p:nvPr/>
          </p:nvSpPr>
          <p:spPr bwMode="auto">
            <a:xfrm>
              <a:off x="5527383" y="2770120"/>
              <a:ext cx="920445" cy="277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itchFamily="34" charset="-122"/>
                  <a:ea typeface="微软雅黑" pitchFamily="34" charset="-122"/>
                </a:rPr>
                <a:t>L</a:t>
              </a:r>
              <a:r>
                <a:rPr lang="en-US" altLang="zh-CN" sz="1200" b="1" baseline="-25000" dirty="0">
                  <a:latin typeface="微软雅黑" pitchFamily="34" charset="-122"/>
                  <a:ea typeface="微软雅黑" pitchFamily="34" charset="-122"/>
                </a:rPr>
                <a:t>2</a:t>
              </a:r>
              <a:r>
                <a:rPr lang="en-US" altLang="zh-CN" sz="1200" b="1" dirty="0">
                  <a:latin typeface="微软雅黑" pitchFamily="34" charset="-122"/>
                  <a:ea typeface="微软雅黑" pitchFamily="34" charset="-122"/>
                </a:rPr>
                <a:t> = 3501</a:t>
              </a:r>
            </a:p>
          </p:txBody>
        </p:sp>
        <p:sp>
          <p:nvSpPr>
            <p:cNvPr id="18" name="Text Box 29"/>
            <p:cNvSpPr txBox="1">
              <a:spLocks noChangeArrowheads="1"/>
            </p:cNvSpPr>
            <p:nvPr/>
          </p:nvSpPr>
          <p:spPr bwMode="auto">
            <a:xfrm>
              <a:off x="7107079" y="2755465"/>
              <a:ext cx="942887" cy="277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latin typeface="微软雅黑" pitchFamily="34" charset="-122"/>
                  <a:ea typeface="微软雅黑" pitchFamily="34" charset="-122"/>
                </a:rPr>
                <a:t>R</a:t>
              </a:r>
              <a:r>
                <a:rPr lang="en-US" altLang="zh-CN" sz="1200" b="1" baseline="-25000" dirty="0">
                  <a:latin typeface="微软雅黑" pitchFamily="34" charset="-122"/>
                  <a:ea typeface="微软雅黑" pitchFamily="34" charset="-122"/>
                </a:rPr>
                <a:t>1</a:t>
              </a:r>
              <a:r>
                <a:rPr lang="en-US" altLang="zh-CN" sz="1200" b="1" dirty="0">
                  <a:latin typeface="微软雅黑" pitchFamily="34" charset="-122"/>
                  <a:ea typeface="微软雅黑" pitchFamily="34" charset="-122"/>
                </a:rPr>
                <a:t> = 4501</a:t>
              </a:r>
            </a:p>
          </p:txBody>
        </p:sp>
        <p:sp>
          <p:nvSpPr>
            <p:cNvPr id="30" name="Line 22"/>
            <p:cNvSpPr>
              <a:spLocks noChangeShapeType="1"/>
            </p:cNvSpPr>
            <p:nvPr/>
          </p:nvSpPr>
          <p:spPr bwMode="auto">
            <a:xfrm flipV="1">
              <a:off x="5910459" y="2475207"/>
              <a:ext cx="0" cy="29452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Line 23"/>
            <p:cNvSpPr>
              <a:spLocks noChangeShapeType="1"/>
            </p:cNvSpPr>
            <p:nvPr/>
          </p:nvSpPr>
          <p:spPr bwMode="auto">
            <a:xfrm flipV="1">
              <a:off x="7681559" y="2475207"/>
              <a:ext cx="0" cy="29452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32" name="Text Box 24"/>
          <p:cNvSpPr txBox="1">
            <a:spLocks noChangeArrowheads="1"/>
          </p:cNvSpPr>
          <p:nvPr/>
        </p:nvSpPr>
        <p:spPr bwMode="auto">
          <a:xfrm>
            <a:off x="3761042" y="1960906"/>
            <a:ext cx="1107996"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latin typeface="微软雅黑" pitchFamily="34" charset="-122"/>
                <a:ea typeface="微软雅黑" pitchFamily="34" charset="-122"/>
              </a:rPr>
              <a:t>第一个字节块</a:t>
            </a:r>
          </a:p>
        </p:txBody>
      </p:sp>
      <p:sp>
        <p:nvSpPr>
          <p:cNvPr id="33" name="Text Box 25"/>
          <p:cNvSpPr txBox="1">
            <a:spLocks noChangeArrowheads="1"/>
          </p:cNvSpPr>
          <p:nvPr/>
        </p:nvSpPr>
        <p:spPr bwMode="auto">
          <a:xfrm>
            <a:off x="6129413" y="1954409"/>
            <a:ext cx="1107996"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latin typeface="微软雅黑" pitchFamily="34" charset="-122"/>
                <a:ea typeface="微软雅黑" pitchFamily="34" charset="-122"/>
              </a:rPr>
              <a:t>第二个字节块</a:t>
            </a:r>
          </a:p>
        </p:txBody>
      </p:sp>
      <p:sp>
        <p:nvSpPr>
          <p:cNvPr id="34" name="Line 11"/>
          <p:cNvSpPr>
            <a:spLocks noChangeShapeType="1"/>
          </p:cNvSpPr>
          <p:nvPr/>
        </p:nvSpPr>
        <p:spPr bwMode="auto">
          <a:xfrm flipH="1">
            <a:off x="2947164" y="2027558"/>
            <a:ext cx="0" cy="1808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Text Box 15"/>
          <p:cNvSpPr txBox="1">
            <a:spLocks noChangeArrowheads="1"/>
          </p:cNvSpPr>
          <p:nvPr/>
        </p:nvSpPr>
        <p:spPr bwMode="auto">
          <a:xfrm>
            <a:off x="1412133" y="2265981"/>
            <a:ext cx="6420435" cy="3077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400" b="1" dirty="0">
                <a:solidFill>
                  <a:srgbClr val="0000FF"/>
                </a:solidFill>
                <a:latin typeface="微软雅黑" pitchFamily="34" charset="-122"/>
                <a:ea typeface="微软雅黑" pitchFamily="34" charset="-122"/>
              </a:rPr>
              <a:t>1          </a:t>
            </a:r>
            <a:r>
              <a:rPr lang="en-US" altLang="zh-CN" sz="1400" b="1" dirty="0" smtClean="0">
                <a:solidFill>
                  <a:srgbClr val="0000FF"/>
                </a:solidFill>
                <a:latin typeface="微软雅黑" pitchFamily="34" charset="-122"/>
                <a:ea typeface="微软雅黑" pitchFamily="34" charset="-122"/>
              </a:rPr>
              <a:t>      1000              1501         3000              3501                   4500</a:t>
            </a:r>
            <a:endParaRPr lang="en-US" altLang="zh-CN" sz="1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89585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77669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431518" y="743484"/>
            <a:ext cx="22996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RFC 2018 </a:t>
            </a:r>
            <a:r>
              <a:rPr lang="zh-CN" altLang="en-US" sz="2000" b="1" dirty="0">
                <a:solidFill>
                  <a:schemeClr val="bg1"/>
                </a:solidFill>
                <a:latin typeface="微软雅黑" pitchFamily="34" charset="-122"/>
                <a:ea typeface="微软雅黑" pitchFamily="34" charset="-122"/>
              </a:rPr>
              <a:t>的规定</a:t>
            </a:r>
          </a:p>
        </p:txBody>
      </p:sp>
      <p:sp>
        <p:nvSpPr>
          <p:cNvPr id="9" name="Rectangle 68"/>
          <p:cNvSpPr>
            <a:spLocks noChangeArrowheads="1"/>
          </p:cNvSpPr>
          <p:nvPr/>
        </p:nvSpPr>
        <p:spPr bwMode="auto">
          <a:xfrm>
            <a:off x="556963" y="1139794"/>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如果要使用选择确认，那么在建立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连接时，就要在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首部的选项中加上“允许 </a:t>
            </a:r>
            <a:r>
              <a:rPr lang="en-US" altLang="zh-CN" sz="2000" b="1" dirty="0">
                <a:latin typeface="微软雅黑" pitchFamily="34" charset="-122"/>
                <a:ea typeface="微软雅黑" pitchFamily="34" charset="-122"/>
              </a:rPr>
              <a:t>SACK”</a:t>
            </a:r>
            <a:r>
              <a:rPr lang="zh-CN" altLang="en-US" sz="2000" b="1" dirty="0">
                <a:latin typeface="微软雅黑" pitchFamily="34" charset="-122"/>
                <a:ea typeface="微软雅黑" pitchFamily="34" charset="-122"/>
              </a:rPr>
              <a:t>的选项，而双方必须都事先商定好。</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如果使用选择确认，那么原来首部中的“确认号字段”的用法仍然不变。只是以后在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报文段的首部中都增加了 </a:t>
            </a:r>
            <a:r>
              <a:rPr lang="en-US" altLang="zh-CN" sz="2000" b="1" dirty="0">
                <a:latin typeface="微软雅黑" pitchFamily="34" charset="-122"/>
                <a:ea typeface="微软雅黑" pitchFamily="34" charset="-122"/>
              </a:rPr>
              <a:t>SACK </a:t>
            </a:r>
            <a:r>
              <a:rPr lang="zh-CN" altLang="en-US" sz="2000" b="1" dirty="0">
                <a:latin typeface="微软雅黑" pitchFamily="34" charset="-122"/>
                <a:ea typeface="微软雅黑" pitchFamily="34" charset="-122"/>
              </a:rPr>
              <a:t>选项，以便报告收到的不连续的字节块的边界。</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由于首部选项的长度最多只有 </a:t>
            </a:r>
            <a:r>
              <a:rPr lang="en-US" altLang="zh-CN" sz="2000" b="1" dirty="0">
                <a:latin typeface="微软雅黑" pitchFamily="34" charset="-122"/>
                <a:ea typeface="微软雅黑" pitchFamily="34" charset="-122"/>
              </a:rPr>
              <a:t>40 </a:t>
            </a:r>
            <a:r>
              <a:rPr lang="zh-CN" altLang="en-US" sz="2000" b="1" dirty="0">
                <a:latin typeface="微软雅黑" pitchFamily="34" charset="-122"/>
                <a:ea typeface="微软雅黑" pitchFamily="34" charset="-122"/>
              </a:rPr>
              <a:t>字节，而指明一个边界就要用掉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字节，因此在选项中最多只能指明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个字节块的边界信息。</a:t>
            </a:r>
          </a:p>
        </p:txBody>
      </p:sp>
    </p:spTree>
    <p:extLst>
      <p:ext uri="{BB962C8B-B14F-4D97-AF65-F5344CB8AC3E}">
        <p14:creationId xmlns:p14="http://schemas.microsoft.com/office/powerpoint/2010/main" val="376044099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2629135" y="160375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221018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637198" y="153232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8"/>
          <p:cNvSpPr>
            <a:spLocks noChangeArrowheads="1"/>
          </p:cNvSpPr>
          <p:nvPr/>
        </p:nvSpPr>
        <p:spPr bwMode="auto">
          <a:xfrm>
            <a:off x="2700573" y="1349758"/>
            <a:ext cx="5472113"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5.7.1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利用滑动窗口实现流量控制</a:t>
            </a:r>
          </a:p>
          <a:p>
            <a:pPr eaLnBrk="0" hangingPunct="0">
              <a:lnSpc>
                <a:spcPct val="200000"/>
              </a:lnSpc>
            </a:pPr>
            <a:r>
              <a:rPr lang="en-US" altLang="zh-CN" sz="2000" b="1" dirty="0">
                <a:solidFill>
                  <a:schemeClr val="bg1"/>
                </a:solidFill>
                <a:latin typeface="微软雅黑" pitchFamily="34" charset="-122"/>
                <a:ea typeface="微软雅黑" pitchFamily="34" charset="-122"/>
              </a:rPr>
              <a:t>5.7.2  </a:t>
            </a:r>
            <a:r>
              <a:rPr lang="en-US" altLang="zh-CN" sz="2000" b="1" dirty="0" smtClean="0">
                <a:solidFill>
                  <a:schemeClr val="bg1"/>
                </a:solidFill>
                <a:latin typeface="微软雅黑" pitchFamily="34" charset="-122"/>
                <a:ea typeface="微软雅黑" pitchFamily="34" charset="-122"/>
              </a:rPr>
              <a:t>                                   TCP </a:t>
            </a:r>
            <a:r>
              <a:rPr lang="zh-CN" altLang="en-US" sz="2000" b="1" dirty="0">
                <a:solidFill>
                  <a:schemeClr val="bg1"/>
                </a:solidFill>
                <a:latin typeface="微软雅黑" pitchFamily="34" charset="-122"/>
                <a:ea typeface="微软雅黑" pitchFamily="34" charset="-122"/>
              </a:rPr>
              <a:t>的传输效率</a:t>
            </a:r>
          </a:p>
        </p:txBody>
      </p:sp>
      <p:sp>
        <p:nvSpPr>
          <p:cNvPr id="10" name="Rectangle 27"/>
          <p:cNvSpPr>
            <a:spLocks noChangeArrowheads="1"/>
          </p:cNvSpPr>
          <p:nvPr/>
        </p:nvSpPr>
        <p:spPr bwMode="auto">
          <a:xfrm>
            <a:off x="639730" y="160375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69869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5.7</a:t>
            </a:r>
          </a:p>
          <a:p>
            <a:pPr eaLnBrk="0" hangingPunct="0"/>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的流量控制</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5300838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4657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124057" y="1204300"/>
            <a:ext cx="48958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5.7.1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利用</a:t>
            </a:r>
            <a:r>
              <a:rPr lang="zh-CN" altLang="en-US" sz="2400" b="1" dirty="0">
                <a:solidFill>
                  <a:schemeClr val="bg1"/>
                </a:solidFill>
                <a:latin typeface="微软雅黑" pitchFamily="34" charset="-122"/>
                <a:ea typeface="微软雅黑" pitchFamily="34" charset="-122"/>
              </a:rPr>
              <a:t>滑动窗口实现流量控制</a:t>
            </a:r>
          </a:p>
        </p:txBody>
      </p:sp>
      <p:sp>
        <p:nvSpPr>
          <p:cNvPr id="7" name="Rectangle 8"/>
          <p:cNvSpPr>
            <a:spLocks noChangeArrowheads="1"/>
          </p:cNvSpPr>
          <p:nvPr/>
        </p:nvSpPr>
        <p:spPr bwMode="auto">
          <a:xfrm>
            <a:off x="556963" y="1659596"/>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一般说来，我们总是希望数据传输得更快一些。但如果发送方把数据发送得过快，接收方就可能来不及接收，这就会造成数据的丢失。</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流量控制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(flow control) </a:t>
            </a:r>
            <a:r>
              <a:rPr lang="zh-CN" altLang="en-US" sz="2000" b="1" dirty="0">
                <a:latin typeface="微软雅黑" pitchFamily="34" charset="-122"/>
                <a:ea typeface="微软雅黑" pitchFamily="34" charset="-122"/>
              </a:rPr>
              <a:t>就是让发送方的发送速率不要太快，既要让接收方来得及接收，也不要使网络发生拥塞。</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a:t>
            </a:r>
            <a:r>
              <a:rPr lang="zh-CN" altLang="en-US" sz="2000" b="1" dirty="0">
                <a:solidFill>
                  <a:srgbClr val="0000FF"/>
                </a:solidFill>
                <a:latin typeface="微软雅黑" pitchFamily="34" charset="-122"/>
                <a:ea typeface="微软雅黑" pitchFamily="34" charset="-122"/>
              </a:rPr>
              <a:t>滑动窗口机制</a:t>
            </a:r>
            <a:r>
              <a:rPr lang="zh-CN" altLang="en-US" sz="2000" b="1" dirty="0">
                <a:latin typeface="微软雅黑" pitchFamily="34" charset="-122"/>
                <a:ea typeface="微软雅黑" pitchFamily="34" charset="-122"/>
              </a:rPr>
              <a:t>可以很方便地在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连接上实现流量控制。 </a:t>
            </a:r>
          </a:p>
        </p:txBody>
      </p:sp>
    </p:spTree>
    <p:extLst>
      <p:ext uri="{BB962C8B-B14F-4D97-AF65-F5344CB8AC3E}">
        <p14:creationId xmlns:p14="http://schemas.microsoft.com/office/powerpoint/2010/main" val="3628000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 name="Rectangle 6"/>
          <p:cNvSpPr>
            <a:spLocks noChangeArrowheads="1"/>
          </p:cNvSpPr>
          <p:nvPr/>
        </p:nvSpPr>
        <p:spPr bwMode="auto">
          <a:xfrm>
            <a:off x="3188618" y="65083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可靠信道与不可靠信道</a:t>
            </a:r>
          </a:p>
        </p:txBody>
      </p:sp>
      <p:sp>
        <p:nvSpPr>
          <p:cNvPr id="16" name="圆角矩形 15"/>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5"/>
          <p:cNvSpPr>
            <a:spLocks noChangeArrowheads="1"/>
          </p:cNvSpPr>
          <p:nvPr/>
        </p:nvSpPr>
        <p:spPr bwMode="auto">
          <a:xfrm>
            <a:off x="1417231" y="2592135"/>
            <a:ext cx="6288574" cy="1531809"/>
          </a:xfrm>
          <a:prstGeom prst="rect">
            <a:avLst/>
          </a:prstGeom>
          <a:solidFill>
            <a:srgbClr val="99FFCC"/>
          </a:solidFill>
          <a:ln>
            <a:solidFill>
              <a:schemeClr val="tx1"/>
            </a:solidFill>
            <a:prstDash val="dash"/>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 name="AutoShape 6"/>
          <p:cNvSpPr>
            <a:spLocks noChangeArrowheads="1"/>
          </p:cNvSpPr>
          <p:nvPr/>
        </p:nvSpPr>
        <p:spPr bwMode="auto">
          <a:xfrm>
            <a:off x="7156237" y="1322419"/>
            <a:ext cx="500820" cy="458906"/>
          </a:xfrm>
          <a:prstGeom prst="cloudCallout">
            <a:avLst>
              <a:gd name="adj1" fmla="val -45565"/>
              <a:gd name="adj2" fmla="val 111593"/>
            </a:avLst>
          </a:prstGeom>
          <a:solidFill>
            <a:srgbClr val="99FFCC"/>
          </a:solidFill>
          <a:ln w="9525">
            <a:solidFill>
              <a:srgbClr val="000000"/>
            </a:solidFill>
            <a:round/>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 name="Text Box 7"/>
          <p:cNvSpPr txBox="1">
            <a:spLocks noChangeArrowheads="1"/>
          </p:cNvSpPr>
          <p:nvPr/>
        </p:nvSpPr>
        <p:spPr bwMode="auto">
          <a:xfrm>
            <a:off x="7223944" y="1370307"/>
            <a:ext cx="2633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1C1C1C"/>
                </a:solidFill>
                <a:effectLst/>
                <a:uLnTx/>
                <a:uFillTx/>
                <a:latin typeface="微软雅黑" pitchFamily="34" charset="-122"/>
                <a:ea typeface="微软雅黑" pitchFamily="34" charset="-122"/>
              </a:rPr>
              <a:t>？</a:t>
            </a:r>
          </a:p>
        </p:txBody>
      </p:sp>
      <p:sp>
        <p:nvSpPr>
          <p:cNvPr id="20" name="Line 8"/>
          <p:cNvSpPr>
            <a:spLocks noChangeShapeType="1"/>
          </p:cNvSpPr>
          <p:nvPr/>
        </p:nvSpPr>
        <p:spPr bwMode="auto">
          <a:xfrm>
            <a:off x="1660974" y="2603956"/>
            <a:ext cx="2836791" cy="0"/>
          </a:xfrm>
          <a:prstGeom prst="line">
            <a:avLst/>
          </a:prstGeom>
          <a:noFill/>
          <a:ln w="381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1" name="Text Box 9"/>
          <p:cNvSpPr txBox="1">
            <a:spLocks noChangeArrowheads="1"/>
          </p:cNvSpPr>
          <p:nvPr/>
        </p:nvSpPr>
        <p:spPr bwMode="auto">
          <a:xfrm>
            <a:off x="1417231" y="1816076"/>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latin typeface="微软雅黑" pitchFamily="34" charset="-122"/>
                <a:ea typeface="微软雅黑" pitchFamily="34" charset="-122"/>
              </a:rPr>
              <a:t>应</a:t>
            </a:r>
          </a:p>
          <a:p>
            <a:pPr algn="l" eaLnBrk="1" hangingPunct="1"/>
            <a:r>
              <a:rPr lang="zh-CN" altLang="en-US" sz="1400" dirty="0">
                <a:latin typeface="微软雅黑" pitchFamily="34" charset="-122"/>
                <a:ea typeface="微软雅黑" pitchFamily="34" charset="-122"/>
              </a:rPr>
              <a:t>用</a:t>
            </a:r>
          </a:p>
          <a:p>
            <a:pPr algn="l" eaLnBrk="1" hangingPunct="1"/>
            <a:r>
              <a:rPr lang="zh-CN" altLang="en-US" sz="1400" dirty="0">
                <a:latin typeface="微软雅黑" pitchFamily="34" charset="-122"/>
                <a:ea typeface="微软雅黑" pitchFamily="34" charset="-122"/>
              </a:rPr>
              <a:t>层</a:t>
            </a:r>
          </a:p>
        </p:txBody>
      </p:sp>
      <p:sp>
        <p:nvSpPr>
          <p:cNvPr id="22" name="Text Box 10"/>
          <p:cNvSpPr txBox="1">
            <a:spLocks noChangeArrowheads="1"/>
          </p:cNvSpPr>
          <p:nvPr/>
        </p:nvSpPr>
        <p:spPr bwMode="auto">
          <a:xfrm>
            <a:off x="1426903" y="3006977"/>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运</a:t>
            </a:r>
          </a:p>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输</a:t>
            </a:r>
          </a:p>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层</a:t>
            </a:r>
          </a:p>
        </p:txBody>
      </p:sp>
      <p:sp>
        <p:nvSpPr>
          <p:cNvPr id="23" name="Text Box 13"/>
          <p:cNvSpPr txBox="1">
            <a:spLocks noChangeArrowheads="1"/>
          </p:cNvSpPr>
          <p:nvPr/>
        </p:nvSpPr>
        <p:spPr bwMode="auto">
          <a:xfrm>
            <a:off x="6208954" y="1432495"/>
            <a:ext cx="10093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smtClean="0">
                <a:latin typeface="微软雅黑" pitchFamily="34" charset="-122"/>
                <a:ea typeface="微软雅黑" pitchFamily="34" charset="-122"/>
              </a:rPr>
              <a:t>接收进程</a:t>
            </a:r>
            <a:endParaRPr lang="zh-CN" altLang="en-US" sz="1400" dirty="0">
              <a:latin typeface="微软雅黑" pitchFamily="34" charset="-122"/>
              <a:ea typeface="微软雅黑" pitchFamily="34" charset="-122"/>
            </a:endParaRPr>
          </a:p>
        </p:txBody>
      </p:sp>
      <p:grpSp>
        <p:nvGrpSpPr>
          <p:cNvPr id="24" name="Group 15"/>
          <p:cNvGrpSpPr>
            <a:grpSpLocks/>
          </p:cNvGrpSpPr>
          <p:nvPr/>
        </p:nvGrpSpPr>
        <p:grpSpPr bwMode="auto">
          <a:xfrm>
            <a:off x="2138234" y="1745037"/>
            <a:ext cx="1755539" cy="1493005"/>
            <a:chOff x="865" y="1467"/>
            <a:chExt cx="1348" cy="931"/>
          </a:xfrm>
        </p:grpSpPr>
        <p:sp>
          <p:nvSpPr>
            <p:cNvPr id="25" name="Freeform 16"/>
            <p:cNvSpPr>
              <a:spLocks/>
            </p:cNvSpPr>
            <p:nvPr/>
          </p:nvSpPr>
          <p:spPr bwMode="auto">
            <a:xfrm>
              <a:off x="865" y="1474"/>
              <a:ext cx="188" cy="924"/>
            </a:xfrm>
            <a:custGeom>
              <a:avLst/>
              <a:gdLst>
                <a:gd name="T0" fmla="*/ 0 w 144"/>
                <a:gd name="T1" fmla="*/ 0 h 768"/>
                <a:gd name="T2" fmla="*/ 0 w 144"/>
                <a:gd name="T3" fmla="*/ 924 h 768"/>
                <a:gd name="T4" fmla="*/ 188 w 144"/>
                <a:gd name="T5" fmla="*/ 924 h 768"/>
                <a:gd name="T6" fmla="*/ 0 60000 65536"/>
                <a:gd name="T7" fmla="*/ 0 60000 65536"/>
                <a:gd name="T8" fmla="*/ 0 60000 65536"/>
              </a:gdLst>
              <a:ahLst/>
              <a:cxnLst>
                <a:cxn ang="T6">
                  <a:pos x="T0" y="T1"/>
                </a:cxn>
                <a:cxn ang="T7">
                  <a:pos x="T2" y="T3"/>
                </a:cxn>
                <a:cxn ang="T8">
                  <a:pos x="T4" y="T5"/>
                </a:cxn>
              </a:cxnLst>
              <a:rect l="0" t="0" r="r" b="b"/>
              <a:pathLst>
                <a:path w="144" h="768">
                  <a:moveTo>
                    <a:pt x="0" y="0"/>
                  </a:moveTo>
                  <a:lnTo>
                    <a:pt x="0" y="768"/>
                  </a:lnTo>
                  <a:lnTo>
                    <a:pt x="144" y="768"/>
                  </a:lnTo>
                </a:path>
              </a:pathLst>
            </a:custGeom>
            <a:noFill/>
            <a:ln w="3810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6" name="Freeform 17"/>
            <p:cNvSpPr>
              <a:spLocks/>
            </p:cNvSpPr>
            <p:nvPr/>
          </p:nvSpPr>
          <p:spPr bwMode="auto">
            <a:xfrm flipH="1">
              <a:off x="2025" y="1467"/>
              <a:ext cx="188" cy="924"/>
            </a:xfrm>
            <a:custGeom>
              <a:avLst/>
              <a:gdLst>
                <a:gd name="T0" fmla="*/ 0 w 144"/>
                <a:gd name="T1" fmla="*/ 0 h 768"/>
                <a:gd name="T2" fmla="*/ 0 w 144"/>
                <a:gd name="T3" fmla="*/ 924 h 768"/>
                <a:gd name="T4" fmla="*/ 188 w 144"/>
                <a:gd name="T5" fmla="*/ 924 h 768"/>
                <a:gd name="T6" fmla="*/ 0 60000 65536"/>
                <a:gd name="T7" fmla="*/ 0 60000 65536"/>
                <a:gd name="T8" fmla="*/ 0 60000 65536"/>
              </a:gdLst>
              <a:ahLst/>
              <a:cxnLst>
                <a:cxn ang="T6">
                  <a:pos x="T0" y="T1"/>
                </a:cxn>
                <a:cxn ang="T7">
                  <a:pos x="T2" y="T3"/>
                </a:cxn>
                <a:cxn ang="T8">
                  <a:pos x="T4" y="T5"/>
                </a:cxn>
              </a:cxnLst>
              <a:rect l="0" t="0" r="r" b="b"/>
              <a:pathLst>
                <a:path w="144" h="768">
                  <a:moveTo>
                    <a:pt x="0" y="0"/>
                  </a:moveTo>
                  <a:lnTo>
                    <a:pt x="0" y="768"/>
                  </a:lnTo>
                  <a:lnTo>
                    <a:pt x="144" y="768"/>
                  </a:lnTo>
                </a:path>
              </a:pathLst>
            </a:custGeom>
            <a:noFill/>
            <a:ln w="38100" cmpd="sng">
              <a:solidFill>
                <a:srgbClr val="0000FF"/>
              </a:solidFill>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7" name="组合 26"/>
          <p:cNvGrpSpPr/>
          <p:nvPr/>
        </p:nvGrpSpPr>
        <p:grpSpPr>
          <a:xfrm>
            <a:off x="2260653" y="3086503"/>
            <a:ext cx="1459011" cy="303071"/>
            <a:chOff x="1662339" y="3970363"/>
            <a:chExt cx="2155146" cy="447675"/>
          </a:xfrm>
        </p:grpSpPr>
        <p:sp>
          <p:nvSpPr>
            <p:cNvPr id="28" name="AutoShape 14"/>
            <p:cNvSpPr>
              <a:spLocks noChangeArrowheads="1"/>
            </p:cNvSpPr>
            <p:nvPr/>
          </p:nvSpPr>
          <p:spPr bwMode="auto">
            <a:xfrm rot="-5400000">
              <a:off x="2515547" y="3117155"/>
              <a:ext cx="447675" cy="2154091"/>
            </a:xfrm>
            <a:prstGeom prst="can">
              <a:avLst>
                <a:gd name="adj" fmla="val 52844"/>
              </a:avLst>
            </a:prstGeom>
            <a:gradFill rotWithShape="1">
              <a:gsLst>
                <a:gs pos="0">
                  <a:srgbClr val="0000FF"/>
                </a:gs>
                <a:gs pos="50000">
                  <a:srgbClr val="00B0F0"/>
                </a:gs>
                <a:gs pos="100000">
                  <a:srgbClr val="0000FF"/>
                </a:gs>
              </a:gsLst>
              <a:lin ang="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29" name="Text Box 20"/>
            <p:cNvSpPr txBox="1">
              <a:spLocks noChangeArrowheads="1"/>
            </p:cNvSpPr>
            <p:nvPr/>
          </p:nvSpPr>
          <p:spPr bwMode="auto">
            <a:xfrm>
              <a:off x="1820922" y="3985885"/>
              <a:ext cx="1996563" cy="431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全双工可靠信道</a:t>
              </a:r>
            </a:p>
          </p:txBody>
        </p:sp>
      </p:grpSp>
      <p:grpSp>
        <p:nvGrpSpPr>
          <p:cNvPr id="30" name="Group 21"/>
          <p:cNvGrpSpPr>
            <a:grpSpLocks/>
          </p:cNvGrpSpPr>
          <p:nvPr/>
        </p:nvGrpSpPr>
        <p:grpSpPr bwMode="auto">
          <a:xfrm>
            <a:off x="5285535" y="1733726"/>
            <a:ext cx="1449798" cy="1504317"/>
            <a:chOff x="3508" y="1467"/>
            <a:chExt cx="1349" cy="931"/>
          </a:xfrm>
        </p:grpSpPr>
        <p:sp>
          <p:nvSpPr>
            <p:cNvPr id="31" name="Freeform 22"/>
            <p:cNvSpPr>
              <a:spLocks/>
            </p:cNvSpPr>
            <p:nvPr/>
          </p:nvSpPr>
          <p:spPr bwMode="auto">
            <a:xfrm>
              <a:off x="3508" y="1474"/>
              <a:ext cx="189" cy="924"/>
            </a:xfrm>
            <a:custGeom>
              <a:avLst/>
              <a:gdLst>
                <a:gd name="T0" fmla="*/ 0 w 144"/>
                <a:gd name="T1" fmla="*/ 0 h 768"/>
                <a:gd name="T2" fmla="*/ 0 w 144"/>
                <a:gd name="T3" fmla="*/ 924 h 768"/>
                <a:gd name="T4" fmla="*/ 189 w 144"/>
                <a:gd name="T5" fmla="*/ 924 h 768"/>
                <a:gd name="T6" fmla="*/ 0 60000 65536"/>
                <a:gd name="T7" fmla="*/ 0 60000 65536"/>
                <a:gd name="T8" fmla="*/ 0 60000 65536"/>
              </a:gdLst>
              <a:ahLst/>
              <a:cxnLst>
                <a:cxn ang="T6">
                  <a:pos x="T0" y="T1"/>
                </a:cxn>
                <a:cxn ang="T7">
                  <a:pos x="T2" y="T3"/>
                </a:cxn>
                <a:cxn ang="T8">
                  <a:pos x="T4" y="T5"/>
                </a:cxn>
              </a:cxnLst>
              <a:rect l="0" t="0" r="r" b="b"/>
              <a:pathLst>
                <a:path w="144" h="768">
                  <a:moveTo>
                    <a:pt x="0" y="0"/>
                  </a:moveTo>
                  <a:lnTo>
                    <a:pt x="0" y="768"/>
                  </a:lnTo>
                  <a:lnTo>
                    <a:pt x="144" y="768"/>
                  </a:lnTo>
                </a:path>
              </a:pathLst>
            </a:custGeom>
            <a:noFill/>
            <a:ln w="3810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Freeform 23"/>
            <p:cNvSpPr>
              <a:spLocks/>
            </p:cNvSpPr>
            <p:nvPr/>
          </p:nvSpPr>
          <p:spPr bwMode="auto">
            <a:xfrm flipH="1">
              <a:off x="4669" y="1467"/>
              <a:ext cx="188" cy="924"/>
            </a:xfrm>
            <a:custGeom>
              <a:avLst/>
              <a:gdLst>
                <a:gd name="T0" fmla="*/ 0 w 144"/>
                <a:gd name="T1" fmla="*/ 0 h 768"/>
                <a:gd name="T2" fmla="*/ 0 w 144"/>
                <a:gd name="T3" fmla="*/ 924 h 768"/>
                <a:gd name="T4" fmla="*/ 188 w 144"/>
                <a:gd name="T5" fmla="*/ 924 h 768"/>
                <a:gd name="T6" fmla="*/ 0 60000 65536"/>
                <a:gd name="T7" fmla="*/ 0 60000 65536"/>
                <a:gd name="T8" fmla="*/ 0 60000 65536"/>
              </a:gdLst>
              <a:ahLst/>
              <a:cxnLst>
                <a:cxn ang="T6">
                  <a:pos x="T0" y="T1"/>
                </a:cxn>
                <a:cxn ang="T7">
                  <a:pos x="T2" y="T3"/>
                </a:cxn>
                <a:cxn ang="T8">
                  <a:pos x="T4" y="T5"/>
                </a:cxn>
              </a:cxnLst>
              <a:rect l="0" t="0" r="r" b="b"/>
              <a:pathLst>
                <a:path w="144" h="768">
                  <a:moveTo>
                    <a:pt x="0" y="0"/>
                  </a:moveTo>
                  <a:lnTo>
                    <a:pt x="0" y="768"/>
                  </a:lnTo>
                  <a:lnTo>
                    <a:pt x="144" y="768"/>
                  </a:lnTo>
                </a:path>
              </a:pathLst>
            </a:custGeom>
            <a:noFill/>
            <a:ln w="38100" cmpd="sng">
              <a:solidFill>
                <a:srgbClr val="0000FF"/>
              </a:solidFill>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3" name="Rectangle 24"/>
          <p:cNvSpPr>
            <a:spLocks noChangeArrowheads="1"/>
          </p:cNvSpPr>
          <p:nvPr/>
        </p:nvSpPr>
        <p:spPr bwMode="auto">
          <a:xfrm>
            <a:off x="5365870" y="1891283"/>
            <a:ext cx="271954" cy="633732"/>
          </a:xfrm>
          <a:prstGeom prst="rect">
            <a:avLst/>
          </a:prstGeom>
          <a:solidFill>
            <a:srgbClr val="00FFFF"/>
          </a:solidFill>
          <a:ln w="9525">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itchFamily="34" charset="-122"/>
                <a:ea typeface="微软雅黑" pitchFamily="34" charset="-122"/>
              </a:rPr>
              <a:t>数据</a:t>
            </a:r>
          </a:p>
        </p:txBody>
      </p:sp>
      <p:sp>
        <p:nvSpPr>
          <p:cNvPr id="34" name="Line 26"/>
          <p:cNvSpPr>
            <a:spLocks noChangeShapeType="1"/>
          </p:cNvSpPr>
          <p:nvPr/>
        </p:nvSpPr>
        <p:spPr bwMode="auto">
          <a:xfrm>
            <a:off x="4837377" y="2603956"/>
            <a:ext cx="2684651" cy="2149"/>
          </a:xfrm>
          <a:prstGeom prst="line">
            <a:avLst/>
          </a:prstGeom>
          <a:noFill/>
          <a:ln w="381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5" name="Text Box 27"/>
          <p:cNvSpPr txBox="1">
            <a:spLocks noChangeArrowheads="1"/>
          </p:cNvSpPr>
          <p:nvPr/>
        </p:nvSpPr>
        <p:spPr bwMode="auto">
          <a:xfrm>
            <a:off x="2285621" y="3512218"/>
            <a:ext cx="14863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使用</a:t>
            </a:r>
            <a:r>
              <a:rPr kumimoji="1" lang="zh-CN" altLang="en-US" sz="14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面向</a:t>
            </a:r>
            <a:r>
              <a:rPr kumimoji="1" lang="zh-CN" altLang="en-US"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连接</a:t>
            </a:r>
            <a:r>
              <a:rPr kumimoji="1" lang="zh-CN" altLang="en-US" sz="1400" b="1" i="0" u="none" strike="noStrike" kern="0" cap="none" spc="0" normalizeH="0" baseline="0" noProof="0" dirty="0">
                <a:ln>
                  <a:noFill/>
                </a:ln>
                <a:solidFill>
                  <a:srgbClr val="1C1C1C"/>
                </a:solidFill>
                <a:effectLst/>
                <a:uLnTx/>
                <a:uFillTx/>
                <a:latin typeface="微软雅黑" pitchFamily="34" charset="-122"/>
                <a:ea typeface="微软雅黑" pitchFamily="34" charset="-122"/>
              </a:rPr>
              <a:t>的</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1C1C1C"/>
                </a:solidFill>
                <a:effectLst/>
                <a:uLnTx/>
                <a:uFillTx/>
                <a:latin typeface="微软雅黑" pitchFamily="34" charset="-122"/>
                <a:ea typeface="微软雅黑" pitchFamily="34" charset="-122"/>
              </a:rPr>
              <a:t>协议，</a:t>
            </a:r>
            <a:r>
              <a:rPr kumimoji="1" lang="zh-CN" altLang="en-US"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如 </a:t>
            </a:r>
            <a:r>
              <a:rPr kumimoji="1" lang="en-US" altLang="zh-CN"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TCP</a:t>
            </a:r>
            <a:r>
              <a:rPr kumimoji="1" lang="zh-CN" altLang="en-US"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a:t>
            </a:r>
            <a:endParaRPr kumimoji="1" lang="en-US" altLang="zh-CN" sz="1400" b="1" i="0" u="none" strike="noStrike" kern="0" cap="none" spc="0" normalizeH="0" baseline="0" noProof="0" dirty="0">
              <a:ln>
                <a:noFill/>
              </a:ln>
              <a:solidFill>
                <a:srgbClr val="1C1C1C"/>
              </a:solidFill>
              <a:effectLst/>
              <a:uLnTx/>
              <a:uFillTx/>
              <a:latin typeface="微软雅黑" pitchFamily="34" charset="-122"/>
              <a:ea typeface="微软雅黑" pitchFamily="34" charset="-122"/>
            </a:endParaRPr>
          </a:p>
        </p:txBody>
      </p:sp>
      <p:sp>
        <p:nvSpPr>
          <p:cNvPr id="36" name="Text Box 28"/>
          <p:cNvSpPr txBox="1">
            <a:spLocks noChangeArrowheads="1"/>
          </p:cNvSpPr>
          <p:nvPr/>
        </p:nvSpPr>
        <p:spPr bwMode="auto">
          <a:xfrm>
            <a:off x="5445138" y="3481699"/>
            <a:ext cx="15359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使用</a:t>
            </a:r>
            <a:r>
              <a:rPr kumimoji="1" lang="zh-CN" altLang="en-US" sz="14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无</a:t>
            </a:r>
            <a:r>
              <a:rPr kumimoji="1" lang="zh-CN" altLang="en-US"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连接</a:t>
            </a:r>
            <a:r>
              <a:rPr kumimoji="1" lang="zh-CN" altLang="en-US" sz="1400" b="1" i="0" u="none" strike="noStrike" kern="0" cap="none" spc="0" normalizeH="0" baseline="0" noProof="0" dirty="0">
                <a:ln>
                  <a:noFill/>
                </a:ln>
                <a:solidFill>
                  <a:srgbClr val="1C1C1C"/>
                </a:solidFill>
                <a:effectLst/>
                <a:uLnTx/>
                <a:uFillTx/>
                <a:latin typeface="微软雅黑" pitchFamily="34" charset="-122"/>
                <a:ea typeface="微软雅黑" pitchFamily="34" charset="-122"/>
              </a:rPr>
              <a:t>的</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1C1C1C"/>
                </a:solidFill>
                <a:effectLst/>
                <a:uLnTx/>
                <a:uFillTx/>
                <a:latin typeface="微软雅黑" pitchFamily="34" charset="-122"/>
                <a:ea typeface="微软雅黑" pitchFamily="34" charset="-122"/>
              </a:rPr>
              <a:t>协议，</a:t>
            </a:r>
            <a:r>
              <a:rPr kumimoji="1" lang="zh-CN" altLang="en-US"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如 </a:t>
            </a:r>
            <a:r>
              <a:rPr kumimoji="1" lang="en-US" altLang="zh-CN"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UDP</a:t>
            </a:r>
            <a:r>
              <a:rPr kumimoji="1" lang="zh-CN" altLang="en-US" sz="1400" b="1" i="0" u="none" strike="noStrike" kern="0" cap="none" spc="0" normalizeH="0" baseline="0" noProof="0" dirty="0" smtClean="0">
                <a:ln>
                  <a:noFill/>
                </a:ln>
                <a:solidFill>
                  <a:srgbClr val="1C1C1C"/>
                </a:solidFill>
                <a:effectLst/>
                <a:uLnTx/>
                <a:uFillTx/>
                <a:latin typeface="微软雅黑" pitchFamily="34" charset="-122"/>
                <a:ea typeface="微软雅黑" pitchFamily="34" charset="-122"/>
              </a:rPr>
              <a:t>。</a:t>
            </a:r>
            <a:endParaRPr kumimoji="1" lang="en-US" altLang="zh-CN" sz="1400" b="1" i="0" u="none" strike="noStrike" kern="0" cap="none" spc="0" normalizeH="0" baseline="0" noProof="0" dirty="0">
              <a:ln>
                <a:noFill/>
              </a:ln>
              <a:solidFill>
                <a:srgbClr val="1C1C1C"/>
              </a:solidFill>
              <a:effectLst/>
              <a:uLnTx/>
              <a:uFillTx/>
              <a:latin typeface="微软雅黑" pitchFamily="34" charset="-122"/>
              <a:ea typeface="微软雅黑" pitchFamily="34" charset="-122"/>
            </a:endParaRPr>
          </a:p>
        </p:txBody>
      </p:sp>
      <p:sp>
        <p:nvSpPr>
          <p:cNvPr id="37" name="Line 29"/>
          <p:cNvSpPr>
            <a:spLocks noChangeShapeType="1"/>
          </p:cNvSpPr>
          <p:nvPr/>
        </p:nvSpPr>
        <p:spPr bwMode="auto">
          <a:xfrm>
            <a:off x="2002215" y="2661991"/>
            <a:ext cx="0" cy="34391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Line 30"/>
          <p:cNvSpPr>
            <a:spLocks noChangeShapeType="1"/>
          </p:cNvSpPr>
          <p:nvPr/>
        </p:nvSpPr>
        <p:spPr bwMode="auto">
          <a:xfrm flipV="1">
            <a:off x="3996946" y="2661991"/>
            <a:ext cx="0" cy="34391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9" name="Line 31"/>
          <p:cNvSpPr>
            <a:spLocks noChangeShapeType="1"/>
          </p:cNvSpPr>
          <p:nvPr/>
        </p:nvSpPr>
        <p:spPr bwMode="auto">
          <a:xfrm flipV="1">
            <a:off x="6838506" y="2661991"/>
            <a:ext cx="0" cy="34391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0" name="Line 32"/>
          <p:cNvSpPr>
            <a:spLocks noChangeShapeType="1"/>
          </p:cNvSpPr>
          <p:nvPr/>
        </p:nvSpPr>
        <p:spPr bwMode="auto">
          <a:xfrm>
            <a:off x="5194184" y="2661991"/>
            <a:ext cx="0" cy="34391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nvGrpSpPr>
          <p:cNvPr id="41" name="Group 33"/>
          <p:cNvGrpSpPr>
            <a:grpSpLocks/>
          </p:cNvGrpSpPr>
          <p:nvPr/>
        </p:nvGrpSpPr>
        <p:grpSpPr bwMode="auto">
          <a:xfrm>
            <a:off x="5467145" y="2877446"/>
            <a:ext cx="1158183" cy="607340"/>
            <a:chOff x="1776" y="2768"/>
            <a:chExt cx="1824" cy="736"/>
          </a:xfrm>
          <a:solidFill>
            <a:srgbClr val="0000FF"/>
          </a:solidFill>
        </p:grpSpPr>
        <p:grpSp>
          <p:nvGrpSpPr>
            <p:cNvPr id="42" name="Group 34"/>
            <p:cNvGrpSpPr>
              <a:grpSpLocks/>
            </p:cNvGrpSpPr>
            <p:nvPr/>
          </p:nvGrpSpPr>
          <p:grpSpPr bwMode="auto">
            <a:xfrm>
              <a:off x="1787" y="2783"/>
              <a:ext cx="1813" cy="721"/>
              <a:chOff x="1787" y="2783"/>
              <a:chExt cx="1813" cy="721"/>
            </a:xfrm>
            <a:grpFill/>
          </p:grpSpPr>
          <p:sp>
            <p:nvSpPr>
              <p:cNvPr id="52" name="Oval 35"/>
              <p:cNvSpPr>
                <a:spLocks noChangeArrowheads="1"/>
              </p:cNvSpPr>
              <p:nvPr/>
            </p:nvSpPr>
            <p:spPr bwMode="auto">
              <a:xfrm>
                <a:off x="2413" y="2783"/>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3" name="Oval 36"/>
              <p:cNvSpPr>
                <a:spLocks noChangeArrowheads="1"/>
              </p:cNvSpPr>
              <p:nvPr/>
            </p:nvSpPr>
            <p:spPr bwMode="auto">
              <a:xfrm>
                <a:off x="1974" y="2863"/>
                <a:ext cx="593"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4" name="Oval 37"/>
              <p:cNvSpPr>
                <a:spLocks noChangeArrowheads="1"/>
              </p:cNvSpPr>
              <p:nvPr/>
            </p:nvSpPr>
            <p:spPr bwMode="auto">
              <a:xfrm>
                <a:off x="1787" y="3045"/>
                <a:ext cx="396" cy="233"/>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5" name="Oval 38"/>
              <p:cNvSpPr>
                <a:spLocks noChangeArrowheads="1"/>
              </p:cNvSpPr>
              <p:nvPr/>
            </p:nvSpPr>
            <p:spPr bwMode="auto">
              <a:xfrm>
                <a:off x="1908" y="3154"/>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6" name="Oval 39"/>
              <p:cNvSpPr>
                <a:spLocks noChangeArrowheads="1"/>
              </p:cNvSpPr>
              <p:nvPr/>
            </p:nvSpPr>
            <p:spPr bwMode="auto">
              <a:xfrm>
                <a:off x="2347" y="3198"/>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 name="Oval 40"/>
              <p:cNvSpPr>
                <a:spLocks noChangeArrowheads="1"/>
              </p:cNvSpPr>
              <p:nvPr/>
            </p:nvSpPr>
            <p:spPr bwMode="auto">
              <a:xfrm>
                <a:off x="2941" y="2870"/>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8" name="Oval 41"/>
              <p:cNvSpPr>
                <a:spLocks noChangeArrowheads="1"/>
              </p:cNvSpPr>
              <p:nvPr/>
            </p:nvSpPr>
            <p:spPr bwMode="auto">
              <a:xfrm>
                <a:off x="3029" y="3023"/>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9" name="Oval 42"/>
              <p:cNvSpPr>
                <a:spLocks noChangeArrowheads="1"/>
              </p:cNvSpPr>
              <p:nvPr/>
            </p:nvSpPr>
            <p:spPr bwMode="auto">
              <a:xfrm>
                <a:off x="2974" y="3074"/>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0" name="Oval 43"/>
              <p:cNvSpPr>
                <a:spLocks noChangeArrowheads="1"/>
              </p:cNvSpPr>
              <p:nvPr/>
            </p:nvSpPr>
            <p:spPr bwMode="auto">
              <a:xfrm>
                <a:off x="2117" y="2957"/>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43" name="Oval 44"/>
            <p:cNvSpPr>
              <a:spLocks noChangeArrowheads="1"/>
            </p:cNvSpPr>
            <p:nvPr/>
          </p:nvSpPr>
          <p:spPr bwMode="auto">
            <a:xfrm>
              <a:off x="2402" y="2768"/>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4" name="Oval 45"/>
            <p:cNvSpPr>
              <a:spLocks noChangeArrowheads="1"/>
            </p:cNvSpPr>
            <p:nvPr/>
          </p:nvSpPr>
          <p:spPr bwMode="auto">
            <a:xfrm>
              <a:off x="1963" y="2848"/>
              <a:ext cx="593" cy="29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5" name="Oval 46"/>
            <p:cNvSpPr>
              <a:spLocks noChangeArrowheads="1"/>
            </p:cNvSpPr>
            <p:nvPr/>
          </p:nvSpPr>
          <p:spPr bwMode="auto">
            <a:xfrm>
              <a:off x="1776" y="3030"/>
              <a:ext cx="396" cy="234"/>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6" name="Oval 47"/>
            <p:cNvSpPr>
              <a:spLocks noChangeArrowheads="1"/>
            </p:cNvSpPr>
            <p:nvPr/>
          </p:nvSpPr>
          <p:spPr bwMode="auto">
            <a:xfrm>
              <a:off x="1897" y="3140"/>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7" name="Oval 48"/>
            <p:cNvSpPr>
              <a:spLocks noChangeArrowheads="1"/>
            </p:cNvSpPr>
            <p:nvPr/>
          </p:nvSpPr>
          <p:spPr bwMode="auto">
            <a:xfrm>
              <a:off x="2336" y="3183"/>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8" name="Oval 49"/>
            <p:cNvSpPr>
              <a:spLocks noChangeArrowheads="1"/>
            </p:cNvSpPr>
            <p:nvPr/>
          </p:nvSpPr>
          <p:spPr bwMode="auto">
            <a:xfrm>
              <a:off x="2930" y="2855"/>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9" name="Oval 50"/>
            <p:cNvSpPr>
              <a:spLocks noChangeArrowheads="1"/>
            </p:cNvSpPr>
            <p:nvPr/>
          </p:nvSpPr>
          <p:spPr bwMode="auto">
            <a:xfrm>
              <a:off x="3018" y="3008"/>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0" name="Oval 51"/>
            <p:cNvSpPr>
              <a:spLocks noChangeArrowheads="1"/>
            </p:cNvSpPr>
            <p:nvPr/>
          </p:nvSpPr>
          <p:spPr bwMode="auto">
            <a:xfrm>
              <a:off x="2963" y="3059"/>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1" name="Oval 52"/>
            <p:cNvSpPr>
              <a:spLocks noChangeArrowheads="1"/>
            </p:cNvSpPr>
            <p:nvPr/>
          </p:nvSpPr>
          <p:spPr bwMode="auto">
            <a:xfrm>
              <a:off x="2106" y="2943"/>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61" name="Text Box 53"/>
          <p:cNvSpPr txBox="1">
            <a:spLocks noChangeArrowheads="1"/>
          </p:cNvSpPr>
          <p:nvPr/>
        </p:nvSpPr>
        <p:spPr bwMode="auto">
          <a:xfrm>
            <a:off x="5544390" y="3048891"/>
            <a:ext cx="101822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不可靠信道</a:t>
            </a:r>
          </a:p>
        </p:txBody>
      </p:sp>
      <p:sp>
        <p:nvSpPr>
          <p:cNvPr id="62" name="Text Box 59"/>
          <p:cNvSpPr txBox="1">
            <a:spLocks noChangeArrowheads="1"/>
          </p:cNvSpPr>
          <p:nvPr/>
        </p:nvSpPr>
        <p:spPr bwMode="auto">
          <a:xfrm>
            <a:off x="4844895" y="1452545"/>
            <a:ext cx="10032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smtClean="0">
                <a:latin typeface="微软雅黑" pitchFamily="34" charset="-122"/>
                <a:ea typeface="微软雅黑" pitchFamily="34" charset="-122"/>
              </a:rPr>
              <a:t>发送进程</a:t>
            </a:r>
            <a:endParaRPr lang="zh-CN" altLang="en-US" sz="1400" dirty="0">
              <a:latin typeface="微软雅黑" pitchFamily="34" charset="-122"/>
              <a:ea typeface="微软雅黑" pitchFamily="34" charset="-122"/>
            </a:endParaRPr>
          </a:p>
        </p:txBody>
      </p:sp>
      <p:sp>
        <p:nvSpPr>
          <p:cNvPr id="63" name="Rectangle 24"/>
          <p:cNvSpPr>
            <a:spLocks noChangeArrowheads="1"/>
          </p:cNvSpPr>
          <p:nvPr/>
        </p:nvSpPr>
        <p:spPr bwMode="auto">
          <a:xfrm>
            <a:off x="6848867" y="1891283"/>
            <a:ext cx="271954" cy="633732"/>
          </a:xfrm>
          <a:prstGeom prst="rect">
            <a:avLst/>
          </a:prstGeom>
          <a:solidFill>
            <a:srgbClr val="00FFFF"/>
          </a:solidFill>
          <a:ln w="9525">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itchFamily="34" charset="-122"/>
                <a:ea typeface="微软雅黑" pitchFamily="34" charset="-122"/>
              </a:rPr>
              <a:t>数据</a:t>
            </a:r>
          </a:p>
        </p:txBody>
      </p:sp>
      <p:sp>
        <p:nvSpPr>
          <p:cNvPr id="64" name="Text Box 13"/>
          <p:cNvSpPr txBox="1">
            <a:spLocks noChangeArrowheads="1"/>
          </p:cNvSpPr>
          <p:nvPr/>
        </p:nvSpPr>
        <p:spPr bwMode="auto">
          <a:xfrm>
            <a:off x="3445541" y="1452545"/>
            <a:ext cx="10093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smtClean="0">
                <a:latin typeface="微软雅黑" pitchFamily="34" charset="-122"/>
                <a:ea typeface="微软雅黑" pitchFamily="34" charset="-122"/>
              </a:rPr>
              <a:t>接收进程</a:t>
            </a:r>
            <a:endParaRPr lang="zh-CN" altLang="en-US" sz="1400" dirty="0">
              <a:latin typeface="微软雅黑" pitchFamily="34" charset="-122"/>
              <a:ea typeface="微软雅黑" pitchFamily="34" charset="-122"/>
            </a:endParaRPr>
          </a:p>
        </p:txBody>
      </p:sp>
      <p:sp>
        <p:nvSpPr>
          <p:cNvPr id="65" name="Text Box 59"/>
          <p:cNvSpPr txBox="1">
            <a:spLocks noChangeArrowheads="1"/>
          </p:cNvSpPr>
          <p:nvPr/>
        </p:nvSpPr>
        <p:spPr bwMode="auto">
          <a:xfrm>
            <a:off x="1714408" y="1472595"/>
            <a:ext cx="10032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smtClean="0">
                <a:latin typeface="微软雅黑" pitchFamily="34" charset="-122"/>
                <a:ea typeface="微软雅黑" pitchFamily="34" charset="-122"/>
              </a:rPr>
              <a:t>发送进程</a:t>
            </a:r>
            <a:endParaRPr lang="zh-CN" altLang="en-US" sz="1400" dirty="0">
              <a:latin typeface="微软雅黑" pitchFamily="34" charset="-122"/>
              <a:ea typeface="微软雅黑" pitchFamily="34" charset="-122"/>
            </a:endParaRPr>
          </a:p>
        </p:txBody>
      </p:sp>
      <p:sp>
        <p:nvSpPr>
          <p:cNvPr id="66" name="Rectangle 24"/>
          <p:cNvSpPr>
            <a:spLocks noChangeArrowheads="1"/>
          </p:cNvSpPr>
          <p:nvPr/>
        </p:nvSpPr>
        <p:spPr bwMode="auto">
          <a:xfrm>
            <a:off x="2203989" y="1891283"/>
            <a:ext cx="271954" cy="633732"/>
          </a:xfrm>
          <a:prstGeom prst="rect">
            <a:avLst/>
          </a:prstGeom>
          <a:solidFill>
            <a:srgbClr val="00FFFF"/>
          </a:solidFill>
          <a:ln w="9525">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itchFamily="34" charset="-122"/>
                <a:ea typeface="微软雅黑" pitchFamily="34" charset="-122"/>
              </a:rPr>
              <a:t>数据</a:t>
            </a:r>
          </a:p>
        </p:txBody>
      </p:sp>
      <p:sp>
        <p:nvSpPr>
          <p:cNvPr id="67" name="Rectangle 24"/>
          <p:cNvSpPr>
            <a:spLocks noChangeArrowheads="1"/>
          </p:cNvSpPr>
          <p:nvPr/>
        </p:nvSpPr>
        <p:spPr bwMode="auto">
          <a:xfrm>
            <a:off x="3972698" y="1891283"/>
            <a:ext cx="271954" cy="633732"/>
          </a:xfrm>
          <a:prstGeom prst="rect">
            <a:avLst/>
          </a:prstGeom>
          <a:solidFill>
            <a:srgbClr val="00FFFF"/>
          </a:solidFill>
          <a:ln w="9525">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itchFamily="34" charset="-122"/>
                <a:ea typeface="微软雅黑" pitchFamily="34" charset="-122"/>
              </a:rPr>
              <a:t>数据</a:t>
            </a:r>
          </a:p>
        </p:txBody>
      </p:sp>
    </p:spTree>
    <p:extLst>
      <p:ext uri="{BB962C8B-B14F-4D97-AF65-F5344CB8AC3E}">
        <p14:creationId xmlns:p14="http://schemas.microsoft.com/office/powerpoint/2010/main" val="31222748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75658" y="605119"/>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利用可变窗口进行流量控制举例</a:t>
            </a:r>
          </a:p>
        </p:txBody>
      </p:sp>
      <p:sp>
        <p:nvSpPr>
          <p:cNvPr id="7" name="圆角矩形 6"/>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155"/>
          <p:cNvSpPr txBox="1">
            <a:spLocks noChangeArrowheads="1"/>
          </p:cNvSpPr>
          <p:nvPr/>
        </p:nvSpPr>
        <p:spPr bwMode="auto">
          <a:xfrm>
            <a:off x="1977379" y="1094626"/>
            <a:ext cx="5218949"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向 </a:t>
            </a:r>
            <a:r>
              <a:rPr lang="en-US" altLang="zh-CN" sz="1600" b="1" dirty="0">
                <a:solidFill>
                  <a:srgbClr val="0000FF"/>
                </a:solidFill>
                <a:latin typeface="微软雅黑" pitchFamily="34" charset="-122"/>
                <a:ea typeface="微软雅黑" pitchFamily="34" charset="-122"/>
              </a:rPr>
              <a:t>B </a:t>
            </a:r>
            <a:r>
              <a:rPr lang="zh-CN" altLang="en-US" sz="1600" b="1" dirty="0">
                <a:solidFill>
                  <a:srgbClr val="0000FF"/>
                </a:solidFill>
                <a:latin typeface="微软雅黑" pitchFamily="34" charset="-122"/>
                <a:ea typeface="微软雅黑" pitchFamily="34" charset="-122"/>
              </a:rPr>
              <a:t>发送数据。在连接建立时，</a:t>
            </a:r>
            <a:r>
              <a:rPr lang="en-US" altLang="zh-CN" sz="1600" b="1" dirty="0">
                <a:solidFill>
                  <a:srgbClr val="0000FF"/>
                </a:solidFill>
                <a:latin typeface="微软雅黑" pitchFamily="34" charset="-122"/>
                <a:ea typeface="微软雅黑" pitchFamily="34" charset="-122"/>
              </a:rPr>
              <a:t>B </a:t>
            </a:r>
            <a:r>
              <a:rPr lang="zh-CN" altLang="en-US" sz="1600" b="1" dirty="0">
                <a:solidFill>
                  <a:srgbClr val="0000FF"/>
                </a:solidFill>
                <a:latin typeface="微软雅黑" pitchFamily="34" charset="-122"/>
                <a:ea typeface="微软雅黑" pitchFamily="34" charset="-122"/>
              </a:rPr>
              <a:t>告诉 </a:t>
            </a:r>
            <a:r>
              <a:rPr lang="en-US" altLang="zh-CN" sz="1600" b="1" dirty="0">
                <a:solidFill>
                  <a:srgbClr val="0000FF"/>
                </a:solidFill>
                <a:latin typeface="微软雅黑" pitchFamily="34" charset="-122"/>
                <a:ea typeface="微软雅黑" pitchFamily="34" charset="-122"/>
              </a:rPr>
              <a:t>A</a:t>
            </a:r>
            <a:r>
              <a:rPr lang="zh-CN" altLang="en-US" sz="1600" b="1" dirty="0">
                <a:solidFill>
                  <a:srgbClr val="0000FF"/>
                </a:solidFill>
                <a:latin typeface="微软雅黑" pitchFamily="34" charset="-122"/>
                <a:ea typeface="微软雅黑" pitchFamily="34" charset="-122"/>
              </a:rPr>
              <a:t>：</a:t>
            </a:r>
          </a:p>
          <a:p>
            <a:pPr algn="ctr">
              <a:lnSpc>
                <a:spcPct val="110000"/>
              </a:lnSpc>
            </a:pPr>
            <a:r>
              <a:rPr lang="zh-CN" altLang="en-US" sz="1600" b="1" dirty="0">
                <a:solidFill>
                  <a:srgbClr val="0000FF"/>
                </a:solidFill>
                <a:latin typeface="微软雅黑" pitchFamily="34" charset="-122"/>
                <a:ea typeface="微软雅黑" pitchFamily="34" charset="-122"/>
              </a:rPr>
              <a:t>“我的接收窗口 </a:t>
            </a:r>
            <a:r>
              <a:rPr lang="en-US" altLang="zh-CN" sz="1600" b="1" dirty="0" err="1">
                <a:solidFill>
                  <a:srgbClr val="0000FF"/>
                </a:solidFill>
                <a:latin typeface="微软雅黑" pitchFamily="34" charset="-122"/>
                <a:ea typeface="微软雅黑" pitchFamily="34" charset="-122"/>
              </a:rPr>
              <a:t>rwnd</a:t>
            </a:r>
            <a:r>
              <a:rPr lang="en-US" altLang="zh-CN" sz="1600" b="1" dirty="0">
                <a:solidFill>
                  <a:srgbClr val="0000FF"/>
                </a:solidFill>
                <a:latin typeface="微软雅黑" pitchFamily="34" charset="-122"/>
                <a:ea typeface="微软雅黑" pitchFamily="34" charset="-122"/>
              </a:rPr>
              <a:t> = 400</a:t>
            </a:r>
            <a:r>
              <a:rPr lang="zh-CN" altLang="en-US" sz="1600" b="1" dirty="0">
                <a:solidFill>
                  <a:srgbClr val="0000FF"/>
                </a:solidFill>
                <a:latin typeface="微软雅黑" pitchFamily="34" charset="-122"/>
                <a:ea typeface="微软雅黑" pitchFamily="34" charset="-122"/>
              </a:rPr>
              <a:t>（字节</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a:t>
            </a:r>
          </a:p>
        </p:txBody>
      </p:sp>
      <p:grpSp>
        <p:nvGrpSpPr>
          <p:cNvPr id="45" name="组合 44"/>
          <p:cNvGrpSpPr/>
          <p:nvPr/>
        </p:nvGrpSpPr>
        <p:grpSpPr>
          <a:xfrm>
            <a:off x="1579145" y="1730474"/>
            <a:ext cx="6371835" cy="2505037"/>
            <a:chOff x="1807745" y="1730474"/>
            <a:chExt cx="6371835" cy="2505037"/>
          </a:xfrm>
        </p:grpSpPr>
        <p:sp>
          <p:nvSpPr>
            <p:cNvPr id="9" name="Line 4"/>
            <p:cNvSpPr>
              <a:spLocks noChangeShapeType="1"/>
            </p:cNvSpPr>
            <p:nvPr/>
          </p:nvSpPr>
          <p:spPr bwMode="auto">
            <a:xfrm>
              <a:off x="4404428" y="1929071"/>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Line 5"/>
            <p:cNvSpPr>
              <a:spLocks noChangeShapeType="1"/>
            </p:cNvSpPr>
            <p:nvPr/>
          </p:nvSpPr>
          <p:spPr bwMode="auto">
            <a:xfrm>
              <a:off x="1924244" y="2015795"/>
              <a:ext cx="248018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1" name="Rectangle 6"/>
            <p:cNvSpPr>
              <a:spLocks noChangeArrowheads="1"/>
            </p:cNvSpPr>
            <p:nvPr/>
          </p:nvSpPr>
          <p:spPr bwMode="auto">
            <a:xfrm>
              <a:off x="2612139" y="1781226"/>
              <a:ext cx="110767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1, DATA</a:t>
              </a:r>
            </a:p>
          </p:txBody>
        </p:sp>
        <p:sp>
          <p:nvSpPr>
            <p:cNvPr id="12" name="Line 7"/>
            <p:cNvSpPr>
              <a:spLocks noChangeShapeType="1"/>
            </p:cNvSpPr>
            <p:nvPr/>
          </p:nvSpPr>
          <p:spPr bwMode="auto">
            <a:xfrm>
              <a:off x="1925182" y="3409444"/>
              <a:ext cx="2479245"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3" name="Rectangle 8"/>
            <p:cNvSpPr>
              <a:spLocks noChangeArrowheads="1"/>
            </p:cNvSpPr>
            <p:nvPr/>
          </p:nvSpPr>
          <p:spPr bwMode="auto">
            <a:xfrm>
              <a:off x="2533592" y="3161865"/>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201, DATA</a:t>
              </a:r>
            </a:p>
          </p:txBody>
        </p:sp>
        <p:sp>
          <p:nvSpPr>
            <p:cNvPr id="14" name="Line 9"/>
            <p:cNvSpPr>
              <a:spLocks noChangeShapeType="1"/>
            </p:cNvSpPr>
            <p:nvPr/>
          </p:nvSpPr>
          <p:spPr bwMode="auto">
            <a:xfrm>
              <a:off x="1926122" y="3180493"/>
              <a:ext cx="247830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5" name="Rectangle 10"/>
            <p:cNvSpPr>
              <a:spLocks noChangeArrowheads="1"/>
            </p:cNvSpPr>
            <p:nvPr/>
          </p:nvSpPr>
          <p:spPr bwMode="auto">
            <a:xfrm>
              <a:off x="2533592" y="2933783"/>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401, DATA</a:t>
              </a:r>
            </a:p>
          </p:txBody>
        </p:sp>
        <p:sp>
          <p:nvSpPr>
            <p:cNvPr id="16" name="Line 11"/>
            <p:cNvSpPr>
              <a:spLocks noChangeShapeType="1"/>
            </p:cNvSpPr>
            <p:nvPr/>
          </p:nvSpPr>
          <p:spPr bwMode="auto">
            <a:xfrm>
              <a:off x="1922364" y="2942870"/>
              <a:ext cx="2482062"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7" name="Rectangle 12"/>
            <p:cNvSpPr>
              <a:spLocks noChangeArrowheads="1"/>
            </p:cNvSpPr>
            <p:nvPr/>
          </p:nvSpPr>
          <p:spPr bwMode="auto">
            <a:xfrm>
              <a:off x="2533592" y="2690958"/>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301, DATA</a:t>
              </a:r>
            </a:p>
          </p:txBody>
        </p:sp>
        <p:sp>
          <p:nvSpPr>
            <p:cNvPr id="18" name="Line 13"/>
            <p:cNvSpPr>
              <a:spLocks noChangeShapeType="1"/>
            </p:cNvSpPr>
            <p:nvPr/>
          </p:nvSpPr>
          <p:spPr bwMode="auto">
            <a:xfrm>
              <a:off x="1923304" y="2244745"/>
              <a:ext cx="250972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9" name="Rectangle 14"/>
            <p:cNvSpPr>
              <a:spLocks noChangeArrowheads="1"/>
            </p:cNvSpPr>
            <p:nvPr/>
          </p:nvSpPr>
          <p:spPr bwMode="auto">
            <a:xfrm>
              <a:off x="2533592" y="2001504"/>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101, DATA</a:t>
              </a:r>
            </a:p>
          </p:txBody>
        </p:sp>
        <p:sp>
          <p:nvSpPr>
            <p:cNvPr id="20" name="Line 15"/>
            <p:cNvSpPr>
              <a:spLocks noChangeShapeType="1"/>
            </p:cNvSpPr>
            <p:nvPr/>
          </p:nvSpPr>
          <p:spPr bwMode="auto">
            <a:xfrm>
              <a:off x="1920487" y="2486704"/>
              <a:ext cx="1481082"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1" name="Rectangle 16"/>
            <p:cNvSpPr>
              <a:spLocks noChangeArrowheads="1"/>
            </p:cNvSpPr>
            <p:nvPr/>
          </p:nvSpPr>
          <p:spPr bwMode="auto">
            <a:xfrm>
              <a:off x="2233341" y="2253002"/>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201, DATA</a:t>
              </a:r>
            </a:p>
          </p:txBody>
        </p:sp>
        <p:sp>
          <p:nvSpPr>
            <p:cNvPr id="22" name="Line 17"/>
            <p:cNvSpPr>
              <a:spLocks noChangeShapeType="1"/>
            </p:cNvSpPr>
            <p:nvPr/>
          </p:nvSpPr>
          <p:spPr bwMode="auto">
            <a:xfrm>
              <a:off x="1924243" y="3877751"/>
              <a:ext cx="2480183"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3" name="Rectangle 18"/>
            <p:cNvSpPr>
              <a:spLocks noChangeArrowheads="1"/>
            </p:cNvSpPr>
            <p:nvPr/>
          </p:nvSpPr>
          <p:spPr bwMode="auto">
            <a:xfrm>
              <a:off x="2533592" y="3646651"/>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501, DATA</a:t>
              </a:r>
            </a:p>
          </p:txBody>
        </p:sp>
        <p:sp>
          <p:nvSpPr>
            <p:cNvPr id="24" name="Line 19"/>
            <p:cNvSpPr>
              <a:spLocks noChangeShapeType="1"/>
            </p:cNvSpPr>
            <p:nvPr/>
          </p:nvSpPr>
          <p:spPr bwMode="auto">
            <a:xfrm flipH="1">
              <a:off x="1906392" y="2719123"/>
              <a:ext cx="2498033"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5" name="Rectangle 20"/>
            <p:cNvSpPr>
              <a:spLocks noChangeArrowheads="1"/>
            </p:cNvSpPr>
            <p:nvPr/>
          </p:nvSpPr>
          <p:spPr bwMode="auto">
            <a:xfrm flipH="1">
              <a:off x="2052691" y="2484555"/>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201,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300</a:t>
              </a:r>
            </a:p>
          </p:txBody>
        </p:sp>
        <p:sp>
          <p:nvSpPr>
            <p:cNvPr id="26" name="Line 21"/>
            <p:cNvSpPr>
              <a:spLocks noChangeShapeType="1"/>
            </p:cNvSpPr>
            <p:nvPr/>
          </p:nvSpPr>
          <p:spPr bwMode="auto">
            <a:xfrm flipH="1">
              <a:off x="1913907" y="4112773"/>
              <a:ext cx="249052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7" name="Rectangle 22"/>
            <p:cNvSpPr>
              <a:spLocks noChangeArrowheads="1"/>
            </p:cNvSpPr>
            <p:nvPr/>
          </p:nvSpPr>
          <p:spPr bwMode="auto">
            <a:xfrm flipH="1">
              <a:off x="2131238" y="3878203"/>
              <a:ext cx="206947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601,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0</a:t>
              </a:r>
            </a:p>
          </p:txBody>
        </p:sp>
        <p:sp>
          <p:nvSpPr>
            <p:cNvPr id="28" name="Line 23"/>
            <p:cNvSpPr>
              <a:spLocks noChangeShapeType="1"/>
            </p:cNvSpPr>
            <p:nvPr/>
          </p:nvSpPr>
          <p:spPr bwMode="auto">
            <a:xfrm flipH="1">
              <a:off x="1904514" y="3643597"/>
              <a:ext cx="249991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9" name="Rectangle 24"/>
            <p:cNvSpPr>
              <a:spLocks noChangeArrowheads="1"/>
            </p:cNvSpPr>
            <p:nvPr/>
          </p:nvSpPr>
          <p:spPr bwMode="auto">
            <a:xfrm flipH="1">
              <a:off x="2052691" y="3413364"/>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501,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100</a:t>
              </a:r>
            </a:p>
          </p:txBody>
        </p:sp>
        <p:sp>
          <p:nvSpPr>
            <p:cNvPr id="30" name="Rectangle 25"/>
            <p:cNvSpPr>
              <a:spLocks noChangeArrowheads="1"/>
            </p:cNvSpPr>
            <p:nvPr/>
          </p:nvSpPr>
          <p:spPr bwMode="auto">
            <a:xfrm>
              <a:off x="1807745" y="1730474"/>
              <a:ext cx="28854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A</a:t>
              </a:r>
            </a:p>
          </p:txBody>
        </p:sp>
        <p:sp>
          <p:nvSpPr>
            <p:cNvPr id="31" name="Rectangle 26"/>
            <p:cNvSpPr>
              <a:spLocks noChangeArrowheads="1"/>
            </p:cNvSpPr>
            <p:nvPr/>
          </p:nvSpPr>
          <p:spPr bwMode="auto">
            <a:xfrm>
              <a:off x="4293566" y="1730474"/>
              <a:ext cx="2789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B</a:t>
              </a:r>
            </a:p>
          </p:txBody>
        </p:sp>
        <p:sp>
          <p:nvSpPr>
            <p:cNvPr id="32" name="Rectangle 27"/>
            <p:cNvSpPr>
              <a:spLocks noChangeArrowheads="1"/>
            </p:cNvSpPr>
            <p:nvPr/>
          </p:nvSpPr>
          <p:spPr bwMode="auto">
            <a:xfrm>
              <a:off x="4463818" y="2573277"/>
              <a:ext cx="285334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发送序号 </a:t>
              </a:r>
              <a:r>
                <a:rPr kumimoji="1" lang="en-US" altLang="zh-CN" sz="1100" b="1" dirty="0">
                  <a:latin typeface="微软雅黑" pitchFamily="34" charset="-122"/>
                  <a:ea typeface="微软雅黑" pitchFamily="34" charset="-122"/>
                </a:rPr>
                <a:t>201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500  </a:t>
              </a:r>
              <a:r>
                <a:rPr kumimoji="1" lang="zh-CN" altLang="en-US" sz="1100" b="1" dirty="0">
                  <a:latin typeface="微软雅黑" pitchFamily="34" charset="-122"/>
                  <a:ea typeface="微软雅黑" pitchFamily="34" charset="-122"/>
                </a:rPr>
                <a:t>共 </a:t>
              </a:r>
              <a:r>
                <a:rPr kumimoji="1" lang="en-US" altLang="zh-CN" sz="1100" b="1" dirty="0">
                  <a:latin typeface="微软雅黑" pitchFamily="34" charset="-122"/>
                  <a:ea typeface="微软雅黑" pitchFamily="34" charset="-122"/>
                </a:rPr>
                <a:t>300 </a:t>
              </a:r>
              <a:r>
                <a:rPr kumimoji="1" lang="zh-CN" altLang="en-US" sz="1100" b="1" dirty="0">
                  <a:latin typeface="微软雅黑" pitchFamily="34" charset="-122"/>
                  <a:ea typeface="微软雅黑" pitchFamily="34" charset="-122"/>
                </a:rPr>
                <a:t>字节</a:t>
              </a:r>
            </a:p>
          </p:txBody>
        </p:sp>
        <p:sp>
          <p:nvSpPr>
            <p:cNvPr id="33" name="Rectangle 28"/>
            <p:cNvSpPr>
              <a:spLocks noChangeArrowheads="1"/>
            </p:cNvSpPr>
            <p:nvPr/>
          </p:nvSpPr>
          <p:spPr bwMode="auto">
            <a:xfrm>
              <a:off x="4463817" y="2095430"/>
              <a:ext cx="315150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101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200</a:t>
              </a:r>
              <a:r>
                <a:rPr kumimoji="1" lang="zh-CN" altLang="en-US" sz="1100" b="1" dirty="0">
                  <a:latin typeface="微软雅黑" pitchFamily="34" charset="-122"/>
                  <a:ea typeface="微软雅黑" pitchFamily="34" charset="-122"/>
                </a:rPr>
                <a:t>，还能发送 </a:t>
              </a:r>
              <a:r>
                <a:rPr kumimoji="1" lang="en-US" altLang="zh-CN" sz="1100" b="1" dirty="0">
                  <a:latin typeface="微软雅黑" pitchFamily="34" charset="-122"/>
                  <a:ea typeface="微软雅黑" pitchFamily="34" charset="-122"/>
                </a:rPr>
                <a:t>200 </a:t>
              </a:r>
              <a:r>
                <a:rPr kumimoji="1" lang="zh-CN" altLang="en-US" sz="1100" b="1" dirty="0">
                  <a:latin typeface="微软雅黑" pitchFamily="34" charset="-122"/>
                  <a:ea typeface="微软雅黑" pitchFamily="34" charset="-122"/>
                </a:rPr>
                <a:t>字节</a:t>
              </a:r>
            </a:p>
          </p:txBody>
        </p:sp>
        <p:sp>
          <p:nvSpPr>
            <p:cNvPr id="34" name="Rectangle 29"/>
            <p:cNvSpPr>
              <a:spLocks noChangeArrowheads="1"/>
            </p:cNvSpPr>
            <p:nvPr/>
          </p:nvSpPr>
          <p:spPr bwMode="auto">
            <a:xfrm>
              <a:off x="4463818" y="2797892"/>
              <a:ext cx="37157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301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400</a:t>
              </a:r>
              <a:r>
                <a:rPr kumimoji="1" lang="zh-CN" altLang="en-US" sz="1100" b="1">
                  <a:latin typeface="微软雅黑" pitchFamily="34" charset="-122"/>
                  <a:ea typeface="微软雅黑" pitchFamily="34" charset="-122"/>
                </a:rPr>
                <a:t>，还能再发送 </a:t>
              </a:r>
              <a:r>
                <a:rPr kumimoji="1" lang="en-US" altLang="zh-CN" sz="1100" b="1">
                  <a:latin typeface="微软雅黑" pitchFamily="34" charset="-122"/>
                  <a:ea typeface="微软雅黑" pitchFamily="34" charset="-122"/>
                </a:rPr>
                <a:t>100 </a:t>
              </a:r>
              <a:r>
                <a:rPr kumimoji="1" lang="zh-CN" altLang="en-US" sz="1100" b="1">
                  <a:latin typeface="微软雅黑" pitchFamily="34" charset="-122"/>
                  <a:ea typeface="微软雅黑" pitchFamily="34" charset="-122"/>
                </a:rPr>
                <a:t>字节新数据</a:t>
              </a:r>
            </a:p>
          </p:txBody>
        </p:sp>
        <p:sp>
          <p:nvSpPr>
            <p:cNvPr id="35" name="Rectangle 30"/>
            <p:cNvSpPr>
              <a:spLocks noChangeArrowheads="1"/>
            </p:cNvSpPr>
            <p:nvPr/>
          </p:nvSpPr>
          <p:spPr bwMode="auto">
            <a:xfrm>
              <a:off x="4463818" y="1869081"/>
              <a:ext cx="297838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100</a:t>
              </a:r>
              <a:r>
                <a:rPr kumimoji="1" lang="zh-CN" altLang="en-US" sz="1100" b="1" dirty="0">
                  <a:latin typeface="微软雅黑" pitchFamily="34" charset="-122"/>
                  <a:ea typeface="微软雅黑" pitchFamily="34" charset="-122"/>
                </a:rPr>
                <a:t>，还能发送 </a:t>
              </a:r>
              <a:r>
                <a:rPr kumimoji="1" lang="en-US" altLang="zh-CN" sz="1100" b="1" dirty="0">
                  <a:latin typeface="微软雅黑" pitchFamily="34" charset="-122"/>
                  <a:ea typeface="微软雅黑" pitchFamily="34" charset="-122"/>
                </a:rPr>
                <a:t>300 </a:t>
              </a:r>
              <a:r>
                <a:rPr kumimoji="1" lang="zh-CN" altLang="en-US" sz="1100" b="1" dirty="0">
                  <a:latin typeface="微软雅黑" pitchFamily="34" charset="-122"/>
                  <a:ea typeface="微软雅黑" pitchFamily="34" charset="-122"/>
                </a:rPr>
                <a:t>字节</a:t>
              </a:r>
            </a:p>
          </p:txBody>
        </p:sp>
        <p:sp>
          <p:nvSpPr>
            <p:cNvPr id="36" name="Rectangle 31"/>
            <p:cNvSpPr>
              <a:spLocks noChangeArrowheads="1"/>
            </p:cNvSpPr>
            <p:nvPr/>
          </p:nvSpPr>
          <p:spPr bwMode="auto">
            <a:xfrm>
              <a:off x="4463818" y="3038116"/>
              <a:ext cx="323165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401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500</a:t>
              </a:r>
              <a:r>
                <a:rPr kumimoji="1" lang="zh-CN" altLang="en-US" sz="1100" b="1">
                  <a:latin typeface="微软雅黑" pitchFamily="34" charset="-122"/>
                  <a:ea typeface="微软雅黑" pitchFamily="34" charset="-122"/>
                </a:rPr>
                <a:t>，不能再发送新数据了</a:t>
              </a:r>
            </a:p>
          </p:txBody>
        </p:sp>
        <p:sp>
          <p:nvSpPr>
            <p:cNvPr id="37" name="Rectangle 32"/>
            <p:cNvSpPr>
              <a:spLocks noChangeArrowheads="1"/>
            </p:cNvSpPr>
            <p:nvPr/>
          </p:nvSpPr>
          <p:spPr bwMode="auto">
            <a:xfrm>
              <a:off x="4463818" y="3271403"/>
              <a:ext cx="28693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超时重传旧的数据，但不能发送新的数据</a:t>
              </a:r>
            </a:p>
          </p:txBody>
        </p:sp>
        <p:sp>
          <p:nvSpPr>
            <p:cNvPr id="38" name="Rectangle 33"/>
            <p:cNvSpPr>
              <a:spLocks noChangeArrowheads="1"/>
            </p:cNvSpPr>
            <p:nvPr/>
          </p:nvSpPr>
          <p:spPr bwMode="auto">
            <a:xfrm>
              <a:off x="4463818" y="3497750"/>
              <a:ext cx="28084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发送序号 </a:t>
              </a:r>
              <a:r>
                <a:rPr kumimoji="1" lang="en-US" altLang="zh-CN" sz="1100" b="1" dirty="0">
                  <a:latin typeface="微软雅黑" pitchFamily="34" charset="-122"/>
                  <a:ea typeface="微软雅黑" pitchFamily="34" charset="-122"/>
                </a:rPr>
                <a:t>501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600 </a:t>
              </a:r>
              <a:r>
                <a:rPr kumimoji="1" lang="zh-CN" altLang="en-US" sz="1100" b="1" dirty="0">
                  <a:latin typeface="微软雅黑" pitchFamily="34" charset="-122"/>
                  <a:ea typeface="微软雅黑" pitchFamily="34" charset="-122"/>
                </a:rPr>
                <a:t>共 </a:t>
              </a:r>
              <a:r>
                <a:rPr kumimoji="1" lang="en-US" altLang="zh-CN" sz="1100" b="1" dirty="0">
                  <a:latin typeface="微软雅黑" pitchFamily="34" charset="-122"/>
                  <a:ea typeface="微软雅黑" pitchFamily="34" charset="-122"/>
                </a:rPr>
                <a:t>100 </a:t>
              </a:r>
              <a:r>
                <a:rPr kumimoji="1" lang="zh-CN" altLang="en-US" sz="1100" b="1" dirty="0">
                  <a:latin typeface="微软雅黑" pitchFamily="34" charset="-122"/>
                  <a:ea typeface="微软雅黑" pitchFamily="34" charset="-122"/>
                </a:rPr>
                <a:t>字节</a:t>
              </a:r>
            </a:p>
          </p:txBody>
        </p:sp>
        <p:sp>
          <p:nvSpPr>
            <p:cNvPr id="39" name="Rectangle 34"/>
            <p:cNvSpPr>
              <a:spLocks noChangeArrowheads="1"/>
            </p:cNvSpPr>
            <p:nvPr/>
          </p:nvSpPr>
          <p:spPr bwMode="auto">
            <a:xfrm>
              <a:off x="4463818" y="3732773"/>
              <a:ext cx="28084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501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600</a:t>
              </a:r>
              <a:r>
                <a:rPr kumimoji="1" lang="zh-CN" altLang="en-US" sz="1100" b="1">
                  <a:latin typeface="微软雅黑" pitchFamily="34" charset="-122"/>
                  <a:ea typeface="微软雅黑" pitchFamily="34" charset="-122"/>
                </a:rPr>
                <a:t>，不能再发送了</a:t>
              </a:r>
            </a:p>
          </p:txBody>
        </p:sp>
        <p:sp>
          <p:nvSpPr>
            <p:cNvPr id="40" name="Rectangle 35"/>
            <p:cNvSpPr>
              <a:spLocks noChangeArrowheads="1"/>
            </p:cNvSpPr>
            <p:nvPr/>
          </p:nvSpPr>
          <p:spPr bwMode="auto">
            <a:xfrm>
              <a:off x="4463818" y="3976466"/>
              <a:ext cx="353622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不允许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再发送（到序号 </a:t>
              </a:r>
              <a:r>
                <a:rPr kumimoji="1" lang="en-US" altLang="zh-CN" sz="1100" b="1" dirty="0">
                  <a:latin typeface="微软雅黑" pitchFamily="34" charset="-122"/>
                  <a:ea typeface="微软雅黑" pitchFamily="34" charset="-122"/>
                </a:rPr>
                <a:t>600 </a:t>
              </a:r>
              <a:r>
                <a:rPr kumimoji="1" lang="zh-CN" altLang="en-US" sz="1100" b="1" dirty="0">
                  <a:latin typeface="微软雅黑" pitchFamily="34" charset="-122"/>
                  <a:ea typeface="微软雅黑" pitchFamily="34" charset="-122"/>
                </a:rPr>
                <a:t>为止的数据都收到了）</a:t>
              </a:r>
            </a:p>
          </p:txBody>
        </p:sp>
        <p:sp>
          <p:nvSpPr>
            <p:cNvPr id="41" name="AutoShape 36"/>
            <p:cNvSpPr>
              <a:spLocks noChangeArrowheads="1"/>
            </p:cNvSpPr>
            <p:nvPr/>
          </p:nvSpPr>
          <p:spPr bwMode="auto">
            <a:xfrm>
              <a:off x="3468664" y="2157386"/>
              <a:ext cx="688658" cy="415665"/>
            </a:xfrm>
            <a:prstGeom prst="irregularSeal1">
              <a:avLst/>
            </a:prstGeom>
            <a:solidFill>
              <a:srgbClr val="FF00FF"/>
            </a:solidFill>
            <a:ln w="6350">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42" name="Rectangle 37"/>
            <p:cNvSpPr>
              <a:spLocks noChangeArrowheads="1"/>
            </p:cNvSpPr>
            <p:nvPr/>
          </p:nvSpPr>
          <p:spPr bwMode="auto">
            <a:xfrm>
              <a:off x="3588384" y="2238109"/>
              <a:ext cx="5674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丢失！</a:t>
              </a:r>
            </a:p>
          </p:txBody>
        </p:sp>
        <p:sp>
          <p:nvSpPr>
            <p:cNvPr id="43" name="Line 38"/>
            <p:cNvSpPr>
              <a:spLocks noChangeShapeType="1"/>
            </p:cNvSpPr>
            <p:nvPr/>
          </p:nvSpPr>
          <p:spPr bwMode="auto">
            <a:xfrm>
              <a:off x="1905453" y="1929071"/>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spTree>
    <p:extLst>
      <p:ext uri="{BB962C8B-B14F-4D97-AF65-F5344CB8AC3E}">
        <p14:creationId xmlns:p14="http://schemas.microsoft.com/office/powerpoint/2010/main" val="42879340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75658" y="605119"/>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利用可变窗口进行流量控制举例</a:t>
            </a:r>
          </a:p>
        </p:txBody>
      </p:sp>
      <p:sp>
        <p:nvSpPr>
          <p:cNvPr id="7" name="圆角矩形 6"/>
          <p:cNvSpPr/>
          <p:nvPr/>
        </p:nvSpPr>
        <p:spPr>
          <a:xfrm>
            <a:off x="556963" y="1069848"/>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155"/>
          <p:cNvSpPr txBox="1">
            <a:spLocks noChangeArrowheads="1"/>
          </p:cNvSpPr>
          <p:nvPr/>
        </p:nvSpPr>
        <p:spPr bwMode="auto">
          <a:xfrm>
            <a:off x="1977379" y="1094626"/>
            <a:ext cx="5218949"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向 </a:t>
            </a:r>
            <a:r>
              <a:rPr lang="en-US" altLang="zh-CN" sz="1600" b="1" dirty="0">
                <a:solidFill>
                  <a:srgbClr val="0000FF"/>
                </a:solidFill>
                <a:latin typeface="微软雅黑" pitchFamily="34" charset="-122"/>
                <a:ea typeface="微软雅黑" pitchFamily="34" charset="-122"/>
              </a:rPr>
              <a:t>B </a:t>
            </a:r>
            <a:r>
              <a:rPr lang="zh-CN" altLang="en-US" sz="1600" b="1" dirty="0">
                <a:solidFill>
                  <a:srgbClr val="0000FF"/>
                </a:solidFill>
                <a:latin typeface="微软雅黑" pitchFamily="34" charset="-122"/>
                <a:ea typeface="微软雅黑" pitchFamily="34" charset="-122"/>
              </a:rPr>
              <a:t>发送数据。在连接建立时，</a:t>
            </a:r>
            <a:r>
              <a:rPr lang="en-US" altLang="zh-CN" sz="1600" b="1" dirty="0">
                <a:solidFill>
                  <a:srgbClr val="0000FF"/>
                </a:solidFill>
                <a:latin typeface="微软雅黑" pitchFamily="34" charset="-122"/>
                <a:ea typeface="微软雅黑" pitchFamily="34" charset="-122"/>
              </a:rPr>
              <a:t>B </a:t>
            </a:r>
            <a:r>
              <a:rPr lang="zh-CN" altLang="en-US" sz="1600" b="1" dirty="0">
                <a:solidFill>
                  <a:srgbClr val="0000FF"/>
                </a:solidFill>
                <a:latin typeface="微软雅黑" pitchFamily="34" charset="-122"/>
                <a:ea typeface="微软雅黑" pitchFamily="34" charset="-122"/>
              </a:rPr>
              <a:t>告诉 </a:t>
            </a:r>
            <a:r>
              <a:rPr lang="en-US" altLang="zh-CN" sz="1600" b="1" dirty="0">
                <a:solidFill>
                  <a:srgbClr val="0000FF"/>
                </a:solidFill>
                <a:latin typeface="微软雅黑" pitchFamily="34" charset="-122"/>
                <a:ea typeface="微软雅黑" pitchFamily="34" charset="-122"/>
              </a:rPr>
              <a:t>A</a:t>
            </a:r>
            <a:r>
              <a:rPr lang="zh-CN" altLang="en-US" sz="1600" b="1" dirty="0">
                <a:solidFill>
                  <a:srgbClr val="0000FF"/>
                </a:solidFill>
                <a:latin typeface="微软雅黑" pitchFamily="34" charset="-122"/>
                <a:ea typeface="微软雅黑" pitchFamily="34" charset="-122"/>
              </a:rPr>
              <a:t>：</a:t>
            </a:r>
          </a:p>
          <a:p>
            <a:pPr algn="ctr">
              <a:lnSpc>
                <a:spcPct val="110000"/>
              </a:lnSpc>
            </a:pPr>
            <a:r>
              <a:rPr lang="zh-CN" altLang="en-US" sz="1600" b="1" dirty="0">
                <a:solidFill>
                  <a:srgbClr val="0000FF"/>
                </a:solidFill>
                <a:latin typeface="微软雅黑" pitchFamily="34" charset="-122"/>
                <a:ea typeface="微软雅黑" pitchFamily="34" charset="-122"/>
              </a:rPr>
              <a:t>“我的接收窗口 </a:t>
            </a:r>
            <a:r>
              <a:rPr lang="en-US" altLang="zh-CN" sz="1600" b="1" dirty="0" err="1">
                <a:solidFill>
                  <a:srgbClr val="0000FF"/>
                </a:solidFill>
                <a:latin typeface="微软雅黑" pitchFamily="34" charset="-122"/>
                <a:ea typeface="微软雅黑" pitchFamily="34" charset="-122"/>
              </a:rPr>
              <a:t>rwnd</a:t>
            </a:r>
            <a:r>
              <a:rPr lang="en-US" altLang="zh-CN" sz="1600" b="1" dirty="0">
                <a:solidFill>
                  <a:srgbClr val="0000FF"/>
                </a:solidFill>
                <a:latin typeface="微软雅黑" pitchFamily="34" charset="-122"/>
                <a:ea typeface="微软雅黑" pitchFamily="34" charset="-122"/>
              </a:rPr>
              <a:t> = 400</a:t>
            </a:r>
            <a:r>
              <a:rPr lang="zh-CN" altLang="en-US" sz="1600" b="1" dirty="0">
                <a:solidFill>
                  <a:srgbClr val="0000FF"/>
                </a:solidFill>
                <a:latin typeface="微软雅黑" pitchFamily="34" charset="-122"/>
                <a:ea typeface="微软雅黑" pitchFamily="34" charset="-122"/>
              </a:rPr>
              <a:t>（字节</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a:t>
            </a:r>
          </a:p>
        </p:txBody>
      </p:sp>
      <p:sp>
        <p:nvSpPr>
          <p:cNvPr id="9" name="Line 4"/>
          <p:cNvSpPr>
            <a:spLocks noChangeShapeType="1"/>
          </p:cNvSpPr>
          <p:nvPr/>
        </p:nvSpPr>
        <p:spPr bwMode="auto">
          <a:xfrm>
            <a:off x="4175828" y="1929071"/>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Line 5"/>
          <p:cNvSpPr>
            <a:spLocks noChangeShapeType="1"/>
          </p:cNvSpPr>
          <p:nvPr/>
        </p:nvSpPr>
        <p:spPr bwMode="auto">
          <a:xfrm>
            <a:off x="1695644" y="2015795"/>
            <a:ext cx="248018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1" name="Rectangle 6"/>
          <p:cNvSpPr>
            <a:spLocks noChangeArrowheads="1"/>
          </p:cNvSpPr>
          <p:nvPr/>
        </p:nvSpPr>
        <p:spPr bwMode="auto">
          <a:xfrm>
            <a:off x="2383539" y="1781226"/>
            <a:ext cx="110767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1, DATA</a:t>
            </a:r>
          </a:p>
        </p:txBody>
      </p:sp>
      <p:sp>
        <p:nvSpPr>
          <p:cNvPr id="12" name="Line 7"/>
          <p:cNvSpPr>
            <a:spLocks noChangeShapeType="1"/>
          </p:cNvSpPr>
          <p:nvPr/>
        </p:nvSpPr>
        <p:spPr bwMode="auto">
          <a:xfrm>
            <a:off x="1696582" y="3409444"/>
            <a:ext cx="2479245"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3" name="Rectangle 8"/>
          <p:cNvSpPr>
            <a:spLocks noChangeArrowheads="1"/>
          </p:cNvSpPr>
          <p:nvPr/>
        </p:nvSpPr>
        <p:spPr bwMode="auto">
          <a:xfrm>
            <a:off x="2304992" y="3161865"/>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201, DATA</a:t>
            </a:r>
          </a:p>
        </p:txBody>
      </p:sp>
      <p:sp>
        <p:nvSpPr>
          <p:cNvPr id="14" name="Line 9"/>
          <p:cNvSpPr>
            <a:spLocks noChangeShapeType="1"/>
          </p:cNvSpPr>
          <p:nvPr/>
        </p:nvSpPr>
        <p:spPr bwMode="auto">
          <a:xfrm>
            <a:off x="1697522" y="3180493"/>
            <a:ext cx="247830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5" name="Rectangle 10"/>
          <p:cNvSpPr>
            <a:spLocks noChangeArrowheads="1"/>
          </p:cNvSpPr>
          <p:nvPr/>
        </p:nvSpPr>
        <p:spPr bwMode="auto">
          <a:xfrm>
            <a:off x="2304992" y="2933783"/>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401, DATA</a:t>
            </a:r>
          </a:p>
        </p:txBody>
      </p:sp>
      <p:sp>
        <p:nvSpPr>
          <p:cNvPr id="16" name="Line 11"/>
          <p:cNvSpPr>
            <a:spLocks noChangeShapeType="1"/>
          </p:cNvSpPr>
          <p:nvPr/>
        </p:nvSpPr>
        <p:spPr bwMode="auto">
          <a:xfrm>
            <a:off x="1693764" y="2942870"/>
            <a:ext cx="2482062"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7" name="Rectangle 12"/>
          <p:cNvSpPr>
            <a:spLocks noChangeArrowheads="1"/>
          </p:cNvSpPr>
          <p:nvPr/>
        </p:nvSpPr>
        <p:spPr bwMode="auto">
          <a:xfrm>
            <a:off x="2304992" y="2690958"/>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301, DATA</a:t>
            </a:r>
          </a:p>
        </p:txBody>
      </p:sp>
      <p:sp>
        <p:nvSpPr>
          <p:cNvPr id="18" name="Line 13"/>
          <p:cNvSpPr>
            <a:spLocks noChangeShapeType="1"/>
          </p:cNvSpPr>
          <p:nvPr/>
        </p:nvSpPr>
        <p:spPr bwMode="auto">
          <a:xfrm>
            <a:off x="1694704" y="2244745"/>
            <a:ext cx="250972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9" name="Rectangle 14"/>
          <p:cNvSpPr>
            <a:spLocks noChangeArrowheads="1"/>
          </p:cNvSpPr>
          <p:nvPr/>
        </p:nvSpPr>
        <p:spPr bwMode="auto">
          <a:xfrm>
            <a:off x="2304992" y="2001504"/>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101, DATA</a:t>
            </a:r>
          </a:p>
        </p:txBody>
      </p:sp>
      <p:sp>
        <p:nvSpPr>
          <p:cNvPr id="20" name="Line 15"/>
          <p:cNvSpPr>
            <a:spLocks noChangeShapeType="1"/>
          </p:cNvSpPr>
          <p:nvPr/>
        </p:nvSpPr>
        <p:spPr bwMode="auto">
          <a:xfrm>
            <a:off x="1691887" y="2486704"/>
            <a:ext cx="1481082"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1" name="Rectangle 16"/>
          <p:cNvSpPr>
            <a:spLocks noChangeArrowheads="1"/>
          </p:cNvSpPr>
          <p:nvPr/>
        </p:nvSpPr>
        <p:spPr bwMode="auto">
          <a:xfrm>
            <a:off x="2004741" y="2253002"/>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201, DATA</a:t>
            </a:r>
          </a:p>
        </p:txBody>
      </p:sp>
      <p:sp>
        <p:nvSpPr>
          <p:cNvPr id="22" name="Line 17"/>
          <p:cNvSpPr>
            <a:spLocks noChangeShapeType="1"/>
          </p:cNvSpPr>
          <p:nvPr/>
        </p:nvSpPr>
        <p:spPr bwMode="auto">
          <a:xfrm>
            <a:off x="1695643" y="3877751"/>
            <a:ext cx="2480183"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3" name="Rectangle 18"/>
          <p:cNvSpPr>
            <a:spLocks noChangeArrowheads="1"/>
          </p:cNvSpPr>
          <p:nvPr/>
        </p:nvSpPr>
        <p:spPr bwMode="auto">
          <a:xfrm>
            <a:off x="2304992" y="3646651"/>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501, DATA</a:t>
            </a:r>
          </a:p>
        </p:txBody>
      </p:sp>
      <p:grpSp>
        <p:nvGrpSpPr>
          <p:cNvPr id="2" name="组合 1"/>
          <p:cNvGrpSpPr/>
          <p:nvPr/>
        </p:nvGrpSpPr>
        <p:grpSpPr>
          <a:xfrm>
            <a:off x="1677792" y="2484555"/>
            <a:ext cx="2498033" cy="243656"/>
            <a:chOff x="1677792" y="2484555"/>
            <a:chExt cx="2498033" cy="243656"/>
          </a:xfrm>
        </p:grpSpPr>
        <p:sp>
          <p:nvSpPr>
            <p:cNvPr id="24" name="Line 19"/>
            <p:cNvSpPr>
              <a:spLocks noChangeShapeType="1"/>
            </p:cNvSpPr>
            <p:nvPr/>
          </p:nvSpPr>
          <p:spPr bwMode="auto">
            <a:xfrm flipH="1">
              <a:off x="1677792" y="2719123"/>
              <a:ext cx="2498033"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5" name="Rectangle 20"/>
            <p:cNvSpPr>
              <a:spLocks noChangeArrowheads="1"/>
            </p:cNvSpPr>
            <p:nvPr/>
          </p:nvSpPr>
          <p:spPr bwMode="auto">
            <a:xfrm flipH="1">
              <a:off x="1824091" y="2484555"/>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201,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300</a:t>
              </a:r>
            </a:p>
          </p:txBody>
        </p:sp>
      </p:grpSp>
      <p:grpSp>
        <p:nvGrpSpPr>
          <p:cNvPr id="4" name="组合 3"/>
          <p:cNvGrpSpPr/>
          <p:nvPr/>
        </p:nvGrpSpPr>
        <p:grpSpPr>
          <a:xfrm>
            <a:off x="1685307" y="3878203"/>
            <a:ext cx="2490520" cy="243656"/>
            <a:chOff x="1685307" y="3878203"/>
            <a:chExt cx="2490520" cy="243656"/>
          </a:xfrm>
        </p:grpSpPr>
        <p:sp>
          <p:nvSpPr>
            <p:cNvPr id="26" name="Line 21"/>
            <p:cNvSpPr>
              <a:spLocks noChangeShapeType="1"/>
            </p:cNvSpPr>
            <p:nvPr/>
          </p:nvSpPr>
          <p:spPr bwMode="auto">
            <a:xfrm flipH="1">
              <a:off x="1685307" y="4112773"/>
              <a:ext cx="249052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7" name="Rectangle 22"/>
            <p:cNvSpPr>
              <a:spLocks noChangeArrowheads="1"/>
            </p:cNvSpPr>
            <p:nvPr/>
          </p:nvSpPr>
          <p:spPr bwMode="auto">
            <a:xfrm flipH="1">
              <a:off x="1902638" y="3878203"/>
              <a:ext cx="206947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601,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0</a:t>
              </a:r>
            </a:p>
          </p:txBody>
        </p:sp>
      </p:grpSp>
      <p:grpSp>
        <p:nvGrpSpPr>
          <p:cNvPr id="3" name="组合 2"/>
          <p:cNvGrpSpPr/>
          <p:nvPr/>
        </p:nvGrpSpPr>
        <p:grpSpPr>
          <a:xfrm>
            <a:off x="1675914" y="3413364"/>
            <a:ext cx="2499912" cy="243656"/>
            <a:chOff x="1675914" y="3413364"/>
            <a:chExt cx="2499912" cy="243656"/>
          </a:xfrm>
        </p:grpSpPr>
        <p:sp>
          <p:nvSpPr>
            <p:cNvPr id="28" name="Line 23"/>
            <p:cNvSpPr>
              <a:spLocks noChangeShapeType="1"/>
            </p:cNvSpPr>
            <p:nvPr/>
          </p:nvSpPr>
          <p:spPr bwMode="auto">
            <a:xfrm flipH="1">
              <a:off x="1675914" y="3643597"/>
              <a:ext cx="249991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9" name="Rectangle 24"/>
            <p:cNvSpPr>
              <a:spLocks noChangeArrowheads="1"/>
            </p:cNvSpPr>
            <p:nvPr/>
          </p:nvSpPr>
          <p:spPr bwMode="auto">
            <a:xfrm flipH="1">
              <a:off x="1824091" y="3413364"/>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501,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100</a:t>
              </a:r>
            </a:p>
          </p:txBody>
        </p:sp>
      </p:grpSp>
      <p:sp>
        <p:nvSpPr>
          <p:cNvPr id="30" name="Rectangle 25"/>
          <p:cNvSpPr>
            <a:spLocks noChangeArrowheads="1"/>
          </p:cNvSpPr>
          <p:nvPr/>
        </p:nvSpPr>
        <p:spPr bwMode="auto">
          <a:xfrm>
            <a:off x="1579145" y="1730474"/>
            <a:ext cx="28854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A</a:t>
            </a:r>
          </a:p>
        </p:txBody>
      </p:sp>
      <p:sp>
        <p:nvSpPr>
          <p:cNvPr id="31" name="Rectangle 26"/>
          <p:cNvSpPr>
            <a:spLocks noChangeArrowheads="1"/>
          </p:cNvSpPr>
          <p:nvPr/>
        </p:nvSpPr>
        <p:spPr bwMode="auto">
          <a:xfrm>
            <a:off x="4064966" y="1730474"/>
            <a:ext cx="2789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B</a:t>
            </a:r>
          </a:p>
        </p:txBody>
      </p:sp>
      <p:sp>
        <p:nvSpPr>
          <p:cNvPr id="32" name="Rectangle 27"/>
          <p:cNvSpPr>
            <a:spLocks noChangeArrowheads="1"/>
          </p:cNvSpPr>
          <p:nvPr/>
        </p:nvSpPr>
        <p:spPr bwMode="auto">
          <a:xfrm>
            <a:off x="4235218" y="2573277"/>
            <a:ext cx="285334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C00000"/>
                </a:solidFill>
                <a:latin typeface="微软雅黑" pitchFamily="34" charset="-122"/>
                <a:ea typeface="微软雅黑" pitchFamily="34" charset="-122"/>
              </a:rPr>
              <a:t>允许 </a:t>
            </a:r>
            <a:r>
              <a:rPr kumimoji="1" lang="en-US" altLang="zh-CN" sz="1100" b="1" dirty="0">
                <a:solidFill>
                  <a:srgbClr val="C00000"/>
                </a:solidFill>
                <a:latin typeface="微软雅黑" pitchFamily="34" charset="-122"/>
                <a:ea typeface="微软雅黑" pitchFamily="34" charset="-122"/>
              </a:rPr>
              <a:t>A </a:t>
            </a:r>
            <a:r>
              <a:rPr kumimoji="1" lang="zh-CN" altLang="en-US" sz="1100" b="1" dirty="0">
                <a:solidFill>
                  <a:srgbClr val="C00000"/>
                </a:solidFill>
                <a:latin typeface="微软雅黑" pitchFamily="34" charset="-122"/>
                <a:ea typeface="微软雅黑" pitchFamily="34" charset="-122"/>
              </a:rPr>
              <a:t>发送序号 </a:t>
            </a:r>
            <a:r>
              <a:rPr kumimoji="1" lang="en-US" altLang="zh-CN" sz="1100" b="1" dirty="0">
                <a:solidFill>
                  <a:srgbClr val="C00000"/>
                </a:solidFill>
                <a:latin typeface="微软雅黑" pitchFamily="34" charset="-122"/>
                <a:ea typeface="微软雅黑" pitchFamily="34" charset="-122"/>
              </a:rPr>
              <a:t>201 </a:t>
            </a:r>
            <a:r>
              <a:rPr kumimoji="1" lang="zh-CN" altLang="en-US" sz="1100" b="1" dirty="0">
                <a:solidFill>
                  <a:srgbClr val="C00000"/>
                </a:solidFill>
                <a:latin typeface="微软雅黑" pitchFamily="34" charset="-122"/>
                <a:ea typeface="微软雅黑" pitchFamily="34" charset="-122"/>
              </a:rPr>
              <a:t>至 </a:t>
            </a:r>
            <a:r>
              <a:rPr kumimoji="1" lang="en-US" altLang="zh-CN" sz="1100" b="1" dirty="0">
                <a:solidFill>
                  <a:srgbClr val="C00000"/>
                </a:solidFill>
                <a:latin typeface="微软雅黑" pitchFamily="34" charset="-122"/>
                <a:ea typeface="微软雅黑" pitchFamily="34" charset="-122"/>
              </a:rPr>
              <a:t>500  </a:t>
            </a:r>
            <a:r>
              <a:rPr kumimoji="1" lang="zh-CN" altLang="en-US" sz="1100" b="1" dirty="0">
                <a:solidFill>
                  <a:srgbClr val="C00000"/>
                </a:solidFill>
                <a:latin typeface="微软雅黑" pitchFamily="34" charset="-122"/>
                <a:ea typeface="微软雅黑" pitchFamily="34" charset="-122"/>
              </a:rPr>
              <a:t>共 </a:t>
            </a:r>
            <a:r>
              <a:rPr kumimoji="1" lang="en-US" altLang="zh-CN" sz="1100" b="1" dirty="0">
                <a:solidFill>
                  <a:srgbClr val="C00000"/>
                </a:solidFill>
                <a:latin typeface="微软雅黑" pitchFamily="34" charset="-122"/>
                <a:ea typeface="微软雅黑" pitchFamily="34" charset="-122"/>
              </a:rPr>
              <a:t>300 </a:t>
            </a:r>
            <a:r>
              <a:rPr kumimoji="1" lang="zh-CN" altLang="en-US" sz="1100" b="1" dirty="0">
                <a:solidFill>
                  <a:srgbClr val="C00000"/>
                </a:solidFill>
                <a:latin typeface="微软雅黑" pitchFamily="34" charset="-122"/>
                <a:ea typeface="微软雅黑" pitchFamily="34" charset="-122"/>
              </a:rPr>
              <a:t>字节</a:t>
            </a:r>
          </a:p>
        </p:txBody>
      </p:sp>
      <p:sp>
        <p:nvSpPr>
          <p:cNvPr id="33" name="Rectangle 28"/>
          <p:cNvSpPr>
            <a:spLocks noChangeArrowheads="1"/>
          </p:cNvSpPr>
          <p:nvPr/>
        </p:nvSpPr>
        <p:spPr bwMode="auto">
          <a:xfrm>
            <a:off x="4235217" y="2095430"/>
            <a:ext cx="315150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101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200</a:t>
            </a:r>
            <a:r>
              <a:rPr kumimoji="1" lang="zh-CN" altLang="en-US" sz="1100" b="1" dirty="0">
                <a:latin typeface="微软雅黑" pitchFamily="34" charset="-122"/>
                <a:ea typeface="微软雅黑" pitchFamily="34" charset="-122"/>
              </a:rPr>
              <a:t>，还能发送 </a:t>
            </a:r>
            <a:r>
              <a:rPr kumimoji="1" lang="en-US" altLang="zh-CN" sz="1100" b="1" dirty="0">
                <a:latin typeface="微软雅黑" pitchFamily="34" charset="-122"/>
                <a:ea typeface="微软雅黑" pitchFamily="34" charset="-122"/>
              </a:rPr>
              <a:t>200 </a:t>
            </a:r>
            <a:r>
              <a:rPr kumimoji="1" lang="zh-CN" altLang="en-US" sz="1100" b="1" dirty="0">
                <a:latin typeface="微软雅黑" pitchFamily="34" charset="-122"/>
                <a:ea typeface="微软雅黑" pitchFamily="34" charset="-122"/>
              </a:rPr>
              <a:t>字节</a:t>
            </a:r>
          </a:p>
        </p:txBody>
      </p:sp>
      <p:sp>
        <p:nvSpPr>
          <p:cNvPr id="34" name="Rectangle 29"/>
          <p:cNvSpPr>
            <a:spLocks noChangeArrowheads="1"/>
          </p:cNvSpPr>
          <p:nvPr/>
        </p:nvSpPr>
        <p:spPr bwMode="auto">
          <a:xfrm>
            <a:off x="4235218" y="2797892"/>
            <a:ext cx="37157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301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400</a:t>
            </a:r>
            <a:r>
              <a:rPr kumimoji="1" lang="zh-CN" altLang="en-US" sz="1100" b="1">
                <a:latin typeface="微软雅黑" pitchFamily="34" charset="-122"/>
                <a:ea typeface="微软雅黑" pitchFamily="34" charset="-122"/>
              </a:rPr>
              <a:t>，还能再发送 </a:t>
            </a:r>
            <a:r>
              <a:rPr kumimoji="1" lang="en-US" altLang="zh-CN" sz="1100" b="1">
                <a:latin typeface="微软雅黑" pitchFamily="34" charset="-122"/>
                <a:ea typeface="微软雅黑" pitchFamily="34" charset="-122"/>
              </a:rPr>
              <a:t>100 </a:t>
            </a:r>
            <a:r>
              <a:rPr kumimoji="1" lang="zh-CN" altLang="en-US" sz="1100" b="1">
                <a:latin typeface="微软雅黑" pitchFamily="34" charset="-122"/>
                <a:ea typeface="微软雅黑" pitchFamily="34" charset="-122"/>
              </a:rPr>
              <a:t>字节新数据</a:t>
            </a:r>
          </a:p>
        </p:txBody>
      </p:sp>
      <p:sp>
        <p:nvSpPr>
          <p:cNvPr id="35" name="Rectangle 30"/>
          <p:cNvSpPr>
            <a:spLocks noChangeArrowheads="1"/>
          </p:cNvSpPr>
          <p:nvPr/>
        </p:nvSpPr>
        <p:spPr bwMode="auto">
          <a:xfrm>
            <a:off x="4235218" y="1869081"/>
            <a:ext cx="297838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100</a:t>
            </a:r>
            <a:r>
              <a:rPr kumimoji="1" lang="zh-CN" altLang="en-US" sz="1100" b="1" dirty="0">
                <a:latin typeface="微软雅黑" pitchFamily="34" charset="-122"/>
                <a:ea typeface="微软雅黑" pitchFamily="34" charset="-122"/>
              </a:rPr>
              <a:t>，还能发送 </a:t>
            </a:r>
            <a:r>
              <a:rPr kumimoji="1" lang="en-US" altLang="zh-CN" sz="1100" b="1" dirty="0">
                <a:latin typeface="微软雅黑" pitchFamily="34" charset="-122"/>
                <a:ea typeface="微软雅黑" pitchFamily="34" charset="-122"/>
              </a:rPr>
              <a:t>300 </a:t>
            </a:r>
            <a:r>
              <a:rPr kumimoji="1" lang="zh-CN" altLang="en-US" sz="1100" b="1" dirty="0">
                <a:latin typeface="微软雅黑" pitchFamily="34" charset="-122"/>
                <a:ea typeface="微软雅黑" pitchFamily="34" charset="-122"/>
              </a:rPr>
              <a:t>字节</a:t>
            </a:r>
          </a:p>
        </p:txBody>
      </p:sp>
      <p:sp>
        <p:nvSpPr>
          <p:cNvPr id="36" name="Rectangle 31"/>
          <p:cNvSpPr>
            <a:spLocks noChangeArrowheads="1"/>
          </p:cNvSpPr>
          <p:nvPr/>
        </p:nvSpPr>
        <p:spPr bwMode="auto">
          <a:xfrm>
            <a:off x="4235218" y="3038116"/>
            <a:ext cx="323165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401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500</a:t>
            </a:r>
            <a:r>
              <a:rPr kumimoji="1" lang="zh-CN" altLang="en-US" sz="1100" b="1">
                <a:latin typeface="微软雅黑" pitchFamily="34" charset="-122"/>
                <a:ea typeface="微软雅黑" pitchFamily="34" charset="-122"/>
              </a:rPr>
              <a:t>，不能再发送新数据了</a:t>
            </a:r>
          </a:p>
        </p:txBody>
      </p:sp>
      <p:sp>
        <p:nvSpPr>
          <p:cNvPr id="37" name="Rectangle 32"/>
          <p:cNvSpPr>
            <a:spLocks noChangeArrowheads="1"/>
          </p:cNvSpPr>
          <p:nvPr/>
        </p:nvSpPr>
        <p:spPr bwMode="auto">
          <a:xfrm>
            <a:off x="4235218" y="3271403"/>
            <a:ext cx="28693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超时重传旧的数据，但不能发送新的数据</a:t>
            </a:r>
          </a:p>
        </p:txBody>
      </p:sp>
      <p:sp>
        <p:nvSpPr>
          <p:cNvPr id="38" name="Rectangle 33"/>
          <p:cNvSpPr>
            <a:spLocks noChangeArrowheads="1"/>
          </p:cNvSpPr>
          <p:nvPr/>
        </p:nvSpPr>
        <p:spPr bwMode="auto">
          <a:xfrm>
            <a:off x="4235218" y="3497750"/>
            <a:ext cx="28084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100" b="1" dirty="0">
                <a:solidFill>
                  <a:srgbClr val="C00000"/>
                </a:solidFill>
                <a:latin typeface="微软雅黑" pitchFamily="34" charset="-122"/>
                <a:ea typeface="微软雅黑" pitchFamily="34" charset="-122"/>
              </a:rPr>
              <a:t>允许 </a:t>
            </a:r>
            <a:r>
              <a:rPr kumimoji="1" lang="en-US" altLang="zh-CN" sz="1100" b="1" dirty="0">
                <a:solidFill>
                  <a:srgbClr val="C00000"/>
                </a:solidFill>
                <a:latin typeface="微软雅黑" pitchFamily="34" charset="-122"/>
                <a:ea typeface="微软雅黑" pitchFamily="34" charset="-122"/>
              </a:rPr>
              <a:t>A </a:t>
            </a:r>
            <a:r>
              <a:rPr kumimoji="1" lang="zh-CN" altLang="en-US" sz="1100" b="1" dirty="0">
                <a:solidFill>
                  <a:srgbClr val="C00000"/>
                </a:solidFill>
                <a:latin typeface="微软雅黑" pitchFamily="34" charset="-122"/>
                <a:ea typeface="微软雅黑" pitchFamily="34" charset="-122"/>
              </a:rPr>
              <a:t>发送序号 </a:t>
            </a:r>
            <a:r>
              <a:rPr kumimoji="1" lang="en-US" altLang="zh-CN" sz="1100" b="1" dirty="0">
                <a:solidFill>
                  <a:srgbClr val="C00000"/>
                </a:solidFill>
                <a:latin typeface="微软雅黑" pitchFamily="34" charset="-122"/>
                <a:ea typeface="微软雅黑" pitchFamily="34" charset="-122"/>
              </a:rPr>
              <a:t>501 </a:t>
            </a:r>
            <a:r>
              <a:rPr kumimoji="1" lang="zh-CN" altLang="en-US" sz="1100" b="1" dirty="0">
                <a:solidFill>
                  <a:srgbClr val="C00000"/>
                </a:solidFill>
                <a:latin typeface="微软雅黑" pitchFamily="34" charset="-122"/>
                <a:ea typeface="微软雅黑" pitchFamily="34" charset="-122"/>
              </a:rPr>
              <a:t>至 </a:t>
            </a:r>
            <a:r>
              <a:rPr kumimoji="1" lang="en-US" altLang="zh-CN" sz="1100" b="1" dirty="0">
                <a:solidFill>
                  <a:srgbClr val="C00000"/>
                </a:solidFill>
                <a:latin typeface="微软雅黑" pitchFamily="34" charset="-122"/>
                <a:ea typeface="微软雅黑" pitchFamily="34" charset="-122"/>
              </a:rPr>
              <a:t>600 </a:t>
            </a:r>
            <a:r>
              <a:rPr kumimoji="1" lang="zh-CN" altLang="en-US" sz="1100" b="1" dirty="0">
                <a:solidFill>
                  <a:srgbClr val="C00000"/>
                </a:solidFill>
                <a:latin typeface="微软雅黑" pitchFamily="34" charset="-122"/>
                <a:ea typeface="微软雅黑" pitchFamily="34" charset="-122"/>
              </a:rPr>
              <a:t>共 </a:t>
            </a:r>
            <a:r>
              <a:rPr kumimoji="1" lang="en-US" altLang="zh-CN" sz="1100" b="1" dirty="0">
                <a:solidFill>
                  <a:srgbClr val="C00000"/>
                </a:solidFill>
                <a:latin typeface="微软雅黑" pitchFamily="34" charset="-122"/>
                <a:ea typeface="微软雅黑" pitchFamily="34" charset="-122"/>
              </a:rPr>
              <a:t>100 </a:t>
            </a:r>
            <a:r>
              <a:rPr kumimoji="1" lang="zh-CN" altLang="en-US" sz="1100" b="1" dirty="0">
                <a:solidFill>
                  <a:srgbClr val="C00000"/>
                </a:solidFill>
                <a:latin typeface="微软雅黑" pitchFamily="34" charset="-122"/>
                <a:ea typeface="微软雅黑" pitchFamily="34" charset="-122"/>
              </a:rPr>
              <a:t>字节</a:t>
            </a:r>
          </a:p>
        </p:txBody>
      </p:sp>
      <p:sp>
        <p:nvSpPr>
          <p:cNvPr id="39" name="Rectangle 34"/>
          <p:cNvSpPr>
            <a:spLocks noChangeArrowheads="1"/>
          </p:cNvSpPr>
          <p:nvPr/>
        </p:nvSpPr>
        <p:spPr bwMode="auto">
          <a:xfrm>
            <a:off x="4235218" y="3732773"/>
            <a:ext cx="28084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501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600</a:t>
            </a:r>
            <a:r>
              <a:rPr kumimoji="1" lang="zh-CN" altLang="en-US" sz="1100" b="1">
                <a:latin typeface="微软雅黑" pitchFamily="34" charset="-122"/>
                <a:ea typeface="微软雅黑" pitchFamily="34" charset="-122"/>
              </a:rPr>
              <a:t>，不能再发送了</a:t>
            </a:r>
          </a:p>
        </p:txBody>
      </p:sp>
      <p:sp>
        <p:nvSpPr>
          <p:cNvPr id="40" name="Rectangle 35"/>
          <p:cNvSpPr>
            <a:spLocks noChangeArrowheads="1"/>
          </p:cNvSpPr>
          <p:nvPr/>
        </p:nvSpPr>
        <p:spPr bwMode="auto">
          <a:xfrm>
            <a:off x="4235218" y="3976466"/>
            <a:ext cx="353622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C00000"/>
                </a:solidFill>
                <a:latin typeface="微软雅黑" pitchFamily="34" charset="-122"/>
                <a:ea typeface="微软雅黑" pitchFamily="34" charset="-122"/>
              </a:rPr>
              <a:t>不允许 </a:t>
            </a:r>
            <a:r>
              <a:rPr kumimoji="1" lang="en-US" altLang="zh-CN" sz="1100" b="1" dirty="0">
                <a:solidFill>
                  <a:srgbClr val="C00000"/>
                </a:solidFill>
                <a:latin typeface="微软雅黑" pitchFamily="34" charset="-122"/>
                <a:ea typeface="微软雅黑" pitchFamily="34" charset="-122"/>
              </a:rPr>
              <a:t>A </a:t>
            </a:r>
            <a:r>
              <a:rPr kumimoji="1" lang="zh-CN" altLang="en-US" sz="1100" b="1" dirty="0">
                <a:solidFill>
                  <a:srgbClr val="C00000"/>
                </a:solidFill>
                <a:latin typeface="微软雅黑" pitchFamily="34" charset="-122"/>
                <a:ea typeface="微软雅黑" pitchFamily="34" charset="-122"/>
              </a:rPr>
              <a:t>再发送（到序号 </a:t>
            </a:r>
            <a:r>
              <a:rPr kumimoji="1" lang="en-US" altLang="zh-CN" sz="1100" b="1" dirty="0">
                <a:solidFill>
                  <a:srgbClr val="C00000"/>
                </a:solidFill>
                <a:latin typeface="微软雅黑" pitchFamily="34" charset="-122"/>
                <a:ea typeface="微软雅黑" pitchFamily="34" charset="-122"/>
              </a:rPr>
              <a:t>600 </a:t>
            </a:r>
            <a:r>
              <a:rPr kumimoji="1" lang="zh-CN" altLang="en-US" sz="1100" b="1" dirty="0">
                <a:solidFill>
                  <a:srgbClr val="C00000"/>
                </a:solidFill>
                <a:latin typeface="微软雅黑" pitchFamily="34" charset="-122"/>
                <a:ea typeface="微软雅黑" pitchFamily="34" charset="-122"/>
              </a:rPr>
              <a:t>为止的数据都收到了）</a:t>
            </a:r>
          </a:p>
        </p:txBody>
      </p:sp>
      <p:sp>
        <p:nvSpPr>
          <p:cNvPr id="41" name="AutoShape 36"/>
          <p:cNvSpPr>
            <a:spLocks noChangeArrowheads="1"/>
          </p:cNvSpPr>
          <p:nvPr/>
        </p:nvSpPr>
        <p:spPr bwMode="auto">
          <a:xfrm>
            <a:off x="3240064" y="2157386"/>
            <a:ext cx="688658" cy="415665"/>
          </a:xfrm>
          <a:prstGeom prst="irregularSeal1">
            <a:avLst/>
          </a:prstGeom>
          <a:solidFill>
            <a:srgbClr val="FF00FF"/>
          </a:solidFill>
          <a:ln w="6350">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42" name="Rectangle 37"/>
          <p:cNvSpPr>
            <a:spLocks noChangeArrowheads="1"/>
          </p:cNvSpPr>
          <p:nvPr/>
        </p:nvSpPr>
        <p:spPr bwMode="auto">
          <a:xfrm>
            <a:off x="3359784" y="2238109"/>
            <a:ext cx="5674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丢失！</a:t>
            </a:r>
          </a:p>
        </p:txBody>
      </p:sp>
      <p:sp>
        <p:nvSpPr>
          <p:cNvPr id="43" name="Line 38"/>
          <p:cNvSpPr>
            <a:spLocks noChangeShapeType="1"/>
          </p:cNvSpPr>
          <p:nvPr/>
        </p:nvSpPr>
        <p:spPr bwMode="auto">
          <a:xfrm>
            <a:off x="1676853" y="1929071"/>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Tree>
    <p:extLst>
      <p:ext uri="{BB962C8B-B14F-4D97-AF65-F5344CB8AC3E}">
        <p14:creationId xmlns:p14="http://schemas.microsoft.com/office/powerpoint/2010/main" val="23643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32"/>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8"/>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8" grpId="0"/>
      <p:bldP spid="4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75658" y="605119"/>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利用可变窗口进行流量控制举例</a:t>
            </a:r>
          </a:p>
        </p:txBody>
      </p:sp>
      <p:sp>
        <p:nvSpPr>
          <p:cNvPr id="7" name="圆角矩形 6"/>
          <p:cNvSpPr/>
          <p:nvPr/>
        </p:nvSpPr>
        <p:spPr>
          <a:xfrm>
            <a:off x="556963" y="1069848"/>
            <a:ext cx="8048776" cy="350215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155"/>
          <p:cNvSpPr txBox="1">
            <a:spLocks noChangeArrowheads="1"/>
          </p:cNvSpPr>
          <p:nvPr/>
        </p:nvSpPr>
        <p:spPr bwMode="auto">
          <a:xfrm>
            <a:off x="1977379" y="1094626"/>
            <a:ext cx="5218949"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solidFill>
                  <a:srgbClr val="0000FF"/>
                </a:solidFill>
                <a:latin typeface="微软雅黑" pitchFamily="34" charset="-122"/>
                <a:ea typeface="微软雅黑" pitchFamily="34" charset="-122"/>
              </a:rPr>
              <a:t>A </a:t>
            </a:r>
            <a:r>
              <a:rPr lang="zh-CN" altLang="en-US" sz="1600" b="1" dirty="0">
                <a:solidFill>
                  <a:srgbClr val="0000FF"/>
                </a:solidFill>
                <a:latin typeface="微软雅黑" pitchFamily="34" charset="-122"/>
                <a:ea typeface="微软雅黑" pitchFamily="34" charset="-122"/>
              </a:rPr>
              <a:t>向 </a:t>
            </a:r>
            <a:r>
              <a:rPr lang="en-US" altLang="zh-CN" sz="1600" b="1" dirty="0">
                <a:solidFill>
                  <a:srgbClr val="0000FF"/>
                </a:solidFill>
                <a:latin typeface="微软雅黑" pitchFamily="34" charset="-122"/>
                <a:ea typeface="微软雅黑" pitchFamily="34" charset="-122"/>
              </a:rPr>
              <a:t>B </a:t>
            </a:r>
            <a:r>
              <a:rPr lang="zh-CN" altLang="en-US" sz="1600" b="1" dirty="0">
                <a:solidFill>
                  <a:srgbClr val="0000FF"/>
                </a:solidFill>
                <a:latin typeface="微软雅黑" pitchFamily="34" charset="-122"/>
                <a:ea typeface="微软雅黑" pitchFamily="34" charset="-122"/>
              </a:rPr>
              <a:t>发送数据。在连接建立时，</a:t>
            </a:r>
            <a:r>
              <a:rPr lang="en-US" altLang="zh-CN" sz="1600" b="1" dirty="0">
                <a:solidFill>
                  <a:srgbClr val="0000FF"/>
                </a:solidFill>
                <a:latin typeface="微软雅黑" pitchFamily="34" charset="-122"/>
                <a:ea typeface="微软雅黑" pitchFamily="34" charset="-122"/>
              </a:rPr>
              <a:t>B </a:t>
            </a:r>
            <a:r>
              <a:rPr lang="zh-CN" altLang="en-US" sz="1600" b="1" dirty="0">
                <a:solidFill>
                  <a:srgbClr val="0000FF"/>
                </a:solidFill>
                <a:latin typeface="微软雅黑" pitchFamily="34" charset="-122"/>
                <a:ea typeface="微软雅黑" pitchFamily="34" charset="-122"/>
              </a:rPr>
              <a:t>告诉 </a:t>
            </a:r>
            <a:r>
              <a:rPr lang="en-US" altLang="zh-CN" sz="1600" b="1" dirty="0">
                <a:solidFill>
                  <a:srgbClr val="0000FF"/>
                </a:solidFill>
                <a:latin typeface="微软雅黑" pitchFamily="34" charset="-122"/>
                <a:ea typeface="微软雅黑" pitchFamily="34" charset="-122"/>
              </a:rPr>
              <a:t>A</a:t>
            </a:r>
            <a:r>
              <a:rPr lang="zh-CN" altLang="en-US" sz="1600" b="1" dirty="0">
                <a:solidFill>
                  <a:srgbClr val="0000FF"/>
                </a:solidFill>
                <a:latin typeface="微软雅黑" pitchFamily="34" charset="-122"/>
                <a:ea typeface="微软雅黑" pitchFamily="34" charset="-122"/>
              </a:rPr>
              <a:t>：</a:t>
            </a:r>
          </a:p>
          <a:p>
            <a:pPr algn="ctr">
              <a:lnSpc>
                <a:spcPct val="110000"/>
              </a:lnSpc>
            </a:pPr>
            <a:r>
              <a:rPr lang="zh-CN" altLang="en-US" sz="1600" b="1" dirty="0">
                <a:solidFill>
                  <a:srgbClr val="0000FF"/>
                </a:solidFill>
                <a:latin typeface="微软雅黑" pitchFamily="34" charset="-122"/>
                <a:ea typeface="微软雅黑" pitchFamily="34" charset="-122"/>
              </a:rPr>
              <a:t>“我的接收窗口 </a:t>
            </a:r>
            <a:r>
              <a:rPr lang="en-US" altLang="zh-CN" sz="1600" b="1" dirty="0" err="1">
                <a:solidFill>
                  <a:srgbClr val="0000FF"/>
                </a:solidFill>
                <a:latin typeface="微软雅黑" pitchFamily="34" charset="-122"/>
                <a:ea typeface="微软雅黑" pitchFamily="34" charset="-122"/>
              </a:rPr>
              <a:t>rwnd</a:t>
            </a:r>
            <a:r>
              <a:rPr lang="en-US" altLang="zh-CN" sz="1600" b="1" dirty="0">
                <a:solidFill>
                  <a:srgbClr val="0000FF"/>
                </a:solidFill>
                <a:latin typeface="微软雅黑" pitchFamily="34" charset="-122"/>
                <a:ea typeface="微软雅黑" pitchFamily="34" charset="-122"/>
              </a:rPr>
              <a:t> = 400</a:t>
            </a:r>
            <a:r>
              <a:rPr lang="zh-CN" altLang="en-US" sz="1600" b="1" dirty="0">
                <a:solidFill>
                  <a:srgbClr val="0000FF"/>
                </a:solidFill>
                <a:latin typeface="微软雅黑" pitchFamily="34" charset="-122"/>
                <a:ea typeface="微软雅黑" pitchFamily="34" charset="-122"/>
              </a:rPr>
              <a:t>（字节</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a:t>
            </a:r>
          </a:p>
        </p:txBody>
      </p:sp>
      <p:sp>
        <p:nvSpPr>
          <p:cNvPr id="10" name="Line 5"/>
          <p:cNvSpPr>
            <a:spLocks noChangeShapeType="1"/>
          </p:cNvSpPr>
          <p:nvPr/>
        </p:nvSpPr>
        <p:spPr bwMode="auto">
          <a:xfrm>
            <a:off x="1695644" y="2015795"/>
            <a:ext cx="248018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1" name="Rectangle 6"/>
          <p:cNvSpPr>
            <a:spLocks noChangeArrowheads="1"/>
          </p:cNvSpPr>
          <p:nvPr/>
        </p:nvSpPr>
        <p:spPr bwMode="auto">
          <a:xfrm>
            <a:off x="2383539" y="1781226"/>
            <a:ext cx="110767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1, DATA</a:t>
            </a:r>
          </a:p>
        </p:txBody>
      </p:sp>
      <p:sp>
        <p:nvSpPr>
          <p:cNvPr id="12" name="Line 7"/>
          <p:cNvSpPr>
            <a:spLocks noChangeShapeType="1"/>
          </p:cNvSpPr>
          <p:nvPr/>
        </p:nvSpPr>
        <p:spPr bwMode="auto">
          <a:xfrm>
            <a:off x="1696582" y="3409444"/>
            <a:ext cx="2479245"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3" name="Rectangle 8"/>
          <p:cNvSpPr>
            <a:spLocks noChangeArrowheads="1"/>
          </p:cNvSpPr>
          <p:nvPr/>
        </p:nvSpPr>
        <p:spPr bwMode="auto">
          <a:xfrm>
            <a:off x="2304992" y="3161865"/>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201, DATA</a:t>
            </a:r>
          </a:p>
        </p:txBody>
      </p:sp>
      <p:sp>
        <p:nvSpPr>
          <p:cNvPr id="14" name="Line 9"/>
          <p:cNvSpPr>
            <a:spLocks noChangeShapeType="1"/>
          </p:cNvSpPr>
          <p:nvPr/>
        </p:nvSpPr>
        <p:spPr bwMode="auto">
          <a:xfrm>
            <a:off x="1697522" y="3180493"/>
            <a:ext cx="247830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5" name="Rectangle 10"/>
          <p:cNvSpPr>
            <a:spLocks noChangeArrowheads="1"/>
          </p:cNvSpPr>
          <p:nvPr/>
        </p:nvSpPr>
        <p:spPr bwMode="auto">
          <a:xfrm>
            <a:off x="2304992" y="2933783"/>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401, DATA</a:t>
            </a:r>
          </a:p>
        </p:txBody>
      </p:sp>
      <p:sp>
        <p:nvSpPr>
          <p:cNvPr id="16" name="Line 11"/>
          <p:cNvSpPr>
            <a:spLocks noChangeShapeType="1"/>
          </p:cNvSpPr>
          <p:nvPr/>
        </p:nvSpPr>
        <p:spPr bwMode="auto">
          <a:xfrm>
            <a:off x="1693764" y="2942870"/>
            <a:ext cx="2482062"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7" name="Rectangle 12"/>
          <p:cNvSpPr>
            <a:spLocks noChangeArrowheads="1"/>
          </p:cNvSpPr>
          <p:nvPr/>
        </p:nvSpPr>
        <p:spPr bwMode="auto">
          <a:xfrm>
            <a:off x="2304992" y="2690958"/>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301, DATA</a:t>
            </a:r>
          </a:p>
        </p:txBody>
      </p:sp>
      <p:sp>
        <p:nvSpPr>
          <p:cNvPr id="18" name="Line 13"/>
          <p:cNvSpPr>
            <a:spLocks noChangeShapeType="1"/>
          </p:cNvSpPr>
          <p:nvPr/>
        </p:nvSpPr>
        <p:spPr bwMode="auto">
          <a:xfrm>
            <a:off x="1694704" y="2244745"/>
            <a:ext cx="250972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9" name="Rectangle 14"/>
          <p:cNvSpPr>
            <a:spLocks noChangeArrowheads="1"/>
          </p:cNvSpPr>
          <p:nvPr/>
        </p:nvSpPr>
        <p:spPr bwMode="auto">
          <a:xfrm>
            <a:off x="2304992" y="2001504"/>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101, DATA</a:t>
            </a:r>
          </a:p>
        </p:txBody>
      </p:sp>
      <p:sp>
        <p:nvSpPr>
          <p:cNvPr id="20" name="Line 15"/>
          <p:cNvSpPr>
            <a:spLocks noChangeShapeType="1"/>
          </p:cNvSpPr>
          <p:nvPr/>
        </p:nvSpPr>
        <p:spPr bwMode="auto">
          <a:xfrm>
            <a:off x="1691887" y="2486704"/>
            <a:ext cx="1481082"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1" name="Rectangle 16"/>
          <p:cNvSpPr>
            <a:spLocks noChangeArrowheads="1"/>
          </p:cNvSpPr>
          <p:nvPr/>
        </p:nvSpPr>
        <p:spPr bwMode="auto">
          <a:xfrm>
            <a:off x="2004741" y="2253002"/>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201, DATA</a:t>
            </a:r>
          </a:p>
        </p:txBody>
      </p:sp>
      <p:sp>
        <p:nvSpPr>
          <p:cNvPr id="22" name="Line 17"/>
          <p:cNvSpPr>
            <a:spLocks noChangeShapeType="1"/>
          </p:cNvSpPr>
          <p:nvPr/>
        </p:nvSpPr>
        <p:spPr bwMode="auto">
          <a:xfrm>
            <a:off x="1695643" y="3877751"/>
            <a:ext cx="2480183"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3" name="Rectangle 18"/>
          <p:cNvSpPr>
            <a:spLocks noChangeArrowheads="1"/>
          </p:cNvSpPr>
          <p:nvPr/>
        </p:nvSpPr>
        <p:spPr bwMode="auto">
          <a:xfrm>
            <a:off x="2304992" y="3646651"/>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a:latin typeface="微软雅黑" pitchFamily="34" charset="-122"/>
                <a:ea typeface="微软雅黑" pitchFamily="34" charset="-122"/>
              </a:rPr>
              <a:t>seq = 501, DATA</a:t>
            </a:r>
          </a:p>
        </p:txBody>
      </p:sp>
      <p:grpSp>
        <p:nvGrpSpPr>
          <p:cNvPr id="2" name="组合 1"/>
          <p:cNvGrpSpPr/>
          <p:nvPr/>
        </p:nvGrpSpPr>
        <p:grpSpPr>
          <a:xfrm>
            <a:off x="1677792" y="2484555"/>
            <a:ext cx="2498033" cy="243656"/>
            <a:chOff x="1677792" y="2484555"/>
            <a:chExt cx="2498033" cy="243656"/>
          </a:xfrm>
        </p:grpSpPr>
        <p:sp>
          <p:nvSpPr>
            <p:cNvPr id="24" name="Line 19"/>
            <p:cNvSpPr>
              <a:spLocks noChangeShapeType="1"/>
            </p:cNvSpPr>
            <p:nvPr/>
          </p:nvSpPr>
          <p:spPr bwMode="auto">
            <a:xfrm flipH="1">
              <a:off x="1677792" y="2719123"/>
              <a:ext cx="2498033"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5" name="Rectangle 20"/>
            <p:cNvSpPr>
              <a:spLocks noChangeArrowheads="1"/>
            </p:cNvSpPr>
            <p:nvPr/>
          </p:nvSpPr>
          <p:spPr bwMode="auto">
            <a:xfrm flipH="1">
              <a:off x="1824091" y="2484555"/>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201,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300</a:t>
              </a:r>
            </a:p>
          </p:txBody>
        </p:sp>
      </p:grpSp>
      <p:grpSp>
        <p:nvGrpSpPr>
          <p:cNvPr id="4" name="组合 3"/>
          <p:cNvGrpSpPr/>
          <p:nvPr/>
        </p:nvGrpSpPr>
        <p:grpSpPr>
          <a:xfrm>
            <a:off x="1685307" y="3878203"/>
            <a:ext cx="2490520" cy="243656"/>
            <a:chOff x="1685307" y="3878203"/>
            <a:chExt cx="2490520" cy="243656"/>
          </a:xfrm>
        </p:grpSpPr>
        <p:sp>
          <p:nvSpPr>
            <p:cNvPr id="26" name="Line 21"/>
            <p:cNvSpPr>
              <a:spLocks noChangeShapeType="1"/>
            </p:cNvSpPr>
            <p:nvPr/>
          </p:nvSpPr>
          <p:spPr bwMode="auto">
            <a:xfrm flipH="1">
              <a:off x="1685307" y="4112773"/>
              <a:ext cx="249052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7" name="Rectangle 22"/>
            <p:cNvSpPr>
              <a:spLocks noChangeArrowheads="1"/>
            </p:cNvSpPr>
            <p:nvPr/>
          </p:nvSpPr>
          <p:spPr bwMode="auto">
            <a:xfrm flipH="1">
              <a:off x="1902638" y="3878203"/>
              <a:ext cx="206947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601,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0</a:t>
              </a:r>
            </a:p>
          </p:txBody>
        </p:sp>
      </p:grpSp>
      <p:grpSp>
        <p:nvGrpSpPr>
          <p:cNvPr id="3" name="组合 2"/>
          <p:cNvGrpSpPr/>
          <p:nvPr/>
        </p:nvGrpSpPr>
        <p:grpSpPr>
          <a:xfrm>
            <a:off x="1675914" y="3413364"/>
            <a:ext cx="2499912" cy="243656"/>
            <a:chOff x="1675914" y="3413364"/>
            <a:chExt cx="2499912" cy="243656"/>
          </a:xfrm>
        </p:grpSpPr>
        <p:sp>
          <p:nvSpPr>
            <p:cNvPr id="28" name="Line 23"/>
            <p:cNvSpPr>
              <a:spLocks noChangeShapeType="1"/>
            </p:cNvSpPr>
            <p:nvPr/>
          </p:nvSpPr>
          <p:spPr bwMode="auto">
            <a:xfrm flipH="1">
              <a:off x="1675914" y="3643597"/>
              <a:ext cx="249991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9" name="Rectangle 24"/>
            <p:cNvSpPr>
              <a:spLocks noChangeArrowheads="1"/>
            </p:cNvSpPr>
            <p:nvPr/>
          </p:nvSpPr>
          <p:spPr bwMode="auto">
            <a:xfrm flipH="1">
              <a:off x="1824091" y="3413364"/>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501,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100</a:t>
              </a:r>
            </a:p>
          </p:txBody>
        </p:sp>
      </p:grpSp>
      <p:sp>
        <p:nvSpPr>
          <p:cNvPr id="30" name="Rectangle 25"/>
          <p:cNvSpPr>
            <a:spLocks noChangeArrowheads="1"/>
          </p:cNvSpPr>
          <p:nvPr/>
        </p:nvSpPr>
        <p:spPr bwMode="auto">
          <a:xfrm>
            <a:off x="1579145" y="1730474"/>
            <a:ext cx="28854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A</a:t>
            </a:r>
          </a:p>
        </p:txBody>
      </p:sp>
      <p:sp>
        <p:nvSpPr>
          <p:cNvPr id="31" name="Rectangle 26"/>
          <p:cNvSpPr>
            <a:spLocks noChangeArrowheads="1"/>
          </p:cNvSpPr>
          <p:nvPr/>
        </p:nvSpPr>
        <p:spPr bwMode="auto">
          <a:xfrm>
            <a:off x="4064966" y="1730474"/>
            <a:ext cx="2789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B</a:t>
            </a:r>
          </a:p>
        </p:txBody>
      </p:sp>
      <p:sp>
        <p:nvSpPr>
          <p:cNvPr id="32" name="Rectangle 27"/>
          <p:cNvSpPr>
            <a:spLocks noChangeArrowheads="1"/>
          </p:cNvSpPr>
          <p:nvPr/>
        </p:nvSpPr>
        <p:spPr bwMode="auto">
          <a:xfrm>
            <a:off x="4235218" y="2573277"/>
            <a:ext cx="285334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发送序号 </a:t>
            </a:r>
            <a:r>
              <a:rPr kumimoji="1" lang="en-US" altLang="zh-CN" sz="1100" b="1" dirty="0">
                <a:latin typeface="微软雅黑" pitchFamily="34" charset="-122"/>
                <a:ea typeface="微软雅黑" pitchFamily="34" charset="-122"/>
              </a:rPr>
              <a:t>201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500  </a:t>
            </a:r>
            <a:r>
              <a:rPr kumimoji="1" lang="zh-CN" altLang="en-US" sz="1100" b="1" dirty="0">
                <a:latin typeface="微软雅黑" pitchFamily="34" charset="-122"/>
                <a:ea typeface="微软雅黑" pitchFamily="34" charset="-122"/>
              </a:rPr>
              <a:t>共 </a:t>
            </a:r>
            <a:r>
              <a:rPr kumimoji="1" lang="en-US" altLang="zh-CN" sz="1100" b="1" dirty="0">
                <a:latin typeface="微软雅黑" pitchFamily="34" charset="-122"/>
                <a:ea typeface="微软雅黑" pitchFamily="34" charset="-122"/>
              </a:rPr>
              <a:t>300 </a:t>
            </a:r>
            <a:r>
              <a:rPr kumimoji="1" lang="zh-CN" altLang="en-US" sz="1100" b="1" dirty="0">
                <a:latin typeface="微软雅黑" pitchFamily="34" charset="-122"/>
                <a:ea typeface="微软雅黑" pitchFamily="34" charset="-122"/>
              </a:rPr>
              <a:t>字节</a:t>
            </a:r>
          </a:p>
        </p:txBody>
      </p:sp>
      <p:sp>
        <p:nvSpPr>
          <p:cNvPr id="33" name="Rectangle 28"/>
          <p:cNvSpPr>
            <a:spLocks noChangeArrowheads="1"/>
          </p:cNvSpPr>
          <p:nvPr/>
        </p:nvSpPr>
        <p:spPr bwMode="auto">
          <a:xfrm>
            <a:off x="4235217" y="2095430"/>
            <a:ext cx="315150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101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200</a:t>
            </a:r>
            <a:r>
              <a:rPr kumimoji="1" lang="zh-CN" altLang="en-US" sz="1100" b="1" dirty="0">
                <a:latin typeface="微软雅黑" pitchFamily="34" charset="-122"/>
                <a:ea typeface="微软雅黑" pitchFamily="34" charset="-122"/>
              </a:rPr>
              <a:t>，还能发送 </a:t>
            </a:r>
            <a:r>
              <a:rPr kumimoji="1" lang="en-US" altLang="zh-CN" sz="1100" b="1" dirty="0">
                <a:latin typeface="微软雅黑" pitchFamily="34" charset="-122"/>
                <a:ea typeface="微软雅黑" pitchFamily="34" charset="-122"/>
              </a:rPr>
              <a:t>200 </a:t>
            </a:r>
            <a:r>
              <a:rPr kumimoji="1" lang="zh-CN" altLang="en-US" sz="1100" b="1" dirty="0">
                <a:latin typeface="微软雅黑" pitchFamily="34" charset="-122"/>
                <a:ea typeface="微软雅黑" pitchFamily="34" charset="-122"/>
              </a:rPr>
              <a:t>字节</a:t>
            </a:r>
          </a:p>
        </p:txBody>
      </p:sp>
      <p:sp>
        <p:nvSpPr>
          <p:cNvPr id="34" name="Rectangle 29"/>
          <p:cNvSpPr>
            <a:spLocks noChangeArrowheads="1"/>
          </p:cNvSpPr>
          <p:nvPr/>
        </p:nvSpPr>
        <p:spPr bwMode="auto">
          <a:xfrm>
            <a:off x="4235218" y="2797892"/>
            <a:ext cx="37157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301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400</a:t>
            </a:r>
            <a:r>
              <a:rPr kumimoji="1" lang="zh-CN" altLang="en-US" sz="1100" b="1" dirty="0">
                <a:latin typeface="微软雅黑" pitchFamily="34" charset="-122"/>
                <a:ea typeface="微软雅黑" pitchFamily="34" charset="-122"/>
              </a:rPr>
              <a:t>，还能再发送 </a:t>
            </a:r>
            <a:r>
              <a:rPr kumimoji="1" lang="en-US" altLang="zh-CN" sz="1100" b="1" dirty="0">
                <a:latin typeface="微软雅黑" pitchFamily="34" charset="-122"/>
                <a:ea typeface="微软雅黑" pitchFamily="34" charset="-122"/>
              </a:rPr>
              <a:t>100 </a:t>
            </a:r>
            <a:r>
              <a:rPr kumimoji="1" lang="zh-CN" altLang="en-US" sz="1100" b="1" dirty="0">
                <a:latin typeface="微软雅黑" pitchFamily="34" charset="-122"/>
                <a:ea typeface="微软雅黑" pitchFamily="34" charset="-122"/>
              </a:rPr>
              <a:t>字节新数据</a:t>
            </a:r>
          </a:p>
        </p:txBody>
      </p:sp>
      <p:sp>
        <p:nvSpPr>
          <p:cNvPr id="35" name="Rectangle 30"/>
          <p:cNvSpPr>
            <a:spLocks noChangeArrowheads="1"/>
          </p:cNvSpPr>
          <p:nvPr/>
        </p:nvSpPr>
        <p:spPr bwMode="auto">
          <a:xfrm>
            <a:off x="4235218" y="1869081"/>
            <a:ext cx="297838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a:latin typeface="微软雅黑" pitchFamily="34" charset="-122"/>
                <a:ea typeface="微软雅黑" pitchFamily="34" charset="-122"/>
              </a:rPr>
              <a:t>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100</a:t>
            </a:r>
            <a:r>
              <a:rPr kumimoji="1" lang="zh-CN" altLang="en-US" sz="1100" b="1" dirty="0">
                <a:latin typeface="微软雅黑" pitchFamily="34" charset="-122"/>
                <a:ea typeface="微软雅黑" pitchFamily="34" charset="-122"/>
              </a:rPr>
              <a:t>，还能发送 </a:t>
            </a:r>
            <a:r>
              <a:rPr kumimoji="1" lang="en-US" altLang="zh-CN" sz="1100" b="1" dirty="0">
                <a:latin typeface="微软雅黑" pitchFamily="34" charset="-122"/>
                <a:ea typeface="微软雅黑" pitchFamily="34" charset="-122"/>
              </a:rPr>
              <a:t>300 </a:t>
            </a:r>
            <a:r>
              <a:rPr kumimoji="1" lang="zh-CN" altLang="en-US" sz="1100" b="1" dirty="0">
                <a:latin typeface="微软雅黑" pitchFamily="34" charset="-122"/>
                <a:ea typeface="微软雅黑" pitchFamily="34" charset="-122"/>
              </a:rPr>
              <a:t>字节</a:t>
            </a:r>
          </a:p>
        </p:txBody>
      </p:sp>
      <p:sp>
        <p:nvSpPr>
          <p:cNvPr id="36" name="Rectangle 31"/>
          <p:cNvSpPr>
            <a:spLocks noChangeArrowheads="1"/>
          </p:cNvSpPr>
          <p:nvPr/>
        </p:nvSpPr>
        <p:spPr bwMode="auto">
          <a:xfrm>
            <a:off x="4235218" y="3038116"/>
            <a:ext cx="323165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401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500</a:t>
            </a:r>
            <a:r>
              <a:rPr kumimoji="1" lang="zh-CN" altLang="en-US" sz="1100" b="1">
                <a:latin typeface="微软雅黑" pitchFamily="34" charset="-122"/>
                <a:ea typeface="微软雅黑" pitchFamily="34" charset="-122"/>
              </a:rPr>
              <a:t>，不能再发送新数据了</a:t>
            </a:r>
          </a:p>
        </p:txBody>
      </p:sp>
      <p:sp>
        <p:nvSpPr>
          <p:cNvPr id="37" name="Rectangle 32"/>
          <p:cNvSpPr>
            <a:spLocks noChangeArrowheads="1"/>
          </p:cNvSpPr>
          <p:nvPr/>
        </p:nvSpPr>
        <p:spPr bwMode="auto">
          <a:xfrm>
            <a:off x="4235218" y="3271403"/>
            <a:ext cx="28693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超时重传旧的数据，但不能发送新的数据</a:t>
            </a:r>
          </a:p>
        </p:txBody>
      </p:sp>
      <p:sp>
        <p:nvSpPr>
          <p:cNvPr id="38" name="Rectangle 33"/>
          <p:cNvSpPr>
            <a:spLocks noChangeArrowheads="1"/>
          </p:cNvSpPr>
          <p:nvPr/>
        </p:nvSpPr>
        <p:spPr bwMode="auto">
          <a:xfrm>
            <a:off x="4235218" y="3497750"/>
            <a:ext cx="28084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发送序号 </a:t>
            </a:r>
            <a:r>
              <a:rPr kumimoji="1" lang="en-US" altLang="zh-CN" sz="1100" b="1" dirty="0">
                <a:latin typeface="微软雅黑" pitchFamily="34" charset="-122"/>
                <a:ea typeface="微软雅黑" pitchFamily="34" charset="-122"/>
              </a:rPr>
              <a:t>501 </a:t>
            </a:r>
            <a:r>
              <a:rPr kumimoji="1" lang="zh-CN" altLang="en-US" sz="1100" b="1" dirty="0">
                <a:latin typeface="微软雅黑" pitchFamily="34" charset="-122"/>
                <a:ea typeface="微软雅黑" pitchFamily="34" charset="-122"/>
              </a:rPr>
              <a:t>至 </a:t>
            </a:r>
            <a:r>
              <a:rPr kumimoji="1" lang="en-US" altLang="zh-CN" sz="1100" b="1" dirty="0">
                <a:latin typeface="微软雅黑" pitchFamily="34" charset="-122"/>
                <a:ea typeface="微软雅黑" pitchFamily="34" charset="-122"/>
              </a:rPr>
              <a:t>600 </a:t>
            </a:r>
            <a:r>
              <a:rPr kumimoji="1" lang="zh-CN" altLang="en-US" sz="1100" b="1" dirty="0">
                <a:latin typeface="微软雅黑" pitchFamily="34" charset="-122"/>
                <a:ea typeface="微软雅黑" pitchFamily="34" charset="-122"/>
              </a:rPr>
              <a:t>共 </a:t>
            </a:r>
            <a:r>
              <a:rPr kumimoji="1" lang="en-US" altLang="zh-CN" sz="1100" b="1" dirty="0">
                <a:latin typeface="微软雅黑" pitchFamily="34" charset="-122"/>
                <a:ea typeface="微软雅黑" pitchFamily="34" charset="-122"/>
              </a:rPr>
              <a:t>100 </a:t>
            </a:r>
            <a:r>
              <a:rPr kumimoji="1" lang="zh-CN" altLang="en-US" sz="1100" b="1" dirty="0">
                <a:latin typeface="微软雅黑" pitchFamily="34" charset="-122"/>
                <a:ea typeface="微软雅黑" pitchFamily="34" charset="-122"/>
              </a:rPr>
              <a:t>字节</a:t>
            </a:r>
          </a:p>
        </p:txBody>
      </p:sp>
      <p:sp>
        <p:nvSpPr>
          <p:cNvPr id="39" name="Rectangle 34"/>
          <p:cNvSpPr>
            <a:spLocks noChangeArrowheads="1"/>
          </p:cNvSpPr>
          <p:nvPr/>
        </p:nvSpPr>
        <p:spPr bwMode="auto">
          <a:xfrm>
            <a:off x="4235218" y="3732773"/>
            <a:ext cx="280846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A </a:t>
            </a:r>
            <a:r>
              <a:rPr kumimoji="1" lang="zh-CN" altLang="en-US" sz="1100" b="1">
                <a:latin typeface="微软雅黑" pitchFamily="34" charset="-122"/>
                <a:ea typeface="微软雅黑" pitchFamily="34" charset="-122"/>
              </a:rPr>
              <a:t>发送了序号 </a:t>
            </a:r>
            <a:r>
              <a:rPr kumimoji="1" lang="en-US" altLang="zh-CN" sz="1100" b="1">
                <a:latin typeface="微软雅黑" pitchFamily="34" charset="-122"/>
                <a:ea typeface="微软雅黑" pitchFamily="34" charset="-122"/>
              </a:rPr>
              <a:t>501 </a:t>
            </a:r>
            <a:r>
              <a:rPr kumimoji="1" lang="zh-CN" altLang="en-US" sz="1100" b="1">
                <a:latin typeface="微软雅黑" pitchFamily="34" charset="-122"/>
                <a:ea typeface="微软雅黑" pitchFamily="34" charset="-122"/>
              </a:rPr>
              <a:t>至 </a:t>
            </a:r>
            <a:r>
              <a:rPr kumimoji="1" lang="en-US" altLang="zh-CN" sz="1100" b="1">
                <a:latin typeface="微软雅黑" pitchFamily="34" charset="-122"/>
                <a:ea typeface="微软雅黑" pitchFamily="34" charset="-122"/>
              </a:rPr>
              <a:t>600</a:t>
            </a:r>
            <a:r>
              <a:rPr kumimoji="1" lang="zh-CN" altLang="en-US" sz="1100" b="1">
                <a:latin typeface="微软雅黑" pitchFamily="34" charset="-122"/>
                <a:ea typeface="微软雅黑" pitchFamily="34" charset="-122"/>
              </a:rPr>
              <a:t>，不能再发送了</a:t>
            </a:r>
          </a:p>
        </p:txBody>
      </p:sp>
      <p:sp>
        <p:nvSpPr>
          <p:cNvPr id="40" name="Rectangle 35"/>
          <p:cNvSpPr>
            <a:spLocks noChangeArrowheads="1"/>
          </p:cNvSpPr>
          <p:nvPr/>
        </p:nvSpPr>
        <p:spPr bwMode="auto">
          <a:xfrm>
            <a:off x="4235218" y="3976466"/>
            <a:ext cx="353622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不允许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再发送（到序号 </a:t>
            </a:r>
            <a:r>
              <a:rPr kumimoji="1" lang="en-US" altLang="zh-CN" sz="1100" b="1" dirty="0">
                <a:latin typeface="微软雅黑" pitchFamily="34" charset="-122"/>
                <a:ea typeface="微软雅黑" pitchFamily="34" charset="-122"/>
              </a:rPr>
              <a:t>600 </a:t>
            </a:r>
            <a:r>
              <a:rPr kumimoji="1" lang="zh-CN" altLang="en-US" sz="1100" b="1" dirty="0">
                <a:latin typeface="微软雅黑" pitchFamily="34" charset="-122"/>
                <a:ea typeface="微软雅黑" pitchFamily="34" charset="-122"/>
              </a:rPr>
              <a:t>为止的数据都收到了）</a:t>
            </a:r>
          </a:p>
        </p:txBody>
      </p:sp>
      <p:sp>
        <p:nvSpPr>
          <p:cNvPr id="41" name="AutoShape 36"/>
          <p:cNvSpPr>
            <a:spLocks noChangeArrowheads="1"/>
          </p:cNvSpPr>
          <p:nvPr/>
        </p:nvSpPr>
        <p:spPr bwMode="auto">
          <a:xfrm>
            <a:off x="3240064" y="2157386"/>
            <a:ext cx="688658" cy="415665"/>
          </a:xfrm>
          <a:prstGeom prst="irregularSeal1">
            <a:avLst/>
          </a:prstGeom>
          <a:solidFill>
            <a:srgbClr val="FF00FF"/>
          </a:solidFill>
          <a:ln w="6350">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42" name="Rectangle 37"/>
          <p:cNvSpPr>
            <a:spLocks noChangeArrowheads="1"/>
          </p:cNvSpPr>
          <p:nvPr/>
        </p:nvSpPr>
        <p:spPr bwMode="auto">
          <a:xfrm>
            <a:off x="3359784" y="2238109"/>
            <a:ext cx="5674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丢失！</a:t>
            </a:r>
          </a:p>
        </p:txBody>
      </p:sp>
      <p:grpSp>
        <p:nvGrpSpPr>
          <p:cNvPr id="44" name="组合 43"/>
          <p:cNvGrpSpPr/>
          <p:nvPr/>
        </p:nvGrpSpPr>
        <p:grpSpPr>
          <a:xfrm>
            <a:off x="1676853" y="1929071"/>
            <a:ext cx="2498975" cy="2538426"/>
            <a:chOff x="1676853" y="1929071"/>
            <a:chExt cx="2498975" cy="2257416"/>
          </a:xfrm>
        </p:grpSpPr>
        <p:sp>
          <p:nvSpPr>
            <p:cNvPr id="9" name="Line 4"/>
            <p:cNvSpPr>
              <a:spLocks noChangeShapeType="1"/>
            </p:cNvSpPr>
            <p:nvPr/>
          </p:nvSpPr>
          <p:spPr bwMode="auto">
            <a:xfrm>
              <a:off x="4175828" y="1929071"/>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43" name="Line 38"/>
            <p:cNvSpPr>
              <a:spLocks noChangeShapeType="1"/>
            </p:cNvSpPr>
            <p:nvPr/>
          </p:nvSpPr>
          <p:spPr bwMode="auto">
            <a:xfrm>
              <a:off x="1676853" y="1929071"/>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grpSp>
        <p:nvGrpSpPr>
          <p:cNvPr id="52" name="组合 51"/>
          <p:cNvGrpSpPr/>
          <p:nvPr/>
        </p:nvGrpSpPr>
        <p:grpSpPr>
          <a:xfrm>
            <a:off x="1270754" y="4142940"/>
            <a:ext cx="5904372" cy="415665"/>
            <a:chOff x="1270754" y="4142940"/>
            <a:chExt cx="5904372" cy="415665"/>
          </a:xfrm>
        </p:grpSpPr>
        <p:sp>
          <p:nvSpPr>
            <p:cNvPr id="46" name="Line 21"/>
            <p:cNvSpPr>
              <a:spLocks noChangeShapeType="1"/>
            </p:cNvSpPr>
            <p:nvPr/>
          </p:nvSpPr>
          <p:spPr bwMode="auto">
            <a:xfrm flipH="1">
              <a:off x="1977378" y="4418389"/>
              <a:ext cx="2198445"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47" name="Rectangle 22"/>
            <p:cNvSpPr>
              <a:spLocks noChangeArrowheads="1"/>
            </p:cNvSpPr>
            <p:nvPr/>
          </p:nvSpPr>
          <p:spPr bwMode="auto">
            <a:xfrm flipH="1">
              <a:off x="1967953" y="4174734"/>
              <a:ext cx="222657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601,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a:t>
              </a:r>
              <a:r>
                <a:rPr kumimoji="1" lang="en-US" altLang="zh-CN" sz="1000" b="1" dirty="0" smtClean="0">
                  <a:solidFill>
                    <a:srgbClr val="CC00CC"/>
                  </a:solidFill>
                  <a:latin typeface="微软雅黑" pitchFamily="34" charset="-122"/>
                  <a:ea typeface="微软雅黑" pitchFamily="34" charset="-122"/>
                </a:rPr>
                <a:t>400</a:t>
              </a:r>
              <a:endParaRPr kumimoji="1" lang="en-US" altLang="zh-CN" sz="1000" b="1" dirty="0">
                <a:solidFill>
                  <a:srgbClr val="CC00CC"/>
                </a:solidFill>
                <a:latin typeface="微软雅黑" pitchFamily="34" charset="-122"/>
                <a:ea typeface="微软雅黑" pitchFamily="34" charset="-122"/>
              </a:endParaRPr>
            </a:p>
          </p:txBody>
        </p:sp>
        <p:sp>
          <p:nvSpPr>
            <p:cNvPr id="48" name="AutoShape 36"/>
            <p:cNvSpPr>
              <a:spLocks noChangeArrowheads="1"/>
            </p:cNvSpPr>
            <p:nvPr/>
          </p:nvSpPr>
          <p:spPr bwMode="auto">
            <a:xfrm>
              <a:off x="1270754" y="4142940"/>
              <a:ext cx="688658" cy="415665"/>
            </a:xfrm>
            <a:prstGeom prst="irregularSeal1">
              <a:avLst/>
            </a:prstGeom>
            <a:solidFill>
              <a:srgbClr val="FF00FF"/>
            </a:solidFill>
            <a:ln w="6350">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49" name="Rectangle 37"/>
            <p:cNvSpPr>
              <a:spLocks noChangeArrowheads="1"/>
            </p:cNvSpPr>
            <p:nvPr/>
          </p:nvSpPr>
          <p:spPr bwMode="auto">
            <a:xfrm>
              <a:off x="1390474" y="4223663"/>
              <a:ext cx="5674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丢失！</a:t>
              </a:r>
            </a:p>
          </p:txBody>
        </p:sp>
        <p:sp>
          <p:nvSpPr>
            <p:cNvPr id="51" name="Rectangle 27"/>
            <p:cNvSpPr>
              <a:spLocks noChangeArrowheads="1"/>
            </p:cNvSpPr>
            <p:nvPr/>
          </p:nvSpPr>
          <p:spPr bwMode="auto">
            <a:xfrm>
              <a:off x="4235218" y="4235511"/>
              <a:ext cx="29399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C00000"/>
                  </a:solidFill>
                  <a:latin typeface="微软雅黑" pitchFamily="34" charset="-122"/>
                  <a:ea typeface="微软雅黑" pitchFamily="34" charset="-122"/>
                </a:rPr>
                <a:t>允许 </a:t>
              </a:r>
              <a:r>
                <a:rPr kumimoji="1" lang="en-US" altLang="zh-CN" sz="1100" b="1" dirty="0">
                  <a:solidFill>
                    <a:srgbClr val="C00000"/>
                  </a:solidFill>
                  <a:latin typeface="微软雅黑" pitchFamily="34" charset="-122"/>
                  <a:ea typeface="微软雅黑" pitchFamily="34" charset="-122"/>
                </a:rPr>
                <a:t>A </a:t>
              </a:r>
              <a:r>
                <a:rPr kumimoji="1" lang="zh-CN" altLang="en-US" sz="1100" b="1" dirty="0">
                  <a:solidFill>
                    <a:srgbClr val="C00000"/>
                  </a:solidFill>
                  <a:latin typeface="微软雅黑" pitchFamily="34" charset="-122"/>
                  <a:ea typeface="微软雅黑" pitchFamily="34" charset="-122"/>
                </a:rPr>
                <a:t>发送序号 </a:t>
              </a:r>
              <a:r>
                <a:rPr kumimoji="1" lang="en-US" altLang="zh-CN" sz="1100" b="1" dirty="0">
                  <a:solidFill>
                    <a:srgbClr val="C00000"/>
                  </a:solidFill>
                  <a:latin typeface="微软雅黑" pitchFamily="34" charset="-122"/>
                  <a:ea typeface="微软雅黑" pitchFamily="34" charset="-122"/>
                </a:rPr>
                <a:t>6</a:t>
              </a:r>
              <a:r>
                <a:rPr kumimoji="1" lang="en-US" altLang="zh-CN" sz="1100" b="1" dirty="0" smtClean="0">
                  <a:solidFill>
                    <a:srgbClr val="C00000"/>
                  </a:solidFill>
                  <a:latin typeface="微软雅黑" pitchFamily="34" charset="-122"/>
                  <a:ea typeface="微软雅黑" pitchFamily="34" charset="-122"/>
                </a:rPr>
                <a:t>01 </a:t>
              </a:r>
              <a:r>
                <a:rPr kumimoji="1" lang="zh-CN" altLang="en-US" sz="1100" b="1" dirty="0">
                  <a:solidFill>
                    <a:srgbClr val="C00000"/>
                  </a:solidFill>
                  <a:latin typeface="微软雅黑" pitchFamily="34" charset="-122"/>
                  <a:ea typeface="微软雅黑" pitchFamily="34" charset="-122"/>
                </a:rPr>
                <a:t>至 </a:t>
              </a:r>
              <a:r>
                <a:rPr kumimoji="1" lang="en-US" altLang="zh-CN" sz="1100" b="1" dirty="0" smtClean="0">
                  <a:solidFill>
                    <a:srgbClr val="C00000"/>
                  </a:solidFill>
                  <a:latin typeface="微软雅黑" pitchFamily="34" charset="-122"/>
                  <a:ea typeface="微软雅黑" pitchFamily="34" charset="-122"/>
                </a:rPr>
                <a:t>1000  </a:t>
              </a:r>
              <a:r>
                <a:rPr kumimoji="1" lang="zh-CN" altLang="en-US" sz="1100" b="1" dirty="0">
                  <a:solidFill>
                    <a:srgbClr val="C00000"/>
                  </a:solidFill>
                  <a:latin typeface="微软雅黑" pitchFamily="34" charset="-122"/>
                  <a:ea typeface="微软雅黑" pitchFamily="34" charset="-122"/>
                </a:rPr>
                <a:t>共 </a:t>
              </a:r>
              <a:r>
                <a:rPr kumimoji="1" lang="en-US" altLang="zh-CN" sz="1100" b="1" dirty="0" smtClean="0">
                  <a:solidFill>
                    <a:srgbClr val="C00000"/>
                  </a:solidFill>
                  <a:latin typeface="微软雅黑" pitchFamily="34" charset="-122"/>
                  <a:ea typeface="微软雅黑" pitchFamily="34" charset="-122"/>
                </a:rPr>
                <a:t>400 </a:t>
              </a:r>
              <a:r>
                <a:rPr kumimoji="1" lang="zh-CN" altLang="en-US" sz="1100" b="1" dirty="0">
                  <a:solidFill>
                    <a:srgbClr val="C00000"/>
                  </a:solidFill>
                  <a:latin typeface="微软雅黑" pitchFamily="34" charset="-122"/>
                  <a:ea typeface="微软雅黑" pitchFamily="34" charset="-122"/>
                </a:rPr>
                <a:t>字节</a:t>
              </a:r>
            </a:p>
          </p:txBody>
        </p:sp>
      </p:grpSp>
    </p:spTree>
    <p:extLst>
      <p:ext uri="{BB962C8B-B14F-4D97-AF65-F5344CB8AC3E}">
        <p14:creationId xmlns:p14="http://schemas.microsoft.com/office/powerpoint/2010/main" val="9308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2000"/>
                                  </p:stCondLst>
                                  <p:childTnLst>
                                    <p:anim calcmode="discrete" valueType="str">
                                      <p:cBhvr>
                                        <p:cTn id="6"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899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78" y="82578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可能发生死锁</a:t>
            </a:r>
          </a:p>
        </p:txBody>
      </p:sp>
      <p:sp>
        <p:nvSpPr>
          <p:cNvPr id="4" name="Rectangle 68"/>
          <p:cNvSpPr>
            <a:spLocks noChangeArrowheads="1"/>
          </p:cNvSpPr>
          <p:nvPr/>
        </p:nvSpPr>
        <p:spPr bwMode="auto">
          <a:xfrm>
            <a:off x="556963" y="1222090"/>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发送了零窗口的报文段后不久，</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的接收缓存又有了一些存储空间。于是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发送了 </a:t>
            </a:r>
            <a:r>
              <a:rPr lang="en-US" altLang="zh-CN" sz="2000" b="1" dirty="0" err="1">
                <a:latin typeface="微软雅黑" pitchFamily="34" charset="-122"/>
                <a:ea typeface="微软雅黑" pitchFamily="34" charset="-122"/>
              </a:rPr>
              <a:t>rwnd</a:t>
            </a:r>
            <a:r>
              <a:rPr lang="en-US" altLang="zh-CN" sz="2000" b="1" dirty="0">
                <a:latin typeface="微软雅黑" pitchFamily="34" charset="-122"/>
                <a:ea typeface="微软雅黑" pitchFamily="34" charset="-122"/>
              </a:rPr>
              <a:t> = 400 </a:t>
            </a:r>
            <a:r>
              <a:rPr lang="zh-CN" altLang="en-US" sz="2000" b="1" dirty="0">
                <a:latin typeface="微软雅黑" pitchFamily="34" charset="-122"/>
                <a:ea typeface="微软雅黑" pitchFamily="34" charset="-122"/>
              </a:rPr>
              <a:t>的报文段。</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但这个报文段在传送过程中</a:t>
            </a:r>
            <a:r>
              <a:rPr lang="zh-CN" altLang="en-US" sz="2000" b="1" dirty="0">
                <a:solidFill>
                  <a:srgbClr val="0000FF"/>
                </a:solidFill>
                <a:latin typeface="微软雅黑" pitchFamily="34" charset="-122"/>
                <a:ea typeface="微软雅黑" pitchFamily="34" charset="-122"/>
              </a:rPr>
              <a:t>丢失</a:t>
            </a:r>
            <a:r>
              <a:rPr lang="zh-CN" altLang="en-US" sz="2000" b="1" dirty="0">
                <a:latin typeface="微软雅黑" pitchFamily="34" charset="-122"/>
                <a:ea typeface="微软雅黑" pitchFamily="34" charset="-122"/>
              </a:rPr>
              <a:t>了。</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一直等待收到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发送的非零窗口的通知，而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也一直等待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发送的数据。</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如果没有其他措施，这种</a:t>
            </a:r>
            <a:r>
              <a:rPr lang="zh-CN" altLang="en-US" sz="2000" b="1" dirty="0">
                <a:solidFill>
                  <a:srgbClr val="0000FF"/>
                </a:solidFill>
                <a:latin typeface="微软雅黑" pitchFamily="34" charset="-122"/>
                <a:ea typeface="微软雅黑" pitchFamily="34" charset="-122"/>
              </a:rPr>
              <a:t>互相等待的死锁</a:t>
            </a:r>
            <a:r>
              <a:rPr lang="zh-CN" altLang="en-US" sz="2000" b="1" dirty="0">
                <a:latin typeface="微软雅黑" pitchFamily="34" charset="-122"/>
                <a:ea typeface="微软雅黑" pitchFamily="34" charset="-122"/>
              </a:rPr>
              <a:t>局面将一直延续下去。</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为了解决这个问题，</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为每一个连接设有一个</a:t>
            </a:r>
            <a:r>
              <a:rPr lang="zh-CN" altLang="en-US" sz="2000" b="1" dirty="0">
                <a:solidFill>
                  <a:srgbClr val="0000FF"/>
                </a:solidFill>
                <a:latin typeface="微软雅黑" pitchFamily="34" charset="-122"/>
                <a:ea typeface="微软雅黑" pitchFamily="34" charset="-122"/>
              </a:rPr>
              <a:t>持续计时器 </a:t>
            </a:r>
            <a:r>
              <a:rPr lang="en-US" altLang="zh-CN" sz="2000" b="1" dirty="0">
                <a:latin typeface="微软雅黑" pitchFamily="34" charset="-122"/>
                <a:ea typeface="微软雅黑" pitchFamily="34" charset="-122"/>
              </a:rPr>
              <a:t>(persistence timer)</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834817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56963" y="63630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47818" y="60309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持续计时器</a:t>
            </a:r>
          </a:p>
        </p:txBody>
      </p:sp>
      <p:sp>
        <p:nvSpPr>
          <p:cNvPr id="41" name="Rectangle 68"/>
          <p:cNvSpPr>
            <a:spLocks noChangeArrowheads="1"/>
          </p:cNvSpPr>
          <p:nvPr/>
        </p:nvSpPr>
        <p:spPr bwMode="auto">
          <a:xfrm>
            <a:off x="556963" y="958107"/>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为了解决这个问题， </a:t>
            </a:r>
            <a:r>
              <a:rPr lang="en-US" altLang="zh-CN" sz="2000" b="1" dirty="0" smtClean="0">
                <a:latin typeface="微软雅黑" pitchFamily="34" charset="-122"/>
                <a:ea typeface="微软雅黑" pitchFamily="34" charset="-122"/>
              </a:rPr>
              <a:t>TCP </a:t>
            </a:r>
            <a:r>
              <a:rPr lang="zh-CN" altLang="en-US" sz="2000" b="1" dirty="0">
                <a:latin typeface="微软雅黑" pitchFamily="34" charset="-122"/>
                <a:ea typeface="微软雅黑" pitchFamily="34" charset="-122"/>
              </a:rPr>
              <a:t>为每一个连接设有一个</a:t>
            </a:r>
            <a:r>
              <a:rPr lang="zh-CN" altLang="en-US" sz="2000" b="1" dirty="0">
                <a:solidFill>
                  <a:srgbClr val="0000FF"/>
                </a:solidFill>
                <a:latin typeface="微软雅黑" pitchFamily="34" charset="-122"/>
                <a:ea typeface="微软雅黑" pitchFamily="34" charset="-122"/>
              </a:rPr>
              <a:t>持续计时器  </a:t>
            </a:r>
            <a:r>
              <a:rPr lang="en-US" altLang="zh-CN" sz="2000" b="1" dirty="0">
                <a:latin typeface="微软雅黑" pitchFamily="34" charset="-122"/>
                <a:ea typeface="微软雅黑" pitchFamily="34" charset="-122"/>
              </a:rPr>
              <a:t>(persistence timer) </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连接的一方收到对方的</a:t>
            </a:r>
            <a:r>
              <a:rPr lang="zh-CN" altLang="en-US" sz="2000" b="1" dirty="0">
                <a:solidFill>
                  <a:srgbClr val="0000FF"/>
                </a:solidFill>
                <a:latin typeface="微软雅黑" pitchFamily="34" charset="-122"/>
                <a:ea typeface="微软雅黑" pitchFamily="34" charset="-122"/>
              </a:rPr>
              <a:t>零窗口</a:t>
            </a:r>
            <a:r>
              <a:rPr lang="zh-CN" altLang="en-US" sz="2000" b="1" dirty="0">
                <a:latin typeface="微软雅黑" pitchFamily="34" charset="-122"/>
                <a:ea typeface="微软雅黑" pitchFamily="34" charset="-122"/>
              </a:rPr>
              <a:t>通知，就启动该持续计时器。</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若持续计时器设置的时间到期，就发送一个</a:t>
            </a:r>
            <a:r>
              <a:rPr lang="zh-CN" altLang="en-US" sz="2000" b="1" dirty="0">
                <a:solidFill>
                  <a:srgbClr val="0000FF"/>
                </a:solidFill>
                <a:latin typeface="微软雅黑" pitchFamily="34" charset="-122"/>
                <a:ea typeface="微软雅黑" pitchFamily="34" charset="-122"/>
              </a:rPr>
              <a:t>零窗口探测报文段</a:t>
            </a:r>
            <a:r>
              <a:rPr lang="zh-CN" altLang="en-US" sz="2000" b="1" dirty="0">
                <a:latin typeface="微软雅黑" pitchFamily="34" charset="-122"/>
                <a:ea typeface="微软雅黑" pitchFamily="34" charset="-122"/>
              </a:rPr>
              <a:t>（仅携带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字节的数据），而对方就在确认这个探测报文段时给出了现在的窗口值。</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若窗口仍然是零，则收到这个报文段的一方就重新设置持续计时器。</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若窗口不是零，则死锁的僵局就可以打破了。 </a:t>
            </a:r>
          </a:p>
        </p:txBody>
      </p:sp>
    </p:spTree>
    <p:extLst>
      <p:ext uri="{BB962C8B-B14F-4D97-AF65-F5344CB8AC3E}">
        <p14:creationId xmlns:p14="http://schemas.microsoft.com/office/powerpoint/2010/main" val="30353614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5"/>
          <p:cNvSpPr>
            <a:spLocks noChangeArrowheads="1"/>
          </p:cNvSpPr>
          <p:nvPr/>
        </p:nvSpPr>
        <p:spPr bwMode="auto">
          <a:xfrm>
            <a:off x="556963" y="68878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52" name="Rectangle 6"/>
          <p:cNvSpPr>
            <a:spLocks noChangeArrowheads="1"/>
          </p:cNvSpPr>
          <p:nvPr/>
        </p:nvSpPr>
        <p:spPr bwMode="auto">
          <a:xfrm>
            <a:off x="2739610" y="646516"/>
            <a:ext cx="36647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5.7.2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必须考虑传输效率</a:t>
            </a:r>
          </a:p>
        </p:txBody>
      </p:sp>
      <p:sp>
        <p:nvSpPr>
          <p:cNvPr id="53" name="Rectangle 8"/>
          <p:cNvSpPr>
            <a:spLocks noChangeArrowheads="1"/>
          </p:cNvSpPr>
          <p:nvPr/>
        </p:nvSpPr>
        <p:spPr bwMode="auto">
          <a:xfrm>
            <a:off x="556963" y="1101812"/>
            <a:ext cx="8048776" cy="320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可以用不同的机制来控制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报文段的发送时机</a:t>
            </a:r>
            <a:r>
              <a:rPr lang="en-US" altLang="zh-CN" b="1" dirty="0">
                <a:latin typeface="微软雅黑" pitchFamily="34" charset="-122"/>
                <a:ea typeface="微软雅黑" pitchFamily="34" charset="-122"/>
              </a:rPr>
              <a:t>:</a:t>
            </a:r>
          </a:p>
          <a:p>
            <a:pPr marL="633413" indent="-34290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第一种机制</a:t>
            </a:r>
            <a:r>
              <a:rPr lang="zh-CN" altLang="en-US" b="1" dirty="0">
                <a:latin typeface="微软雅黑" pitchFamily="34" charset="-122"/>
                <a:ea typeface="微软雅黑" pitchFamily="34" charset="-122"/>
              </a:rPr>
              <a:t>是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维持一个变量，它等于最大报文段长度 </a:t>
            </a:r>
            <a:r>
              <a:rPr lang="en-US" altLang="zh-CN" b="1" dirty="0">
                <a:latin typeface="微软雅黑" pitchFamily="34" charset="-122"/>
                <a:ea typeface="微软雅黑" pitchFamily="34" charset="-122"/>
              </a:rPr>
              <a:t>MSS</a:t>
            </a:r>
            <a:r>
              <a:rPr lang="zh-CN" altLang="en-US" b="1" dirty="0">
                <a:latin typeface="微软雅黑" pitchFamily="34" charset="-122"/>
                <a:ea typeface="微软雅黑" pitchFamily="34" charset="-122"/>
              </a:rPr>
              <a:t>。只要缓存中存放的数据达到 </a:t>
            </a:r>
            <a:r>
              <a:rPr lang="en-US" altLang="zh-CN" b="1" dirty="0">
                <a:latin typeface="微软雅黑" pitchFamily="34" charset="-122"/>
                <a:ea typeface="微软雅黑" pitchFamily="34" charset="-122"/>
              </a:rPr>
              <a:t>MSS </a:t>
            </a:r>
            <a:r>
              <a:rPr lang="zh-CN" altLang="en-US" b="1" dirty="0">
                <a:latin typeface="微软雅黑" pitchFamily="34" charset="-122"/>
                <a:ea typeface="微软雅黑" pitchFamily="34" charset="-122"/>
              </a:rPr>
              <a:t>字节时，就组装成一个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报文段发送出去。</a:t>
            </a:r>
          </a:p>
          <a:p>
            <a:pPr marL="633413" indent="-34290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第二种机制</a:t>
            </a:r>
            <a:r>
              <a:rPr lang="zh-CN" altLang="en-US" b="1" dirty="0">
                <a:latin typeface="微软雅黑" pitchFamily="34" charset="-122"/>
                <a:ea typeface="微软雅黑" pitchFamily="34" charset="-122"/>
              </a:rPr>
              <a:t>是由发送方的应用进程指明要求发送报文段，即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支持的</a:t>
            </a:r>
            <a:r>
              <a:rPr lang="zh-CN" altLang="en-US" b="1" dirty="0">
                <a:solidFill>
                  <a:srgbClr val="0000FF"/>
                </a:solidFill>
                <a:latin typeface="微软雅黑" pitchFamily="34" charset="-122"/>
                <a:ea typeface="微软雅黑" pitchFamily="34" charset="-122"/>
              </a:rPr>
              <a:t>推送 </a:t>
            </a:r>
            <a:r>
              <a:rPr lang="en-US" altLang="zh-CN" b="1" dirty="0">
                <a:latin typeface="微软雅黑" pitchFamily="34" charset="-122"/>
                <a:ea typeface="微软雅黑" pitchFamily="34" charset="-122"/>
              </a:rPr>
              <a:t>(push) </a:t>
            </a:r>
            <a:r>
              <a:rPr lang="zh-CN" altLang="en-US" b="1" dirty="0">
                <a:latin typeface="微软雅黑" pitchFamily="34" charset="-122"/>
                <a:ea typeface="微软雅黑" pitchFamily="34" charset="-122"/>
              </a:rPr>
              <a:t>操作。</a:t>
            </a:r>
          </a:p>
          <a:p>
            <a:pPr marL="633413" indent="-34290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第三种机制</a:t>
            </a:r>
            <a:r>
              <a:rPr lang="zh-CN" altLang="en-US" b="1" dirty="0">
                <a:latin typeface="微软雅黑" pitchFamily="34" charset="-122"/>
                <a:ea typeface="微软雅黑" pitchFamily="34" charset="-122"/>
              </a:rPr>
              <a:t>是发送方的一个计时器期限到了，这时就把当前已有的缓存数据装入报文段（但长度不能超过 </a:t>
            </a:r>
            <a:r>
              <a:rPr lang="en-US" altLang="zh-CN" b="1" dirty="0">
                <a:latin typeface="微软雅黑" pitchFamily="34" charset="-122"/>
                <a:ea typeface="微软雅黑" pitchFamily="34" charset="-122"/>
              </a:rPr>
              <a:t>MSS</a:t>
            </a:r>
            <a:r>
              <a:rPr lang="zh-CN" altLang="en-US" b="1" dirty="0">
                <a:latin typeface="微软雅黑" pitchFamily="34" charset="-122"/>
                <a:ea typeface="微软雅黑" pitchFamily="34" charset="-122"/>
              </a:rPr>
              <a:t>）发送出去。</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如何控制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发送报文段的时机仍然是一个较为复杂的问题。</a:t>
            </a:r>
          </a:p>
        </p:txBody>
      </p:sp>
    </p:spTree>
    <p:extLst>
      <p:ext uri="{BB962C8B-B14F-4D97-AF65-F5344CB8AC3E}">
        <p14:creationId xmlns:p14="http://schemas.microsoft.com/office/powerpoint/2010/main" val="212412450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 y="1131728"/>
            <a:ext cx="8704645" cy="1864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034590" y="2237874"/>
            <a:ext cx="324128" cy="369332"/>
          </a:xfrm>
          <a:prstGeom prst="rect">
            <a:avLst/>
          </a:prstGeom>
          <a:noFill/>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sp>
        <p:nvSpPr>
          <p:cNvPr id="3" name="TextBox 2"/>
          <p:cNvSpPr txBox="1"/>
          <p:nvPr/>
        </p:nvSpPr>
        <p:spPr>
          <a:xfrm>
            <a:off x="561474" y="3473116"/>
            <a:ext cx="8164415" cy="923330"/>
          </a:xfrm>
          <a:prstGeom prst="rect">
            <a:avLst/>
          </a:prstGeom>
          <a:noFill/>
        </p:spPr>
        <p:txBody>
          <a:bodyPr wrap="none" rtlCol="0">
            <a:spAutoFit/>
          </a:bodyPr>
          <a:lstStyle/>
          <a:p>
            <a:r>
              <a:rPr lang="zh-CN" altLang="en-US" dirty="0" smtClean="0"/>
              <a:t>解：发送方发送窗口上限值取接收方窗口和拥塞窗口这两个值中较小一个，</a:t>
            </a:r>
            <a:endParaRPr lang="en-US" altLang="zh-CN" dirty="0" smtClean="0"/>
          </a:p>
          <a:p>
            <a:r>
              <a:rPr lang="zh-CN" altLang="en-US" dirty="0" smtClean="0"/>
              <a:t>即 </a:t>
            </a:r>
            <a:r>
              <a:rPr lang="en-US" altLang="zh-CN" dirty="0" smtClean="0"/>
              <a:t>2000B</a:t>
            </a:r>
            <a:r>
              <a:rPr lang="zh-CN" altLang="en-US" dirty="0" smtClean="0"/>
              <a:t>，又因为发送方还未收到第二个最大段的确认，所以此时还可以发送</a:t>
            </a:r>
            <a:endParaRPr lang="en-US" altLang="zh-CN" dirty="0"/>
          </a:p>
          <a:p>
            <a:r>
              <a:rPr lang="en-US" altLang="zh-CN" dirty="0" smtClean="0"/>
              <a:t>2000-1000=1000</a:t>
            </a:r>
            <a:r>
              <a:rPr lang="zh-CN" altLang="en-US" dirty="0" smtClean="0"/>
              <a:t>个字节数据。</a:t>
            </a:r>
            <a:endParaRPr lang="zh-CN" altLang="en-US" dirty="0"/>
          </a:p>
        </p:txBody>
      </p:sp>
    </p:spTree>
    <p:extLst>
      <p:ext uri="{BB962C8B-B14F-4D97-AF65-F5344CB8AC3E}">
        <p14:creationId xmlns:p14="http://schemas.microsoft.com/office/powerpoint/2010/main" val="80906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56963" y="1919949"/>
            <a:ext cx="8048776" cy="23473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AutoShape 5"/>
          <p:cNvSpPr>
            <a:spLocks noChangeArrowheads="1"/>
          </p:cNvSpPr>
          <p:nvPr/>
        </p:nvSpPr>
        <p:spPr bwMode="auto">
          <a:xfrm>
            <a:off x="556963" y="6810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 name="Rectangle 6"/>
          <p:cNvSpPr>
            <a:spLocks noChangeArrowheads="1"/>
          </p:cNvSpPr>
          <p:nvPr/>
        </p:nvSpPr>
        <p:spPr bwMode="auto">
          <a:xfrm>
            <a:off x="3591337" y="64778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糊涂</a:t>
            </a:r>
            <a:r>
              <a:rPr lang="zh-CN" altLang="en-US" sz="2000" b="1" dirty="0">
                <a:solidFill>
                  <a:schemeClr val="bg1"/>
                </a:solidFill>
                <a:latin typeface="微软雅黑" pitchFamily="34" charset="-122"/>
                <a:ea typeface="微软雅黑" pitchFamily="34" charset="-122"/>
              </a:rPr>
              <a:t>窗口综合症</a:t>
            </a:r>
          </a:p>
        </p:txBody>
      </p:sp>
      <p:sp>
        <p:nvSpPr>
          <p:cNvPr id="12" name="Rectangle 68"/>
          <p:cNvSpPr>
            <a:spLocks noChangeArrowheads="1"/>
          </p:cNvSpPr>
          <p:nvPr/>
        </p:nvSpPr>
        <p:spPr bwMode="auto">
          <a:xfrm>
            <a:off x="556963" y="1040180"/>
            <a:ext cx="8184960"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糊涂窗口</a:t>
            </a:r>
            <a:r>
              <a:rPr lang="zh-CN" altLang="en-US" sz="2000" b="1" dirty="0" smtClean="0">
                <a:solidFill>
                  <a:srgbClr val="0000FF"/>
                </a:solidFill>
                <a:latin typeface="微软雅黑" pitchFamily="34" charset="-122"/>
                <a:ea typeface="微软雅黑" pitchFamily="34" charset="-122"/>
              </a:rPr>
              <a:t>综合症</a:t>
            </a:r>
            <a:r>
              <a:rPr lang="zh-CN" altLang="en-US" sz="2000" b="1" dirty="0" smtClean="0">
                <a:latin typeface="微软雅黑" pitchFamily="34" charset="-122"/>
                <a:ea typeface="微软雅黑" pitchFamily="34" charset="-122"/>
              </a:rPr>
              <a:t>：每次</a:t>
            </a:r>
            <a:r>
              <a:rPr lang="zh-CN" altLang="en-US" sz="2000" b="1" dirty="0">
                <a:latin typeface="微软雅黑" pitchFamily="34" charset="-122"/>
                <a:ea typeface="微软雅黑" pitchFamily="34" charset="-122"/>
              </a:rPr>
              <a:t>仅发送一</a:t>
            </a:r>
            <a:r>
              <a:rPr lang="zh-CN" altLang="en-US" sz="2000" b="1" dirty="0" smtClean="0">
                <a:latin typeface="微软雅黑" pitchFamily="34" charset="-122"/>
                <a:ea typeface="微软雅黑" pitchFamily="34" charset="-122"/>
              </a:rPr>
              <a:t>个字节或很少几</a:t>
            </a:r>
            <a:r>
              <a:rPr lang="zh-CN" altLang="en-US" sz="2000" b="1" dirty="0">
                <a:latin typeface="微软雅黑" pitchFamily="34" charset="-122"/>
                <a:ea typeface="微软雅黑" pitchFamily="34" charset="-122"/>
              </a:rPr>
              <a:t>个</a:t>
            </a:r>
            <a:r>
              <a:rPr lang="zh-CN" altLang="en-US" sz="2000" b="1" dirty="0" smtClean="0">
                <a:latin typeface="微软雅黑" pitchFamily="34" charset="-122"/>
                <a:ea typeface="微软雅黑" pitchFamily="34" charset="-122"/>
              </a:rPr>
              <a:t>字节的数据时，有效数据传输效率变得很低的现象。</a:t>
            </a:r>
            <a:endParaRPr lang="zh-CN" altLang="en-US" sz="2000" b="1" dirty="0">
              <a:latin typeface="微软雅黑" pitchFamily="34" charset="-122"/>
              <a:ea typeface="微软雅黑" pitchFamily="34" charset="-122"/>
            </a:endParaRPr>
          </a:p>
        </p:txBody>
      </p:sp>
      <p:sp>
        <p:nvSpPr>
          <p:cNvPr id="2" name="矩形 1"/>
          <p:cNvSpPr/>
          <p:nvPr/>
        </p:nvSpPr>
        <p:spPr>
          <a:xfrm>
            <a:off x="5999256" y="2332441"/>
            <a:ext cx="741178" cy="339634"/>
          </a:xfrm>
          <a:prstGeom prst="rect">
            <a:avLst/>
          </a:prstGeom>
          <a:solidFill>
            <a:srgbClr val="FF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1</a:t>
            </a:r>
            <a:r>
              <a:rPr lang="zh-CN" altLang="en-US" sz="1200" b="1" dirty="0" smtClean="0">
                <a:solidFill>
                  <a:schemeClr val="tx1"/>
                </a:solidFill>
                <a:latin typeface="微软雅黑" pitchFamily="34" charset="-122"/>
                <a:ea typeface="微软雅黑" pitchFamily="34" charset="-122"/>
              </a:rPr>
              <a:t> 字节</a:t>
            </a:r>
            <a:endParaRPr lang="zh-CN" altLang="en-US" sz="1200" b="1" dirty="0">
              <a:solidFill>
                <a:schemeClr val="tx1"/>
              </a:solidFill>
              <a:latin typeface="微软雅黑" pitchFamily="34" charset="-122"/>
              <a:ea typeface="微软雅黑" pitchFamily="34" charset="-122"/>
            </a:endParaRPr>
          </a:p>
        </p:txBody>
      </p:sp>
      <p:sp>
        <p:nvSpPr>
          <p:cNvPr id="3" name="矩形 2"/>
          <p:cNvSpPr/>
          <p:nvPr/>
        </p:nvSpPr>
        <p:spPr>
          <a:xfrm>
            <a:off x="6080084" y="2047711"/>
            <a:ext cx="543739"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数据</a:t>
            </a:r>
          </a:p>
        </p:txBody>
      </p:sp>
      <p:sp>
        <p:nvSpPr>
          <p:cNvPr id="7" name="矩形 6"/>
          <p:cNvSpPr/>
          <p:nvPr/>
        </p:nvSpPr>
        <p:spPr>
          <a:xfrm>
            <a:off x="5999256" y="2815767"/>
            <a:ext cx="741178" cy="339634"/>
          </a:xfrm>
          <a:prstGeom prst="rect">
            <a:avLst/>
          </a:prstGeom>
          <a:solidFill>
            <a:srgbClr val="FF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1</a:t>
            </a:r>
            <a:r>
              <a:rPr lang="zh-CN" altLang="en-US" sz="1200" b="1" dirty="0" smtClean="0">
                <a:solidFill>
                  <a:schemeClr val="tx1"/>
                </a:solidFill>
                <a:latin typeface="微软雅黑" pitchFamily="34" charset="-122"/>
                <a:ea typeface="微软雅黑" pitchFamily="34" charset="-122"/>
              </a:rPr>
              <a:t> 字节</a:t>
            </a:r>
            <a:endParaRPr lang="zh-CN" altLang="en-US" sz="1200" b="1" dirty="0">
              <a:solidFill>
                <a:schemeClr val="tx1"/>
              </a:solidFill>
              <a:latin typeface="微软雅黑" pitchFamily="34" charset="-122"/>
              <a:ea typeface="微软雅黑" pitchFamily="34" charset="-122"/>
            </a:endParaRPr>
          </a:p>
        </p:txBody>
      </p:sp>
      <p:sp>
        <p:nvSpPr>
          <p:cNvPr id="8" name="矩形 7"/>
          <p:cNvSpPr/>
          <p:nvPr/>
        </p:nvSpPr>
        <p:spPr>
          <a:xfrm>
            <a:off x="3591337" y="2815767"/>
            <a:ext cx="2411325" cy="339634"/>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20</a:t>
            </a:r>
            <a:r>
              <a:rPr lang="zh-CN" altLang="en-US" sz="1200" b="1" dirty="0" smtClean="0">
                <a:solidFill>
                  <a:schemeClr val="tx1"/>
                </a:solidFill>
                <a:latin typeface="微软雅黑" pitchFamily="34" charset="-122"/>
                <a:ea typeface="微软雅黑" pitchFamily="34" charset="-122"/>
              </a:rPr>
              <a:t> 字节</a:t>
            </a:r>
            <a:endParaRPr lang="zh-CN" altLang="en-US" sz="1200" b="1" dirty="0">
              <a:solidFill>
                <a:schemeClr val="tx1"/>
              </a:solidFill>
              <a:latin typeface="微软雅黑" pitchFamily="34" charset="-122"/>
              <a:ea typeface="微软雅黑" pitchFamily="34" charset="-122"/>
            </a:endParaRPr>
          </a:p>
        </p:txBody>
      </p:sp>
      <p:sp>
        <p:nvSpPr>
          <p:cNvPr id="9" name="矩形 8"/>
          <p:cNvSpPr/>
          <p:nvPr/>
        </p:nvSpPr>
        <p:spPr>
          <a:xfrm>
            <a:off x="5999256" y="3312155"/>
            <a:ext cx="741178" cy="339634"/>
          </a:xfrm>
          <a:prstGeom prst="rect">
            <a:avLst/>
          </a:prstGeom>
          <a:solidFill>
            <a:srgbClr val="FF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1</a:t>
            </a:r>
            <a:r>
              <a:rPr lang="zh-CN" altLang="en-US" sz="1200" b="1" dirty="0" smtClean="0">
                <a:solidFill>
                  <a:schemeClr val="tx1"/>
                </a:solidFill>
                <a:latin typeface="微软雅黑" pitchFamily="34" charset="-122"/>
                <a:ea typeface="微软雅黑" pitchFamily="34" charset="-122"/>
              </a:rPr>
              <a:t> 字节</a:t>
            </a:r>
            <a:endParaRPr lang="zh-CN" altLang="en-US" sz="1200" b="1" dirty="0">
              <a:solidFill>
                <a:schemeClr val="tx1"/>
              </a:solidFill>
              <a:latin typeface="微软雅黑" pitchFamily="34" charset="-122"/>
              <a:ea typeface="微软雅黑" pitchFamily="34" charset="-122"/>
            </a:endParaRPr>
          </a:p>
        </p:txBody>
      </p:sp>
      <p:sp>
        <p:nvSpPr>
          <p:cNvPr id="13" name="矩形 12"/>
          <p:cNvSpPr/>
          <p:nvPr/>
        </p:nvSpPr>
        <p:spPr>
          <a:xfrm>
            <a:off x="3591337" y="3312155"/>
            <a:ext cx="2411325" cy="339634"/>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20</a:t>
            </a:r>
            <a:r>
              <a:rPr lang="zh-CN" altLang="en-US" sz="1200" b="1" dirty="0" smtClean="0">
                <a:solidFill>
                  <a:schemeClr val="tx1"/>
                </a:solidFill>
                <a:latin typeface="微软雅黑" pitchFamily="34" charset="-122"/>
                <a:ea typeface="微软雅黑" pitchFamily="34" charset="-122"/>
              </a:rPr>
              <a:t> 字节</a:t>
            </a:r>
            <a:endParaRPr lang="zh-CN" altLang="en-US" sz="1200" b="1" dirty="0">
              <a:solidFill>
                <a:schemeClr val="tx1"/>
              </a:solidFill>
              <a:latin typeface="微软雅黑" pitchFamily="34" charset="-122"/>
              <a:ea typeface="微软雅黑" pitchFamily="34" charset="-122"/>
            </a:endParaRPr>
          </a:p>
        </p:txBody>
      </p:sp>
      <p:sp>
        <p:nvSpPr>
          <p:cNvPr id="14" name="矩形 13"/>
          <p:cNvSpPr/>
          <p:nvPr/>
        </p:nvSpPr>
        <p:spPr>
          <a:xfrm>
            <a:off x="1180012" y="3312155"/>
            <a:ext cx="2411325" cy="339634"/>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20</a:t>
            </a:r>
            <a:r>
              <a:rPr lang="zh-CN" altLang="en-US" sz="1200" b="1" dirty="0" smtClean="0">
                <a:solidFill>
                  <a:schemeClr val="tx1"/>
                </a:solidFill>
                <a:latin typeface="微软雅黑" pitchFamily="34" charset="-122"/>
                <a:ea typeface="微软雅黑" pitchFamily="34" charset="-122"/>
              </a:rPr>
              <a:t> 字节</a:t>
            </a:r>
            <a:endParaRPr lang="zh-CN" altLang="en-US" sz="1200" b="1" dirty="0">
              <a:solidFill>
                <a:schemeClr val="tx1"/>
              </a:solidFill>
              <a:latin typeface="微软雅黑" pitchFamily="34" charset="-122"/>
              <a:ea typeface="微软雅黑" pitchFamily="34" charset="-122"/>
            </a:endParaRPr>
          </a:p>
        </p:txBody>
      </p:sp>
      <p:sp>
        <p:nvSpPr>
          <p:cNvPr id="15" name="矩形 14"/>
          <p:cNvSpPr/>
          <p:nvPr/>
        </p:nvSpPr>
        <p:spPr>
          <a:xfrm>
            <a:off x="4057342" y="2518186"/>
            <a:ext cx="1479315"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TCP </a:t>
            </a:r>
            <a:r>
              <a:rPr lang="zh-CN" altLang="en-US" sz="1400" b="1" dirty="0" smtClean="0">
                <a:latin typeface="微软雅黑" pitchFamily="34" charset="-122"/>
                <a:ea typeface="微软雅黑" pitchFamily="34" charset="-122"/>
              </a:rPr>
              <a:t>报文段首部</a:t>
            </a:r>
            <a:endParaRPr lang="zh-CN" altLang="en-US" sz="1400" b="1" dirty="0">
              <a:latin typeface="微软雅黑" pitchFamily="34" charset="-122"/>
              <a:ea typeface="微软雅黑" pitchFamily="34" charset="-122"/>
            </a:endParaRPr>
          </a:p>
        </p:txBody>
      </p:sp>
      <p:sp>
        <p:nvSpPr>
          <p:cNvPr id="16" name="矩形 15"/>
          <p:cNvSpPr/>
          <p:nvPr/>
        </p:nvSpPr>
        <p:spPr>
          <a:xfrm>
            <a:off x="1728284" y="3004378"/>
            <a:ext cx="1314782"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IP </a:t>
            </a:r>
            <a:r>
              <a:rPr lang="zh-CN" altLang="en-US" sz="1400" b="1" dirty="0" smtClean="0">
                <a:latin typeface="微软雅黑" pitchFamily="34" charset="-122"/>
                <a:ea typeface="微软雅黑" pitchFamily="34" charset="-122"/>
              </a:rPr>
              <a:t>数据报首部</a:t>
            </a:r>
            <a:endParaRPr lang="zh-CN" altLang="en-US" sz="1400" b="1" dirty="0">
              <a:latin typeface="微软雅黑" pitchFamily="34" charset="-122"/>
              <a:ea typeface="微软雅黑" pitchFamily="34" charset="-122"/>
            </a:endParaRPr>
          </a:p>
        </p:txBody>
      </p:sp>
      <p:sp>
        <p:nvSpPr>
          <p:cNvPr id="17" name="矩形 16"/>
          <p:cNvSpPr/>
          <p:nvPr/>
        </p:nvSpPr>
        <p:spPr>
          <a:xfrm>
            <a:off x="6758006" y="2831695"/>
            <a:ext cx="1120243"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TCP </a:t>
            </a:r>
            <a:r>
              <a:rPr lang="zh-CN" altLang="en-US" sz="1400" b="1" dirty="0" smtClean="0">
                <a:latin typeface="微软雅黑" pitchFamily="34" charset="-122"/>
                <a:ea typeface="微软雅黑" pitchFamily="34" charset="-122"/>
              </a:rPr>
              <a:t>报文段</a:t>
            </a:r>
            <a:endParaRPr lang="zh-CN" altLang="en-US" sz="1400" b="1" dirty="0">
              <a:latin typeface="微软雅黑" pitchFamily="34" charset="-122"/>
              <a:ea typeface="微软雅黑" pitchFamily="34" charset="-122"/>
            </a:endParaRPr>
          </a:p>
        </p:txBody>
      </p:sp>
      <p:sp>
        <p:nvSpPr>
          <p:cNvPr id="18" name="矩形 17"/>
          <p:cNvSpPr/>
          <p:nvPr/>
        </p:nvSpPr>
        <p:spPr>
          <a:xfrm>
            <a:off x="6758006" y="3341146"/>
            <a:ext cx="955711"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IP </a:t>
            </a:r>
            <a:r>
              <a:rPr lang="zh-CN" altLang="en-US" sz="1400" b="1" dirty="0" smtClean="0">
                <a:latin typeface="微软雅黑" pitchFamily="34" charset="-122"/>
                <a:ea typeface="微软雅黑" pitchFamily="34" charset="-122"/>
              </a:rPr>
              <a:t>数据报</a:t>
            </a:r>
            <a:endParaRPr lang="zh-CN" altLang="en-US" sz="1400" b="1" dirty="0">
              <a:latin typeface="微软雅黑" pitchFamily="34" charset="-122"/>
              <a:ea typeface="微软雅黑" pitchFamily="34" charset="-122"/>
            </a:endParaRPr>
          </a:p>
        </p:txBody>
      </p:sp>
      <p:sp>
        <p:nvSpPr>
          <p:cNvPr id="4" name="矩形 3"/>
          <p:cNvSpPr/>
          <p:nvPr/>
        </p:nvSpPr>
        <p:spPr>
          <a:xfrm>
            <a:off x="2864765" y="3868426"/>
            <a:ext cx="4104009"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此时，有效</a:t>
            </a:r>
            <a:r>
              <a:rPr lang="zh-CN" altLang="en-US" sz="1600" b="1" dirty="0">
                <a:latin typeface="微软雅黑" pitchFamily="34" charset="-122"/>
                <a:ea typeface="微软雅黑" pitchFamily="34" charset="-122"/>
              </a:rPr>
              <a:t>数据传输</a:t>
            </a:r>
            <a:r>
              <a:rPr lang="zh-CN" altLang="en-US" sz="1600" b="1" dirty="0" smtClean="0">
                <a:latin typeface="微软雅黑" pitchFamily="34" charset="-122"/>
                <a:ea typeface="微软雅黑" pitchFamily="34" charset="-122"/>
              </a:rPr>
              <a:t>效率 </a:t>
            </a:r>
            <a:r>
              <a:rPr lang="en-US" altLang="zh-CN" sz="1600" b="1" dirty="0" smtClean="0">
                <a:latin typeface="微软雅黑" pitchFamily="34" charset="-122"/>
                <a:ea typeface="微软雅黑" pitchFamily="34" charset="-122"/>
              </a:rPr>
              <a:t>= 1/41 = 2.44%</a:t>
            </a:r>
            <a:endParaRPr lang="zh-CN" altLang="en-US" sz="1600" dirty="0"/>
          </a:p>
        </p:txBody>
      </p:sp>
    </p:spTree>
    <p:extLst>
      <p:ext uri="{BB962C8B-B14F-4D97-AF65-F5344CB8AC3E}">
        <p14:creationId xmlns:p14="http://schemas.microsoft.com/office/powerpoint/2010/main" val="361100651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p:cNvSpPr>
            <a:spLocks noChangeArrowheads="1"/>
          </p:cNvSpPr>
          <p:nvPr/>
        </p:nvSpPr>
        <p:spPr bwMode="auto">
          <a:xfrm>
            <a:off x="556963" y="13539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 name="Rectangle 6"/>
          <p:cNvSpPr>
            <a:spLocks noChangeArrowheads="1"/>
          </p:cNvSpPr>
          <p:nvPr/>
        </p:nvSpPr>
        <p:spPr bwMode="auto">
          <a:xfrm>
            <a:off x="3206617" y="132072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发送方糊涂窗口综合症</a:t>
            </a:r>
          </a:p>
        </p:txBody>
      </p:sp>
      <p:sp>
        <p:nvSpPr>
          <p:cNvPr id="12" name="Rectangle 68"/>
          <p:cNvSpPr>
            <a:spLocks noChangeArrowheads="1"/>
          </p:cNvSpPr>
          <p:nvPr/>
        </p:nvSpPr>
        <p:spPr bwMode="auto">
          <a:xfrm>
            <a:off x="556963" y="1726181"/>
            <a:ext cx="818496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发送方 </a:t>
            </a:r>
            <a:r>
              <a:rPr lang="en-US" altLang="zh-CN" sz="2000" b="1" dirty="0">
                <a:latin typeface="微软雅黑" pitchFamily="34" charset="-122"/>
                <a:ea typeface="微软雅黑" pitchFamily="34" charset="-122"/>
              </a:rPr>
              <a:t>TCP </a:t>
            </a:r>
            <a:r>
              <a:rPr lang="zh-CN" altLang="en-US" sz="2000" b="1" dirty="0">
                <a:solidFill>
                  <a:srgbClr val="CC00CC"/>
                </a:solidFill>
                <a:latin typeface="微软雅黑" pitchFamily="34" charset="-122"/>
                <a:ea typeface="微软雅黑" pitchFamily="34" charset="-122"/>
              </a:rPr>
              <a:t>每次接收到一字节</a:t>
            </a:r>
            <a:r>
              <a:rPr lang="zh-CN" altLang="en-US" sz="2000" b="1" dirty="0">
                <a:latin typeface="微软雅黑" pitchFamily="34" charset="-122"/>
                <a:ea typeface="微软雅黑" pitchFamily="34" charset="-122"/>
              </a:rPr>
              <a:t>的数据后就发送。</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这样，发送一个字节需要形成 </a:t>
            </a:r>
            <a:r>
              <a:rPr lang="en-US" altLang="zh-CN" sz="2000" b="1" dirty="0">
                <a:latin typeface="微软雅黑" pitchFamily="34" charset="-122"/>
                <a:ea typeface="微软雅黑" pitchFamily="34" charset="-122"/>
              </a:rPr>
              <a:t>41 </a:t>
            </a:r>
            <a:r>
              <a:rPr lang="zh-CN" altLang="en-US" sz="2000" b="1" dirty="0">
                <a:latin typeface="微软雅黑" pitchFamily="34" charset="-122"/>
                <a:ea typeface="微软雅黑" pitchFamily="34" charset="-122"/>
              </a:rPr>
              <a:t>字节长的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a:t>
            </a:r>
            <a:r>
              <a:rPr lang="zh-CN" altLang="en-US" sz="2000" b="1" dirty="0" smtClean="0">
                <a:latin typeface="微软雅黑" pitchFamily="34" charset="-122"/>
                <a:ea typeface="微软雅黑" pitchFamily="34" charset="-122"/>
              </a:rPr>
              <a:t>。效率</a:t>
            </a:r>
            <a:r>
              <a:rPr lang="zh-CN" altLang="en-US" sz="2000" b="1" dirty="0">
                <a:latin typeface="微软雅黑" pitchFamily="34" charset="-122"/>
                <a:ea typeface="微软雅黑" pitchFamily="34" charset="-122"/>
              </a:rPr>
              <a:t>很低。</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解决方法</a:t>
            </a: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Nagle </a:t>
            </a:r>
            <a:r>
              <a:rPr lang="zh-CN" altLang="en-US" sz="2000" b="1" dirty="0">
                <a:latin typeface="微软雅黑" pitchFamily="34" charset="-122"/>
                <a:ea typeface="微软雅黑" pitchFamily="34" charset="-122"/>
              </a:rPr>
              <a:t>算法</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3248241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121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52627" y="578892"/>
            <a:ext cx="1457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Nagle</a:t>
            </a:r>
            <a:r>
              <a:rPr lang="zh-CN" altLang="en-US" sz="2000" b="1" dirty="0">
                <a:solidFill>
                  <a:schemeClr val="bg1"/>
                </a:solidFill>
                <a:latin typeface="微软雅黑" pitchFamily="34" charset="-122"/>
                <a:ea typeface="微软雅黑" pitchFamily="34" charset="-122"/>
              </a:rPr>
              <a:t>算法</a:t>
            </a:r>
          </a:p>
        </p:txBody>
      </p:sp>
      <p:sp>
        <p:nvSpPr>
          <p:cNvPr id="4" name="Rectangle 68"/>
          <p:cNvSpPr>
            <a:spLocks noChangeArrowheads="1"/>
          </p:cNvSpPr>
          <p:nvPr/>
        </p:nvSpPr>
        <p:spPr bwMode="auto">
          <a:xfrm>
            <a:off x="492954" y="956914"/>
            <a:ext cx="816641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若发送应用进程把要发送的数据逐个字节地送到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的发送缓存，则发送方就把第一个数据字节先发送出去，把后面到达的数据字节都缓存起来。</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当发送方收到对第一个数据字符的确认后，再把发送缓存中的所有数据组装成一个报文段发送出去，同时继续对随后到达的数据进行缓存。</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只有在收到对前一个报文段的确认后才继续发送下一个报文段。</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当到达的数据已达到发送窗口大小的一半或已达到报文段的最大长度时，就立即发送一个报文段。</a:t>
            </a:r>
          </a:p>
        </p:txBody>
      </p:sp>
    </p:spTree>
    <p:extLst>
      <p:ext uri="{BB962C8B-B14F-4D97-AF65-F5344CB8AC3E}">
        <p14:creationId xmlns:p14="http://schemas.microsoft.com/office/powerpoint/2010/main" val="242568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545143" y="64306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4" name="Rectangle 6"/>
          <p:cNvSpPr>
            <a:spLocks noChangeArrowheads="1"/>
          </p:cNvSpPr>
          <p:nvPr/>
        </p:nvSpPr>
        <p:spPr bwMode="auto">
          <a:xfrm>
            <a:off x="2431833" y="600796"/>
            <a:ext cx="42803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5.1.2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运输层</a:t>
            </a:r>
            <a:r>
              <a:rPr lang="zh-CN" altLang="en-US" sz="2400" b="1" dirty="0">
                <a:solidFill>
                  <a:schemeClr val="bg1"/>
                </a:solidFill>
                <a:latin typeface="微软雅黑" pitchFamily="34" charset="-122"/>
                <a:ea typeface="微软雅黑" pitchFamily="34" charset="-122"/>
              </a:rPr>
              <a:t>的两个主要协议</a:t>
            </a:r>
          </a:p>
        </p:txBody>
      </p:sp>
      <p:sp>
        <p:nvSpPr>
          <p:cNvPr id="35" name="Rectangle 8"/>
          <p:cNvSpPr>
            <a:spLocks noChangeArrowheads="1"/>
          </p:cNvSpPr>
          <p:nvPr/>
        </p:nvSpPr>
        <p:spPr bwMode="auto">
          <a:xfrm>
            <a:off x="545143" y="1028660"/>
            <a:ext cx="766500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buClr>
                <a:srgbClr val="0070C0"/>
              </a:buClr>
            </a:pPr>
            <a:r>
              <a:rPr lang="en-US" altLang="zh-CN" sz="2000" b="1" dirty="0" smtClean="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的运输层有两个主要协议：</a:t>
            </a:r>
          </a:p>
          <a:p>
            <a:pPr marL="357188" indent="-357188">
              <a:lnSpc>
                <a:spcPts val="3000"/>
              </a:lnSpc>
              <a:buClr>
                <a:srgbClr val="0070C0"/>
              </a:buClr>
              <a:buFont typeface="+mj-lt"/>
              <a:buAutoNum type="arabicPeriod"/>
            </a:pPr>
            <a:r>
              <a:rPr lang="zh-CN" altLang="en-US" sz="2000" b="1" dirty="0" smtClean="0">
                <a:latin typeface="微软雅黑" pitchFamily="34" charset="-122"/>
                <a:ea typeface="微软雅黑" pitchFamily="34" charset="-122"/>
              </a:rPr>
              <a:t>用户</a:t>
            </a:r>
            <a:r>
              <a:rPr lang="zh-CN" altLang="en-US" sz="2000" b="1" dirty="0">
                <a:latin typeface="微软雅黑" pitchFamily="34" charset="-122"/>
                <a:ea typeface="微软雅黑" pitchFamily="34" charset="-122"/>
              </a:rPr>
              <a:t>数据报协议 </a:t>
            </a:r>
            <a:r>
              <a:rPr lang="en-US" altLang="zh-CN" sz="2000" b="1" dirty="0">
                <a:latin typeface="微软雅黑" pitchFamily="34" charset="-122"/>
                <a:ea typeface="微软雅黑" pitchFamily="34" charset="-122"/>
              </a:rPr>
              <a:t>UDP (User Datagram Protocol)</a:t>
            </a:r>
          </a:p>
          <a:p>
            <a:pPr marL="357188" indent="-357188">
              <a:lnSpc>
                <a:spcPts val="3000"/>
              </a:lnSpc>
              <a:buClr>
                <a:srgbClr val="0070C0"/>
              </a:buClr>
              <a:buFont typeface="+mj-lt"/>
              <a:buAutoNum type="arabicPeriod"/>
            </a:pPr>
            <a:r>
              <a:rPr lang="zh-CN" altLang="en-US" sz="2000" b="1" dirty="0" smtClean="0">
                <a:latin typeface="微软雅黑" pitchFamily="34" charset="-122"/>
                <a:ea typeface="微软雅黑" pitchFamily="34" charset="-122"/>
              </a:rPr>
              <a:t>传输控制协议 </a:t>
            </a:r>
            <a:r>
              <a:rPr lang="en-US" altLang="zh-CN" sz="2000" b="1" dirty="0">
                <a:latin typeface="微软雅黑" pitchFamily="34" charset="-122"/>
                <a:ea typeface="微软雅黑" pitchFamily="34" charset="-122"/>
              </a:rPr>
              <a:t>TCP (Transmission Control Protocol</a:t>
            </a:r>
            <a:r>
              <a:rPr lang="en-US" altLang="zh-CN"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36" name="圆角矩形 35"/>
          <p:cNvSpPr/>
          <p:nvPr/>
        </p:nvSpPr>
        <p:spPr>
          <a:xfrm>
            <a:off x="545143" y="2267712"/>
            <a:ext cx="8053711" cy="205050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531406" y="2405519"/>
            <a:ext cx="2924867" cy="1409864"/>
            <a:chOff x="3951288" y="3108082"/>
            <a:chExt cx="4096307" cy="2449600"/>
          </a:xfrm>
        </p:grpSpPr>
        <p:sp>
          <p:nvSpPr>
            <p:cNvPr id="38" name="Rectangle 5"/>
            <p:cNvSpPr>
              <a:spLocks noChangeArrowheads="1"/>
            </p:cNvSpPr>
            <p:nvPr/>
          </p:nvSpPr>
          <p:spPr bwMode="auto">
            <a:xfrm>
              <a:off x="3952875" y="3139919"/>
              <a:ext cx="3021013" cy="2417763"/>
            </a:xfrm>
            <a:prstGeom prst="rect">
              <a:avLst/>
            </a:prstGeom>
            <a:solidFill>
              <a:srgbClr val="0000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Line 6"/>
            <p:cNvSpPr>
              <a:spLocks noChangeShapeType="1"/>
            </p:cNvSpPr>
            <p:nvPr/>
          </p:nvSpPr>
          <p:spPr bwMode="auto">
            <a:xfrm>
              <a:off x="3951288" y="3649507"/>
              <a:ext cx="30178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0" name="Line 7"/>
            <p:cNvSpPr>
              <a:spLocks noChangeShapeType="1"/>
            </p:cNvSpPr>
            <p:nvPr/>
          </p:nvSpPr>
          <p:spPr bwMode="auto">
            <a:xfrm>
              <a:off x="3951288" y="4168619"/>
              <a:ext cx="30289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Rectangle 8"/>
            <p:cNvSpPr>
              <a:spLocks noChangeArrowheads="1"/>
            </p:cNvSpPr>
            <p:nvPr/>
          </p:nvSpPr>
          <p:spPr bwMode="auto">
            <a:xfrm>
              <a:off x="3976688" y="3166907"/>
              <a:ext cx="2986087" cy="461962"/>
            </a:xfrm>
            <a:prstGeom prst="rect">
              <a:avLst/>
            </a:prstGeom>
            <a:solidFill>
              <a:srgbClr val="99FFCC"/>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2" name="Rectangle 9"/>
            <p:cNvSpPr>
              <a:spLocks noChangeArrowheads="1"/>
            </p:cNvSpPr>
            <p:nvPr/>
          </p:nvSpPr>
          <p:spPr bwMode="auto">
            <a:xfrm>
              <a:off x="3976688" y="4187669"/>
              <a:ext cx="2978150" cy="1346200"/>
            </a:xfrm>
            <a:prstGeom prst="rect">
              <a:avLst/>
            </a:prstGeom>
            <a:solidFill>
              <a:srgbClr val="99FFCC"/>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Line 10"/>
            <p:cNvSpPr>
              <a:spLocks noChangeShapeType="1"/>
            </p:cNvSpPr>
            <p:nvPr/>
          </p:nvSpPr>
          <p:spPr bwMode="auto">
            <a:xfrm>
              <a:off x="5449888" y="3654269"/>
              <a:ext cx="0" cy="50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4" name="Rectangle 11"/>
            <p:cNvSpPr>
              <a:spLocks noChangeArrowheads="1"/>
            </p:cNvSpPr>
            <p:nvPr/>
          </p:nvSpPr>
          <p:spPr bwMode="auto">
            <a:xfrm>
              <a:off x="5805914" y="3653483"/>
              <a:ext cx="737805" cy="53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solidFill>
                    <a:schemeClr val="bg1"/>
                  </a:solidFill>
                  <a:latin typeface="微软雅黑" pitchFamily="34" charset="-122"/>
                  <a:ea typeface="微软雅黑" pitchFamily="34" charset="-122"/>
                </a:rPr>
                <a:t>TCP</a:t>
              </a:r>
            </a:p>
          </p:txBody>
        </p:sp>
        <p:sp>
          <p:nvSpPr>
            <p:cNvPr id="45" name="Rectangle 12"/>
            <p:cNvSpPr>
              <a:spLocks noChangeArrowheads="1"/>
            </p:cNvSpPr>
            <p:nvPr/>
          </p:nvSpPr>
          <p:spPr bwMode="auto">
            <a:xfrm>
              <a:off x="4294613" y="3653483"/>
              <a:ext cx="817189" cy="53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solidFill>
                    <a:schemeClr val="bg1"/>
                  </a:solidFill>
                  <a:latin typeface="微软雅黑" pitchFamily="34" charset="-122"/>
                  <a:ea typeface="微软雅黑" pitchFamily="34" charset="-122"/>
                </a:rPr>
                <a:t>UDP</a:t>
              </a:r>
            </a:p>
          </p:txBody>
        </p:sp>
        <p:sp>
          <p:nvSpPr>
            <p:cNvPr id="46" name="Rectangle 15"/>
            <p:cNvSpPr>
              <a:spLocks noChangeArrowheads="1"/>
            </p:cNvSpPr>
            <p:nvPr/>
          </p:nvSpPr>
          <p:spPr bwMode="auto">
            <a:xfrm>
              <a:off x="5211763" y="4155882"/>
              <a:ext cx="507376" cy="53029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IP</a:t>
              </a:r>
            </a:p>
          </p:txBody>
        </p:sp>
        <p:sp>
          <p:nvSpPr>
            <p:cNvPr id="47" name="Rectangle 18"/>
            <p:cNvSpPr>
              <a:spLocks noChangeArrowheads="1"/>
            </p:cNvSpPr>
            <p:nvPr/>
          </p:nvSpPr>
          <p:spPr bwMode="auto">
            <a:xfrm>
              <a:off x="4962526" y="3108082"/>
              <a:ext cx="1010260" cy="53029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应用层</a:t>
              </a:r>
            </a:p>
          </p:txBody>
        </p:sp>
        <p:sp>
          <p:nvSpPr>
            <p:cNvPr id="48" name="Rectangle 19"/>
            <p:cNvSpPr>
              <a:spLocks noChangeArrowheads="1"/>
            </p:cNvSpPr>
            <p:nvPr/>
          </p:nvSpPr>
          <p:spPr bwMode="auto">
            <a:xfrm>
              <a:off x="4143277" y="4827394"/>
              <a:ext cx="2565399" cy="53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400" b="1" dirty="0">
                  <a:latin typeface="微软雅黑" pitchFamily="34" charset="-122"/>
                  <a:ea typeface="微软雅黑" pitchFamily="34" charset="-122"/>
                </a:rPr>
                <a:t>与各种网络接口</a:t>
              </a:r>
            </a:p>
          </p:txBody>
        </p:sp>
        <p:sp>
          <p:nvSpPr>
            <p:cNvPr id="49" name="Line 20"/>
            <p:cNvSpPr>
              <a:spLocks noChangeShapeType="1"/>
            </p:cNvSpPr>
            <p:nvPr/>
          </p:nvSpPr>
          <p:spPr bwMode="auto">
            <a:xfrm>
              <a:off x="3951288" y="4668682"/>
              <a:ext cx="30178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0" name="Text Box 22"/>
            <p:cNvSpPr txBox="1">
              <a:spLocks noChangeArrowheads="1"/>
            </p:cNvSpPr>
            <p:nvPr/>
          </p:nvSpPr>
          <p:spPr bwMode="auto">
            <a:xfrm>
              <a:off x="6926880" y="3623866"/>
              <a:ext cx="1120715" cy="58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0000FF"/>
                  </a:solidFill>
                  <a:latin typeface="微软雅黑" pitchFamily="34" charset="-122"/>
                  <a:ea typeface="微软雅黑" pitchFamily="34" charset="-122"/>
                </a:rPr>
                <a:t>运输层</a:t>
              </a:r>
            </a:p>
          </p:txBody>
        </p:sp>
      </p:grpSp>
      <p:sp>
        <p:nvSpPr>
          <p:cNvPr id="51" name="矩形 50"/>
          <p:cNvSpPr/>
          <p:nvPr/>
        </p:nvSpPr>
        <p:spPr>
          <a:xfrm>
            <a:off x="2317475" y="3939653"/>
            <a:ext cx="4617421" cy="307777"/>
          </a:xfrm>
          <a:prstGeom prst="rect">
            <a:avLst/>
          </a:prstGeom>
        </p:spPr>
        <p:txBody>
          <a:bodyPr wrap="square">
            <a:spAutoFit/>
          </a:bodyPr>
          <a:lstStyle/>
          <a:p>
            <a:pPr algn="ctr"/>
            <a:r>
              <a:rPr lang="en-US" altLang="zh-CN" sz="1400" b="1" dirty="0">
                <a:latin typeface="微软雅黑" pitchFamily="34" charset="-122"/>
                <a:ea typeface="微软雅黑" pitchFamily="34" charset="-122"/>
              </a:rPr>
              <a:t>TCP/IP </a:t>
            </a:r>
            <a:r>
              <a:rPr lang="zh-CN" altLang="en-US" sz="1400" b="1" dirty="0">
                <a:latin typeface="微软雅黑" pitchFamily="34" charset="-122"/>
                <a:ea typeface="微软雅黑" pitchFamily="34" charset="-122"/>
              </a:rPr>
              <a:t>体系中的运输层协议</a:t>
            </a:r>
          </a:p>
        </p:txBody>
      </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556963" y="1085610"/>
            <a:ext cx="8048776" cy="325631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AutoShape 5"/>
          <p:cNvSpPr>
            <a:spLocks noChangeArrowheads="1"/>
          </p:cNvSpPr>
          <p:nvPr/>
        </p:nvSpPr>
        <p:spPr bwMode="auto">
          <a:xfrm>
            <a:off x="556963" y="6298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6147" y="596589"/>
            <a:ext cx="19704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Nagle</a:t>
            </a:r>
            <a:r>
              <a:rPr lang="zh-CN" altLang="en-US" sz="2000" b="1" dirty="0" smtClean="0">
                <a:solidFill>
                  <a:schemeClr val="bg1"/>
                </a:solidFill>
                <a:latin typeface="微软雅黑" pitchFamily="34" charset="-122"/>
                <a:ea typeface="微软雅黑" pitchFamily="34" charset="-122"/>
              </a:rPr>
              <a:t>算法原理</a:t>
            </a:r>
            <a:endParaRPr lang="zh-CN" altLang="en-US" sz="2000" b="1" dirty="0">
              <a:solidFill>
                <a:schemeClr val="bg1"/>
              </a:solidFill>
              <a:latin typeface="微软雅黑" pitchFamily="34" charset="-122"/>
              <a:ea typeface="微软雅黑" pitchFamily="34" charset="-122"/>
            </a:endParaRPr>
          </a:p>
        </p:txBody>
      </p:sp>
      <p:grpSp>
        <p:nvGrpSpPr>
          <p:cNvPr id="54" name="组合 53"/>
          <p:cNvGrpSpPr/>
          <p:nvPr/>
        </p:nvGrpSpPr>
        <p:grpSpPr>
          <a:xfrm>
            <a:off x="1494806" y="1254033"/>
            <a:ext cx="6186146" cy="2913016"/>
            <a:chOff x="1442554" y="1293222"/>
            <a:chExt cx="6186146" cy="2913016"/>
          </a:xfrm>
        </p:grpSpPr>
        <p:sp>
          <p:nvSpPr>
            <p:cNvPr id="2" name="矩形 1"/>
            <p:cNvSpPr/>
            <p:nvPr/>
          </p:nvSpPr>
          <p:spPr>
            <a:xfrm>
              <a:off x="1442554" y="1293222"/>
              <a:ext cx="2592000" cy="418011"/>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发送第</a:t>
              </a:r>
              <a:r>
                <a:rPr lang="en-US" altLang="zh-CN" sz="1200" b="1" dirty="0" smtClean="0">
                  <a:solidFill>
                    <a:schemeClr val="tx1"/>
                  </a:solidFill>
                  <a:latin typeface="微软雅黑" pitchFamily="34" charset="-122"/>
                  <a:ea typeface="微软雅黑" pitchFamily="34" charset="-122"/>
                </a:rPr>
                <a:t>1</a:t>
              </a:r>
              <a:r>
                <a:rPr lang="zh-CN" altLang="en-US" sz="1200" b="1" dirty="0" smtClean="0">
                  <a:solidFill>
                    <a:schemeClr val="tx1"/>
                  </a:solidFill>
                  <a:latin typeface="微软雅黑" pitchFamily="34" charset="-122"/>
                  <a:ea typeface="微软雅黑" pitchFamily="34" charset="-122"/>
                </a:rPr>
                <a:t>个数据字节</a:t>
              </a:r>
              <a:endParaRPr lang="zh-CN" altLang="en-US" sz="1200" b="1" dirty="0">
                <a:solidFill>
                  <a:schemeClr val="tx1"/>
                </a:solidFill>
                <a:latin typeface="微软雅黑" pitchFamily="34" charset="-122"/>
                <a:ea typeface="微软雅黑" pitchFamily="34" charset="-122"/>
              </a:endParaRPr>
            </a:p>
          </p:txBody>
        </p:sp>
        <p:sp>
          <p:nvSpPr>
            <p:cNvPr id="3" name="流程图: 决策 2"/>
            <p:cNvSpPr/>
            <p:nvPr/>
          </p:nvSpPr>
          <p:spPr>
            <a:xfrm>
              <a:off x="1442554" y="2063927"/>
              <a:ext cx="2592000" cy="1084219"/>
            </a:xfrm>
            <a:prstGeom prst="flowChartDecision">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收到确认？</a:t>
              </a:r>
            </a:p>
          </p:txBody>
        </p:sp>
        <p:sp>
          <p:nvSpPr>
            <p:cNvPr id="8" name="矩形 7"/>
            <p:cNvSpPr/>
            <p:nvPr/>
          </p:nvSpPr>
          <p:spPr>
            <a:xfrm>
              <a:off x="1442554" y="3446592"/>
              <a:ext cx="2592000" cy="418011"/>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发送缓存中的所有数据</a:t>
              </a:r>
              <a:endParaRPr lang="zh-CN" altLang="en-US" sz="1200" b="1" dirty="0">
                <a:solidFill>
                  <a:schemeClr val="tx1"/>
                </a:solidFill>
                <a:latin typeface="微软雅黑" pitchFamily="34" charset="-122"/>
                <a:ea typeface="微软雅黑" pitchFamily="34" charset="-122"/>
              </a:endParaRPr>
            </a:p>
          </p:txBody>
        </p:sp>
        <p:sp>
          <p:nvSpPr>
            <p:cNvPr id="9" name="流程图: 决策 8"/>
            <p:cNvSpPr/>
            <p:nvPr/>
          </p:nvSpPr>
          <p:spPr>
            <a:xfrm>
              <a:off x="4532808" y="2063926"/>
              <a:ext cx="2592000" cy="1084219"/>
            </a:xfrm>
            <a:prstGeom prst="flowChartDecision">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1000" b="1" dirty="0">
                  <a:solidFill>
                    <a:schemeClr val="bg1"/>
                  </a:solidFill>
                  <a:latin typeface="微软雅黑" pitchFamily="34" charset="-122"/>
                  <a:ea typeface="微软雅黑" pitchFamily="34" charset="-122"/>
                </a:rPr>
                <a:t>到达的</a:t>
              </a:r>
              <a:r>
                <a:rPr lang="zh-CN" altLang="en-US" sz="1000" b="1" dirty="0" smtClean="0">
                  <a:solidFill>
                    <a:schemeClr val="bg1"/>
                  </a:solidFill>
                  <a:latin typeface="微软雅黑" pitchFamily="34" charset="-122"/>
                  <a:ea typeface="微软雅黑" pitchFamily="34" charset="-122"/>
                </a:rPr>
                <a:t>数据</a:t>
              </a:r>
              <a:endParaRPr lang="en-US" altLang="zh-CN" sz="1000" b="1" dirty="0" smtClean="0">
                <a:solidFill>
                  <a:schemeClr val="bg1"/>
                </a:solidFill>
                <a:latin typeface="微软雅黑" pitchFamily="34" charset="-122"/>
                <a:ea typeface="微软雅黑" pitchFamily="34" charset="-122"/>
              </a:endParaRPr>
            </a:p>
            <a:p>
              <a:pPr algn="ctr"/>
              <a:r>
                <a:rPr lang="zh-CN" altLang="en-US" sz="1000" b="1" dirty="0" smtClean="0">
                  <a:solidFill>
                    <a:schemeClr val="bg1"/>
                  </a:solidFill>
                  <a:latin typeface="微软雅黑" pitchFamily="34" charset="-122"/>
                  <a:ea typeface="微软雅黑" pitchFamily="34" charset="-122"/>
                </a:rPr>
                <a:t>已</a:t>
              </a:r>
              <a:r>
                <a:rPr lang="zh-CN" altLang="en-US" sz="1000" b="1" dirty="0">
                  <a:solidFill>
                    <a:schemeClr val="bg1"/>
                  </a:solidFill>
                  <a:latin typeface="微软雅黑" pitchFamily="34" charset="-122"/>
                  <a:ea typeface="微软雅黑" pitchFamily="34" charset="-122"/>
                </a:rPr>
                <a:t>达到发送</a:t>
              </a:r>
              <a:r>
                <a:rPr lang="zh-CN" altLang="en-US" sz="1000" b="1" dirty="0" smtClean="0">
                  <a:solidFill>
                    <a:schemeClr val="bg1"/>
                  </a:solidFill>
                  <a:latin typeface="微软雅黑" pitchFamily="34" charset="-122"/>
                  <a:ea typeface="微软雅黑" pitchFamily="34" charset="-122"/>
                </a:rPr>
                <a:t>窗口一半 或 </a:t>
              </a:r>
              <a:endParaRPr lang="en-US" altLang="zh-CN" sz="1000" b="1" dirty="0" smtClean="0">
                <a:solidFill>
                  <a:schemeClr val="bg1"/>
                </a:solidFill>
                <a:latin typeface="微软雅黑" pitchFamily="34" charset="-122"/>
                <a:ea typeface="微软雅黑" pitchFamily="34" charset="-122"/>
              </a:endParaRPr>
            </a:p>
            <a:p>
              <a:pPr algn="ctr"/>
              <a:r>
                <a:rPr lang="zh-CN" altLang="en-US" sz="1000" b="1" dirty="0" smtClean="0">
                  <a:solidFill>
                    <a:schemeClr val="bg1"/>
                  </a:solidFill>
                  <a:latin typeface="微软雅黑" pitchFamily="34" charset="-122"/>
                  <a:ea typeface="微软雅黑" pitchFamily="34" charset="-122"/>
                </a:rPr>
                <a:t>已</a:t>
              </a:r>
              <a:r>
                <a:rPr lang="zh-CN" altLang="en-US" sz="1000" b="1" dirty="0">
                  <a:solidFill>
                    <a:schemeClr val="bg1"/>
                  </a:solidFill>
                  <a:latin typeface="微软雅黑" pitchFamily="34" charset="-122"/>
                  <a:ea typeface="微软雅黑" pitchFamily="34" charset="-122"/>
                </a:rPr>
                <a:t>达到报文段的最大长度时？</a:t>
              </a:r>
            </a:p>
          </p:txBody>
        </p:sp>
        <p:sp>
          <p:nvSpPr>
            <p:cNvPr id="10" name="矩形 9"/>
            <p:cNvSpPr/>
            <p:nvPr/>
          </p:nvSpPr>
          <p:spPr>
            <a:xfrm>
              <a:off x="4532808" y="3446592"/>
              <a:ext cx="2592000" cy="418011"/>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立即发送数据</a:t>
              </a:r>
              <a:endParaRPr lang="zh-CN" altLang="en-US" sz="1200" b="1" dirty="0">
                <a:solidFill>
                  <a:schemeClr val="tx1"/>
                </a:solidFill>
                <a:latin typeface="微软雅黑" pitchFamily="34" charset="-122"/>
                <a:ea typeface="微软雅黑" pitchFamily="34" charset="-122"/>
              </a:endParaRPr>
            </a:p>
          </p:txBody>
        </p:sp>
        <p:cxnSp>
          <p:nvCxnSpPr>
            <p:cNvPr id="11" name="直接箭头连接符 10"/>
            <p:cNvCxnSpPr>
              <a:stCxn id="2" idx="2"/>
              <a:endCxn id="3" idx="0"/>
            </p:cNvCxnSpPr>
            <p:nvPr/>
          </p:nvCxnSpPr>
          <p:spPr>
            <a:xfrm>
              <a:off x="2738554" y="1711233"/>
              <a:ext cx="0" cy="3526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 idx="2"/>
              <a:endCxn id="8" idx="0"/>
            </p:cNvCxnSpPr>
            <p:nvPr/>
          </p:nvCxnSpPr>
          <p:spPr>
            <a:xfrm>
              <a:off x="2738554" y="3148146"/>
              <a:ext cx="0" cy="29844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3" idx="3"/>
              <a:endCxn id="9" idx="1"/>
            </p:cNvCxnSpPr>
            <p:nvPr/>
          </p:nvCxnSpPr>
          <p:spPr>
            <a:xfrm flipV="1">
              <a:off x="4034554" y="2606036"/>
              <a:ext cx="49825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2"/>
              <a:endCxn id="10" idx="0"/>
            </p:cNvCxnSpPr>
            <p:nvPr/>
          </p:nvCxnSpPr>
          <p:spPr>
            <a:xfrm>
              <a:off x="5828808" y="3148145"/>
              <a:ext cx="0" cy="29844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8" idx="2"/>
            </p:cNvCxnSpPr>
            <p:nvPr/>
          </p:nvCxnSpPr>
          <p:spPr>
            <a:xfrm>
              <a:off x="2738554" y="3864603"/>
              <a:ext cx="0" cy="3416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0" idx="2"/>
            </p:cNvCxnSpPr>
            <p:nvPr/>
          </p:nvCxnSpPr>
          <p:spPr>
            <a:xfrm>
              <a:off x="5828808" y="3864603"/>
              <a:ext cx="0" cy="3416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744151" y="1887580"/>
              <a:ext cx="4884549" cy="2318658"/>
              <a:chOff x="2744151" y="1952894"/>
              <a:chExt cx="5694455" cy="2462354"/>
            </a:xfrm>
          </p:grpSpPr>
          <p:cxnSp>
            <p:nvCxnSpPr>
              <p:cNvPr id="38" name="直接箭头连接符 37"/>
              <p:cNvCxnSpPr/>
              <p:nvPr/>
            </p:nvCxnSpPr>
            <p:spPr>
              <a:xfrm flipV="1">
                <a:off x="2744151" y="4415247"/>
                <a:ext cx="5681392" cy="1"/>
              </a:xfrm>
              <a:prstGeom prst="straightConnector1">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2757214" y="1952894"/>
                <a:ext cx="568139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1" name="直接箭头连接符 40"/>
            <p:cNvCxnSpPr/>
            <p:nvPr/>
          </p:nvCxnSpPr>
          <p:spPr>
            <a:xfrm>
              <a:off x="7628700" y="1887580"/>
              <a:ext cx="0" cy="231865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7124808" y="2606037"/>
              <a:ext cx="50389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381117" y="3171931"/>
              <a:ext cx="383563" cy="276999"/>
            </a:xfrm>
            <a:prstGeom prst="rect">
              <a:avLst/>
            </a:prstGeom>
            <a:noFill/>
          </p:spPr>
          <p:txBody>
            <a:bodyPr wrap="square" rtlCol="0">
              <a:spAutoFit/>
            </a:bodyPr>
            <a:lstStyle/>
            <a:p>
              <a:pPr algn="ctr"/>
              <a:r>
                <a:rPr lang="zh-CN" altLang="en-US" sz="1200" b="1" dirty="0" smtClean="0">
                  <a:latin typeface="微软雅黑" pitchFamily="34" charset="-122"/>
                  <a:ea typeface="微软雅黑" pitchFamily="34" charset="-122"/>
                </a:rPr>
                <a:t>是</a:t>
              </a:r>
              <a:endParaRPr lang="zh-CN" altLang="en-US" sz="1200" b="1" dirty="0">
                <a:latin typeface="微软雅黑" pitchFamily="34" charset="-122"/>
                <a:ea typeface="微软雅黑" pitchFamily="34" charset="-122"/>
              </a:endParaRPr>
            </a:p>
          </p:txBody>
        </p:sp>
        <p:sp>
          <p:nvSpPr>
            <p:cNvPr id="46" name="TextBox 45"/>
            <p:cNvSpPr txBox="1"/>
            <p:nvPr/>
          </p:nvSpPr>
          <p:spPr>
            <a:xfrm>
              <a:off x="5471371" y="3171932"/>
              <a:ext cx="383563" cy="276999"/>
            </a:xfrm>
            <a:prstGeom prst="rect">
              <a:avLst/>
            </a:prstGeom>
            <a:noFill/>
          </p:spPr>
          <p:txBody>
            <a:bodyPr wrap="square" rtlCol="0">
              <a:spAutoFit/>
            </a:bodyPr>
            <a:lstStyle/>
            <a:p>
              <a:pPr algn="ctr"/>
              <a:r>
                <a:rPr lang="zh-CN" altLang="en-US" sz="1200" b="1" dirty="0" smtClean="0">
                  <a:latin typeface="微软雅黑" pitchFamily="34" charset="-122"/>
                  <a:ea typeface="微软雅黑" pitchFamily="34" charset="-122"/>
                </a:rPr>
                <a:t>是</a:t>
              </a:r>
              <a:endParaRPr lang="zh-CN" altLang="en-US" sz="1200" b="1" dirty="0">
                <a:latin typeface="微软雅黑" pitchFamily="34" charset="-122"/>
                <a:ea typeface="微软雅黑" pitchFamily="34" charset="-122"/>
              </a:endParaRPr>
            </a:p>
          </p:txBody>
        </p:sp>
        <p:sp>
          <p:nvSpPr>
            <p:cNvPr id="47" name="TextBox 46"/>
            <p:cNvSpPr txBox="1"/>
            <p:nvPr/>
          </p:nvSpPr>
          <p:spPr>
            <a:xfrm>
              <a:off x="4037279" y="2329038"/>
              <a:ext cx="383563" cy="276999"/>
            </a:xfrm>
            <a:prstGeom prst="rect">
              <a:avLst/>
            </a:prstGeom>
            <a:noFill/>
          </p:spPr>
          <p:txBody>
            <a:bodyPr wrap="square" rtlCol="0">
              <a:spAutoFit/>
            </a:bodyPr>
            <a:lstStyle/>
            <a:p>
              <a:pPr algn="ctr"/>
              <a:r>
                <a:rPr lang="zh-CN" altLang="en-US" sz="1200" b="1" dirty="0" smtClean="0">
                  <a:latin typeface="微软雅黑" pitchFamily="34" charset="-122"/>
                  <a:ea typeface="微软雅黑" pitchFamily="34" charset="-122"/>
                </a:rPr>
                <a:t>否</a:t>
              </a:r>
              <a:endParaRPr lang="zh-CN" altLang="en-US" sz="1200" b="1" dirty="0">
                <a:latin typeface="微软雅黑" pitchFamily="34" charset="-122"/>
                <a:ea typeface="微软雅黑" pitchFamily="34" charset="-122"/>
              </a:endParaRPr>
            </a:p>
          </p:txBody>
        </p:sp>
        <p:sp>
          <p:nvSpPr>
            <p:cNvPr id="48" name="TextBox 47"/>
            <p:cNvSpPr txBox="1"/>
            <p:nvPr/>
          </p:nvSpPr>
          <p:spPr>
            <a:xfrm>
              <a:off x="7150934" y="2329038"/>
              <a:ext cx="383563" cy="276999"/>
            </a:xfrm>
            <a:prstGeom prst="rect">
              <a:avLst/>
            </a:prstGeom>
            <a:noFill/>
          </p:spPr>
          <p:txBody>
            <a:bodyPr wrap="square" rtlCol="0">
              <a:spAutoFit/>
            </a:bodyPr>
            <a:lstStyle/>
            <a:p>
              <a:pPr algn="ctr"/>
              <a:r>
                <a:rPr lang="zh-CN" altLang="en-US" sz="1200" b="1" dirty="0" smtClean="0">
                  <a:latin typeface="微软雅黑" pitchFamily="34" charset="-122"/>
                  <a:ea typeface="微软雅黑" pitchFamily="34" charset="-122"/>
                </a:rPr>
                <a:t>否</a:t>
              </a:r>
              <a:endParaRPr lang="zh-CN" altLang="en-US" sz="12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349071267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7819" y="127354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97472" y="1240334"/>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接收方糊涂窗口综合症</a:t>
            </a:r>
          </a:p>
        </p:txBody>
      </p:sp>
      <p:sp>
        <p:nvSpPr>
          <p:cNvPr id="4" name="Rectangle 68"/>
          <p:cNvSpPr>
            <a:spLocks noChangeArrowheads="1"/>
          </p:cNvSpPr>
          <p:nvPr/>
        </p:nvSpPr>
        <p:spPr bwMode="auto">
          <a:xfrm>
            <a:off x="547819" y="1636644"/>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当接收方的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缓冲区已满，接收方会向发送方发送窗口大小为 </a:t>
            </a:r>
            <a:r>
              <a:rPr lang="en-US" altLang="zh-CN" b="1" dirty="0">
                <a:latin typeface="微软雅黑" pitchFamily="34" charset="-122"/>
                <a:ea typeface="微软雅黑" pitchFamily="34" charset="-122"/>
              </a:rPr>
              <a:t>0 </a:t>
            </a:r>
            <a:r>
              <a:rPr lang="zh-CN" altLang="en-US" b="1" dirty="0">
                <a:latin typeface="微软雅黑" pitchFamily="34" charset="-122"/>
                <a:ea typeface="微软雅黑" pitchFamily="34" charset="-122"/>
              </a:rPr>
              <a:t>的报文。</a:t>
            </a:r>
          </a:p>
          <a:p>
            <a:pPr marL="342900" indent="-342900">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若此时接收方的应用进程以交互方式每次只读取一个字节，于是接收方又发送窗口大小为一个字节的更新报文，发送方应邀发送一个字节的数据（发送的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数据报是 </a:t>
            </a:r>
            <a:r>
              <a:rPr lang="en-US" altLang="zh-CN" b="1" dirty="0">
                <a:latin typeface="微软雅黑" pitchFamily="34" charset="-122"/>
                <a:ea typeface="微软雅黑" pitchFamily="34" charset="-122"/>
              </a:rPr>
              <a:t>41 </a:t>
            </a:r>
            <a:r>
              <a:rPr lang="zh-CN" altLang="en-US" b="1" dirty="0">
                <a:latin typeface="微软雅黑" pitchFamily="34" charset="-122"/>
                <a:ea typeface="微软雅黑" pitchFamily="34" charset="-122"/>
              </a:rPr>
              <a:t>字节长），于是接收窗口又满了，如此循环往复</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7039755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7819" y="63016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197472" y="596955"/>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接收方糊涂窗口综合症</a:t>
            </a:r>
          </a:p>
        </p:txBody>
      </p:sp>
      <p:sp>
        <p:nvSpPr>
          <p:cNvPr id="8" name="圆角矩形 7"/>
          <p:cNvSpPr/>
          <p:nvPr/>
        </p:nvSpPr>
        <p:spPr>
          <a:xfrm>
            <a:off x="556963" y="1054303"/>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 Box 155"/>
          <p:cNvSpPr txBox="1">
            <a:spLocks noChangeArrowheads="1"/>
          </p:cNvSpPr>
          <p:nvPr/>
        </p:nvSpPr>
        <p:spPr bwMode="auto">
          <a:xfrm>
            <a:off x="1723416" y="1265362"/>
            <a:ext cx="6227563" cy="363176"/>
          </a:xfrm>
          <a:prstGeom prst="rect">
            <a:avLst/>
          </a:prstGeom>
          <a:noFill/>
          <a:ln w="9525">
            <a:noFill/>
            <a:miter lim="800000"/>
            <a:headEnd/>
            <a:tailEnd/>
          </a:ln>
          <a:effectLst/>
          <a:extLst/>
        </p:spPr>
        <p:txBody>
          <a:bodyPr wrap="square">
            <a:spAutoFit/>
          </a:bodyPr>
          <a:lstStyle/>
          <a:p>
            <a:pPr algn="ctr">
              <a:lnSpc>
                <a:spcPct val="110000"/>
              </a:lnSpc>
            </a:pPr>
            <a:r>
              <a:rPr lang="zh-CN" altLang="en-US" sz="1600" b="1" dirty="0" smtClean="0">
                <a:solidFill>
                  <a:srgbClr val="0000FF"/>
                </a:solidFill>
                <a:latin typeface="微软雅黑" pitchFamily="34" charset="-122"/>
                <a:ea typeface="微软雅黑" pitchFamily="34" charset="-122"/>
              </a:rPr>
              <a:t>原因：接收方应用</a:t>
            </a:r>
            <a:r>
              <a:rPr lang="zh-CN" altLang="en-US" sz="1600" b="1" dirty="0">
                <a:solidFill>
                  <a:srgbClr val="0000FF"/>
                </a:solidFill>
                <a:latin typeface="微软雅黑" pitchFamily="34" charset="-122"/>
                <a:ea typeface="微软雅黑" pitchFamily="34" charset="-122"/>
              </a:rPr>
              <a:t>进程消耗数据太</a:t>
            </a:r>
            <a:r>
              <a:rPr lang="zh-CN" altLang="en-US" sz="1600" b="1" dirty="0" smtClean="0">
                <a:solidFill>
                  <a:srgbClr val="0000FF"/>
                </a:solidFill>
                <a:latin typeface="微软雅黑" pitchFamily="34" charset="-122"/>
                <a:ea typeface="微软雅黑" pitchFamily="34" charset="-122"/>
              </a:rPr>
              <a:t>慢，例如：每次只读取一个字节。</a:t>
            </a:r>
            <a:endParaRPr lang="zh-CN" altLang="en-US" sz="1600" b="1" dirty="0">
              <a:solidFill>
                <a:srgbClr val="0000FF"/>
              </a:solidFill>
              <a:latin typeface="微软雅黑" pitchFamily="34" charset="-122"/>
              <a:ea typeface="微软雅黑" pitchFamily="34" charset="-122"/>
            </a:endParaRPr>
          </a:p>
        </p:txBody>
      </p:sp>
      <p:sp>
        <p:nvSpPr>
          <p:cNvPr id="11" name="Line 4"/>
          <p:cNvSpPr>
            <a:spLocks noChangeShapeType="1"/>
          </p:cNvSpPr>
          <p:nvPr/>
        </p:nvSpPr>
        <p:spPr bwMode="auto">
          <a:xfrm>
            <a:off x="4175828" y="1870542"/>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 name="组合 1"/>
          <p:cNvGrpSpPr/>
          <p:nvPr/>
        </p:nvGrpSpPr>
        <p:grpSpPr>
          <a:xfrm>
            <a:off x="1695644" y="2667949"/>
            <a:ext cx="2480184" cy="243656"/>
            <a:chOff x="1695644" y="2200317"/>
            <a:chExt cx="2480184" cy="243656"/>
          </a:xfrm>
        </p:grpSpPr>
        <p:sp>
          <p:nvSpPr>
            <p:cNvPr id="12" name="Line 5"/>
            <p:cNvSpPr>
              <a:spLocks noChangeShapeType="1"/>
            </p:cNvSpPr>
            <p:nvPr/>
          </p:nvSpPr>
          <p:spPr bwMode="auto">
            <a:xfrm>
              <a:off x="1695644" y="2434886"/>
              <a:ext cx="248018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3" name="Rectangle 6"/>
            <p:cNvSpPr>
              <a:spLocks noChangeArrowheads="1"/>
            </p:cNvSpPr>
            <p:nvPr/>
          </p:nvSpPr>
          <p:spPr bwMode="auto">
            <a:xfrm>
              <a:off x="2383539" y="2200317"/>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a:t>
              </a:r>
              <a:r>
                <a:rPr kumimoji="1" lang="en-US" altLang="zh-CN" sz="1000" b="1" dirty="0" smtClean="0">
                  <a:latin typeface="微软雅黑" pitchFamily="34" charset="-122"/>
                  <a:ea typeface="微软雅黑" pitchFamily="34" charset="-122"/>
                </a:rPr>
                <a:t>601, </a:t>
              </a:r>
              <a:r>
                <a:rPr kumimoji="1" lang="en-US" altLang="zh-CN" sz="1000" b="1" dirty="0">
                  <a:latin typeface="微软雅黑" pitchFamily="34" charset="-122"/>
                  <a:ea typeface="微软雅黑" pitchFamily="34" charset="-122"/>
                </a:rPr>
                <a:t>DATA</a:t>
              </a:r>
            </a:p>
          </p:txBody>
        </p:sp>
      </p:grpSp>
      <p:grpSp>
        <p:nvGrpSpPr>
          <p:cNvPr id="46" name="组合 45"/>
          <p:cNvGrpSpPr/>
          <p:nvPr/>
        </p:nvGrpSpPr>
        <p:grpSpPr>
          <a:xfrm>
            <a:off x="1685307" y="1815380"/>
            <a:ext cx="2490520" cy="243656"/>
            <a:chOff x="1685307" y="3878203"/>
            <a:chExt cx="2490520" cy="243656"/>
          </a:xfrm>
        </p:grpSpPr>
        <p:sp>
          <p:nvSpPr>
            <p:cNvPr id="28" name="Line 21"/>
            <p:cNvSpPr>
              <a:spLocks noChangeShapeType="1"/>
            </p:cNvSpPr>
            <p:nvPr/>
          </p:nvSpPr>
          <p:spPr bwMode="auto">
            <a:xfrm flipH="1">
              <a:off x="1685307" y="4112773"/>
              <a:ext cx="249052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9" name="Rectangle 22"/>
            <p:cNvSpPr>
              <a:spLocks noChangeArrowheads="1"/>
            </p:cNvSpPr>
            <p:nvPr/>
          </p:nvSpPr>
          <p:spPr bwMode="auto">
            <a:xfrm flipH="1">
              <a:off x="1902638" y="3878203"/>
              <a:ext cx="206947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601,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0</a:t>
              </a:r>
            </a:p>
          </p:txBody>
        </p:sp>
      </p:grpSp>
      <p:sp>
        <p:nvSpPr>
          <p:cNvPr id="32" name="Rectangle 25"/>
          <p:cNvSpPr>
            <a:spLocks noChangeArrowheads="1"/>
          </p:cNvSpPr>
          <p:nvPr/>
        </p:nvSpPr>
        <p:spPr bwMode="auto">
          <a:xfrm>
            <a:off x="1579145" y="1671945"/>
            <a:ext cx="28854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A</a:t>
            </a:r>
          </a:p>
        </p:txBody>
      </p:sp>
      <p:sp>
        <p:nvSpPr>
          <p:cNvPr id="33" name="Rectangle 26"/>
          <p:cNvSpPr>
            <a:spLocks noChangeArrowheads="1"/>
          </p:cNvSpPr>
          <p:nvPr/>
        </p:nvSpPr>
        <p:spPr bwMode="auto">
          <a:xfrm>
            <a:off x="4064966" y="1671945"/>
            <a:ext cx="2789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33CC"/>
                </a:solidFill>
                <a:latin typeface="微软雅黑" pitchFamily="34" charset="-122"/>
                <a:ea typeface="微软雅黑" pitchFamily="34" charset="-122"/>
              </a:rPr>
              <a:t>B</a:t>
            </a:r>
          </a:p>
        </p:txBody>
      </p:sp>
      <p:sp>
        <p:nvSpPr>
          <p:cNvPr id="34" name="Rectangle 27"/>
          <p:cNvSpPr>
            <a:spLocks noChangeArrowheads="1"/>
          </p:cNvSpPr>
          <p:nvPr/>
        </p:nvSpPr>
        <p:spPr bwMode="auto">
          <a:xfrm>
            <a:off x="4235218" y="2441178"/>
            <a:ext cx="268022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发送序号 </a:t>
            </a:r>
            <a:r>
              <a:rPr kumimoji="1" lang="en-US" altLang="zh-CN" sz="1100" b="1" dirty="0">
                <a:latin typeface="微软雅黑" pitchFamily="34" charset="-122"/>
                <a:ea typeface="微软雅黑" pitchFamily="34" charset="-122"/>
              </a:rPr>
              <a:t>6</a:t>
            </a:r>
            <a:r>
              <a:rPr kumimoji="1" lang="en-US" altLang="zh-CN" sz="1100" b="1" dirty="0" smtClean="0">
                <a:latin typeface="微软雅黑" pitchFamily="34" charset="-122"/>
                <a:ea typeface="微软雅黑" pitchFamily="34" charset="-122"/>
              </a:rPr>
              <a:t>01 </a:t>
            </a:r>
            <a:r>
              <a:rPr kumimoji="1" lang="zh-CN" altLang="en-US" sz="1100" b="1" dirty="0">
                <a:latin typeface="微软雅黑" pitchFamily="34" charset="-122"/>
                <a:ea typeface="微软雅黑" pitchFamily="34" charset="-122"/>
              </a:rPr>
              <a:t>至 </a:t>
            </a:r>
            <a:r>
              <a:rPr kumimoji="1" lang="en-US" altLang="zh-CN" sz="1100" b="1" dirty="0" smtClean="0">
                <a:latin typeface="微软雅黑" pitchFamily="34" charset="-122"/>
                <a:ea typeface="微软雅黑" pitchFamily="34" charset="-122"/>
              </a:rPr>
              <a:t>601  </a:t>
            </a:r>
            <a:r>
              <a:rPr kumimoji="1" lang="zh-CN" altLang="en-US" sz="1100" b="1" dirty="0">
                <a:latin typeface="微软雅黑" pitchFamily="34" charset="-122"/>
                <a:ea typeface="微软雅黑" pitchFamily="34" charset="-122"/>
              </a:rPr>
              <a:t>共 </a:t>
            </a:r>
            <a:r>
              <a:rPr kumimoji="1" lang="en-US" altLang="zh-CN" sz="1100" b="1" dirty="0" smtClean="0">
                <a:latin typeface="微软雅黑" pitchFamily="34" charset="-122"/>
                <a:ea typeface="微软雅黑" pitchFamily="34" charset="-122"/>
              </a:rPr>
              <a:t>1 </a:t>
            </a:r>
            <a:r>
              <a:rPr kumimoji="1" lang="zh-CN" altLang="en-US" sz="1100" b="1" dirty="0">
                <a:latin typeface="微软雅黑" pitchFamily="34" charset="-122"/>
                <a:ea typeface="微软雅黑" pitchFamily="34" charset="-122"/>
              </a:rPr>
              <a:t>字节</a:t>
            </a:r>
          </a:p>
        </p:txBody>
      </p:sp>
      <p:sp>
        <p:nvSpPr>
          <p:cNvPr id="42" name="Rectangle 35"/>
          <p:cNvSpPr>
            <a:spLocks noChangeArrowheads="1"/>
          </p:cNvSpPr>
          <p:nvPr/>
        </p:nvSpPr>
        <p:spPr bwMode="auto">
          <a:xfrm>
            <a:off x="4235218" y="1905678"/>
            <a:ext cx="353622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不允许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再发送（到序号 </a:t>
            </a:r>
            <a:r>
              <a:rPr kumimoji="1" lang="en-US" altLang="zh-CN" sz="1100" b="1" dirty="0">
                <a:latin typeface="微软雅黑" pitchFamily="34" charset="-122"/>
                <a:ea typeface="微软雅黑" pitchFamily="34" charset="-122"/>
              </a:rPr>
              <a:t>600 </a:t>
            </a:r>
            <a:r>
              <a:rPr kumimoji="1" lang="zh-CN" altLang="en-US" sz="1100" b="1" dirty="0">
                <a:latin typeface="微软雅黑" pitchFamily="34" charset="-122"/>
                <a:ea typeface="微软雅黑" pitchFamily="34" charset="-122"/>
              </a:rPr>
              <a:t>为止的数据都收到了）</a:t>
            </a:r>
          </a:p>
        </p:txBody>
      </p:sp>
      <p:sp>
        <p:nvSpPr>
          <p:cNvPr id="45" name="Line 38"/>
          <p:cNvSpPr>
            <a:spLocks noChangeShapeType="1"/>
          </p:cNvSpPr>
          <p:nvPr/>
        </p:nvSpPr>
        <p:spPr bwMode="auto">
          <a:xfrm>
            <a:off x="1676853" y="1870542"/>
            <a:ext cx="0" cy="2257416"/>
          </a:xfrm>
          <a:prstGeom prst="line">
            <a:avLst/>
          </a:prstGeom>
          <a:noFill/>
          <a:ln w="19050">
            <a:solidFill>
              <a:srgbClr val="00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47" name="Rectangle 35"/>
          <p:cNvSpPr>
            <a:spLocks noChangeArrowheads="1"/>
          </p:cNvSpPr>
          <p:nvPr/>
        </p:nvSpPr>
        <p:spPr bwMode="auto">
          <a:xfrm>
            <a:off x="4235218" y="2164723"/>
            <a:ext cx="30697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smtClean="0">
                <a:solidFill>
                  <a:srgbClr val="CC00CC"/>
                </a:solidFill>
                <a:latin typeface="微软雅黑" pitchFamily="34" charset="-122"/>
                <a:ea typeface="微软雅黑" pitchFamily="34" charset="-122"/>
              </a:rPr>
              <a:t>应用进程读取 </a:t>
            </a:r>
            <a:r>
              <a:rPr kumimoji="1" lang="en-US" altLang="zh-CN" sz="1100" b="1" dirty="0" smtClean="0">
                <a:solidFill>
                  <a:srgbClr val="CC00CC"/>
                </a:solidFill>
                <a:latin typeface="微软雅黑" pitchFamily="34" charset="-122"/>
                <a:ea typeface="微软雅黑" pitchFamily="34" charset="-122"/>
              </a:rPr>
              <a:t>1 </a:t>
            </a:r>
            <a:r>
              <a:rPr kumimoji="1" lang="zh-CN" altLang="en-US" sz="1100" b="1" dirty="0" smtClean="0">
                <a:solidFill>
                  <a:srgbClr val="CC00CC"/>
                </a:solidFill>
                <a:latin typeface="微软雅黑" pitchFamily="34" charset="-122"/>
                <a:ea typeface="微软雅黑" pitchFamily="34" charset="-122"/>
              </a:rPr>
              <a:t>字节。接收缓存大小 </a:t>
            </a:r>
            <a:r>
              <a:rPr kumimoji="1" lang="en-US" altLang="zh-CN" sz="1100" b="1" dirty="0" smtClean="0">
                <a:solidFill>
                  <a:srgbClr val="CC00CC"/>
                </a:solidFill>
                <a:latin typeface="微软雅黑" pitchFamily="34" charset="-122"/>
                <a:ea typeface="微软雅黑" pitchFamily="34" charset="-122"/>
              </a:rPr>
              <a:t>= 1</a:t>
            </a:r>
            <a:r>
              <a:rPr kumimoji="1" lang="zh-CN" altLang="en-US" sz="1100" b="1" dirty="0">
                <a:solidFill>
                  <a:srgbClr val="CC00CC"/>
                </a:solidFill>
                <a:latin typeface="微软雅黑" pitchFamily="34" charset="-122"/>
                <a:ea typeface="微软雅黑" pitchFamily="34" charset="-122"/>
              </a:rPr>
              <a:t> </a:t>
            </a:r>
            <a:r>
              <a:rPr kumimoji="1" lang="zh-CN" altLang="en-US" sz="1100" b="1" dirty="0" smtClean="0">
                <a:solidFill>
                  <a:srgbClr val="CC00CC"/>
                </a:solidFill>
                <a:latin typeface="微软雅黑" pitchFamily="34" charset="-122"/>
                <a:ea typeface="微软雅黑" pitchFamily="34" charset="-122"/>
              </a:rPr>
              <a:t>字节</a:t>
            </a:r>
            <a:endParaRPr kumimoji="1" lang="zh-CN" altLang="en-US" sz="1100" b="1" dirty="0">
              <a:solidFill>
                <a:srgbClr val="CC00CC"/>
              </a:solidFill>
              <a:latin typeface="微软雅黑" pitchFamily="34" charset="-122"/>
              <a:ea typeface="微软雅黑" pitchFamily="34" charset="-122"/>
            </a:endParaRPr>
          </a:p>
        </p:txBody>
      </p:sp>
      <p:grpSp>
        <p:nvGrpSpPr>
          <p:cNvPr id="48" name="组合 47"/>
          <p:cNvGrpSpPr/>
          <p:nvPr/>
        </p:nvGrpSpPr>
        <p:grpSpPr>
          <a:xfrm>
            <a:off x="1685307" y="2367553"/>
            <a:ext cx="2490520" cy="243656"/>
            <a:chOff x="1685307" y="3878203"/>
            <a:chExt cx="2490520" cy="243656"/>
          </a:xfrm>
        </p:grpSpPr>
        <p:sp>
          <p:nvSpPr>
            <p:cNvPr id="49" name="Line 21"/>
            <p:cNvSpPr>
              <a:spLocks noChangeShapeType="1"/>
            </p:cNvSpPr>
            <p:nvPr/>
          </p:nvSpPr>
          <p:spPr bwMode="auto">
            <a:xfrm flipH="1">
              <a:off x="1685307" y="4112773"/>
              <a:ext cx="249052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50" name="Rectangle 22"/>
            <p:cNvSpPr>
              <a:spLocks noChangeArrowheads="1"/>
            </p:cNvSpPr>
            <p:nvPr/>
          </p:nvSpPr>
          <p:spPr bwMode="auto">
            <a:xfrm flipH="1">
              <a:off x="1902638" y="3878203"/>
              <a:ext cx="206947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601,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a:t>
              </a:r>
              <a:r>
                <a:rPr kumimoji="1" lang="en-US" altLang="zh-CN" sz="1000" b="1" dirty="0" smtClean="0">
                  <a:solidFill>
                    <a:srgbClr val="CC00CC"/>
                  </a:solidFill>
                  <a:latin typeface="微软雅黑" pitchFamily="34" charset="-122"/>
                  <a:ea typeface="微软雅黑" pitchFamily="34" charset="-122"/>
                </a:rPr>
                <a:t>1</a:t>
              </a:r>
              <a:endParaRPr kumimoji="1" lang="en-US" altLang="zh-CN" sz="1000" b="1" dirty="0">
                <a:solidFill>
                  <a:srgbClr val="CC00CC"/>
                </a:solidFill>
                <a:latin typeface="微软雅黑" pitchFamily="34" charset="-122"/>
                <a:ea typeface="微软雅黑" pitchFamily="34" charset="-122"/>
              </a:endParaRPr>
            </a:p>
          </p:txBody>
        </p:sp>
      </p:grpSp>
      <p:sp>
        <p:nvSpPr>
          <p:cNvPr id="52" name="Rectangle 29"/>
          <p:cNvSpPr>
            <a:spLocks noChangeArrowheads="1"/>
          </p:cNvSpPr>
          <p:nvPr/>
        </p:nvSpPr>
        <p:spPr bwMode="auto">
          <a:xfrm>
            <a:off x="4235218" y="2749873"/>
            <a:ext cx="3132269"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smtClean="0">
                <a:latin typeface="微软雅黑" pitchFamily="34" charset="-122"/>
                <a:ea typeface="微软雅黑" pitchFamily="34" charset="-122"/>
              </a:rPr>
              <a:t>601 </a:t>
            </a:r>
            <a:r>
              <a:rPr kumimoji="1" lang="zh-CN" altLang="en-US" sz="1100" b="1" dirty="0">
                <a:latin typeface="微软雅黑" pitchFamily="34" charset="-122"/>
                <a:ea typeface="微软雅黑" pitchFamily="34" charset="-122"/>
              </a:rPr>
              <a:t>至 </a:t>
            </a:r>
            <a:r>
              <a:rPr kumimoji="1" lang="en-US" altLang="zh-CN" sz="1100" b="1" dirty="0" smtClean="0">
                <a:latin typeface="微软雅黑" pitchFamily="34" charset="-122"/>
                <a:ea typeface="微软雅黑" pitchFamily="34" charset="-122"/>
              </a:rPr>
              <a:t>601 </a:t>
            </a:r>
            <a:r>
              <a:rPr kumimoji="1" lang="zh-CN" altLang="en-US" sz="1100" b="1" dirty="0" smtClean="0">
                <a:latin typeface="微软雅黑" pitchFamily="34" charset="-122"/>
                <a:ea typeface="微软雅黑" pitchFamily="34" charset="-122"/>
              </a:rPr>
              <a:t>字节，不能</a:t>
            </a:r>
            <a:r>
              <a:rPr kumimoji="1" lang="zh-CN" altLang="en-US" sz="1100" b="1" dirty="0">
                <a:latin typeface="微软雅黑" pitchFamily="34" charset="-122"/>
                <a:ea typeface="微软雅黑" pitchFamily="34" charset="-122"/>
              </a:rPr>
              <a:t>再</a:t>
            </a:r>
            <a:r>
              <a:rPr kumimoji="1" lang="zh-CN" altLang="en-US" sz="1100" b="1" dirty="0" smtClean="0">
                <a:latin typeface="微软雅黑" pitchFamily="34" charset="-122"/>
                <a:ea typeface="微软雅黑" pitchFamily="34" charset="-122"/>
              </a:rPr>
              <a:t>发送</a:t>
            </a:r>
            <a:r>
              <a:rPr kumimoji="1" lang="zh-CN" altLang="en-US" sz="1100" b="1" dirty="0">
                <a:latin typeface="微软雅黑" pitchFamily="34" charset="-122"/>
                <a:ea typeface="微软雅黑" pitchFamily="34" charset="-122"/>
              </a:rPr>
              <a:t>了</a:t>
            </a:r>
          </a:p>
        </p:txBody>
      </p:sp>
      <p:sp>
        <p:nvSpPr>
          <p:cNvPr id="67" name="Rectangle 35"/>
          <p:cNvSpPr>
            <a:spLocks noChangeArrowheads="1"/>
          </p:cNvSpPr>
          <p:nvPr/>
        </p:nvSpPr>
        <p:spPr bwMode="auto">
          <a:xfrm>
            <a:off x="4235218" y="3055174"/>
            <a:ext cx="30697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smtClean="0">
                <a:solidFill>
                  <a:srgbClr val="CC00CC"/>
                </a:solidFill>
                <a:latin typeface="微软雅黑" pitchFamily="34" charset="-122"/>
                <a:ea typeface="微软雅黑" pitchFamily="34" charset="-122"/>
              </a:rPr>
              <a:t>应用进程读取 </a:t>
            </a:r>
            <a:r>
              <a:rPr kumimoji="1" lang="en-US" altLang="zh-CN" sz="1100" b="1" dirty="0" smtClean="0">
                <a:solidFill>
                  <a:srgbClr val="CC00CC"/>
                </a:solidFill>
                <a:latin typeface="微软雅黑" pitchFamily="34" charset="-122"/>
                <a:ea typeface="微软雅黑" pitchFamily="34" charset="-122"/>
              </a:rPr>
              <a:t>1 </a:t>
            </a:r>
            <a:r>
              <a:rPr kumimoji="1" lang="zh-CN" altLang="en-US" sz="1100" b="1" dirty="0" smtClean="0">
                <a:solidFill>
                  <a:srgbClr val="CC00CC"/>
                </a:solidFill>
                <a:latin typeface="微软雅黑" pitchFamily="34" charset="-122"/>
                <a:ea typeface="微软雅黑" pitchFamily="34" charset="-122"/>
              </a:rPr>
              <a:t>字节。接收缓存大小 </a:t>
            </a:r>
            <a:r>
              <a:rPr kumimoji="1" lang="en-US" altLang="zh-CN" sz="1100" b="1" dirty="0" smtClean="0">
                <a:solidFill>
                  <a:srgbClr val="CC00CC"/>
                </a:solidFill>
                <a:latin typeface="微软雅黑" pitchFamily="34" charset="-122"/>
                <a:ea typeface="微软雅黑" pitchFamily="34" charset="-122"/>
              </a:rPr>
              <a:t>= 1</a:t>
            </a:r>
            <a:r>
              <a:rPr kumimoji="1" lang="zh-CN" altLang="en-US" sz="1100" b="1" dirty="0">
                <a:solidFill>
                  <a:srgbClr val="CC00CC"/>
                </a:solidFill>
                <a:latin typeface="微软雅黑" pitchFamily="34" charset="-122"/>
                <a:ea typeface="微软雅黑" pitchFamily="34" charset="-122"/>
              </a:rPr>
              <a:t> </a:t>
            </a:r>
            <a:r>
              <a:rPr kumimoji="1" lang="zh-CN" altLang="en-US" sz="1100" b="1" dirty="0" smtClean="0">
                <a:solidFill>
                  <a:srgbClr val="CC00CC"/>
                </a:solidFill>
                <a:latin typeface="微软雅黑" pitchFamily="34" charset="-122"/>
                <a:ea typeface="微软雅黑" pitchFamily="34" charset="-122"/>
              </a:rPr>
              <a:t>字节</a:t>
            </a:r>
            <a:endParaRPr kumimoji="1" lang="zh-CN" altLang="en-US" sz="1100" b="1" dirty="0">
              <a:solidFill>
                <a:srgbClr val="CC00CC"/>
              </a:solidFill>
              <a:latin typeface="微软雅黑" pitchFamily="34" charset="-122"/>
              <a:ea typeface="微软雅黑" pitchFamily="34" charset="-122"/>
            </a:endParaRPr>
          </a:p>
        </p:txBody>
      </p:sp>
      <p:grpSp>
        <p:nvGrpSpPr>
          <p:cNvPr id="68" name="组合 67"/>
          <p:cNvGrpSpPr/>
          <p:nvPr/>
        </p:nvGrpSpPr>
        <p:grpSpPr>
          <a:xfrm>
            <a:off x="1695644" y="3572749"/>
            <a:ext cx="2480184" cy="243656"/>
            <a:chOff x="1695644" y="2200317"/>
            <a:chExt cx="2480184" cy="243656"/>
          </a:xfrm>
        </p:grpSpPr>
        <p:sp>
          <p:nvSpPr>
            <p:cNvPr id="69" name="Line 5"/>
            <p:cNvSpPr>
              <a:spLocks noChangeShapeType="1"/>
            </p:cNvSpPr>
            <p:nvPr/>
          </p:nvSpPr>
          <p:spPr bwMode="auto">
            <a:xfrm>
              <a:off x="1695644" y="2434886"/>
              <a:ext cx="2480184" cy="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70" name="Rectangle 6"/>
            <p:cNvSpPr>
              <a:spLocks noChangeArrowheads="1"/>
            </p:cNvSpPr>
            <p:nvPr/>
          </p:nvSpPr>
          <p:spPr bwMode="auto">
            <a:xfrm>
              <a:off x="2383539" y="2200317"/>
              <a:ext cx="126477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err="1">
                  <a:latin typeface="微软雅黑" pitchFamily="34" charset="-122"/>
                  <a:ea typeface="微软雅黑" pitchFamily="34" charset="-122"/>
                </a:rPr>
                <a:t>seq</a:t>
              </a:r>
              <a:r>
                <a:rPr kumimoji="1" lang="en-US" altLang="zh-CN" sz="1000" b="1" dirty="0">
                  <a:latin typeface="微软雅黑" pitchFamily="34" charset="-122"/>
                  <a:ea typeface="微软雅黑" pitchFamily="34" charset="-122"/>
                </a:rPr>
                <a:t> = </a:t>
              </a:r>
              <a:r>
                <a:rPr kumimoji="1" lang="en-US" altLang="zh-CN" sz="1000" b="1" dirty="0" smtClean="0">
                  <a:latin typeface="微软雅黑" pitchFamily="34" charset="-122"/>
                  <a:ea typeface="微软雅黑" pitchFamily="34" charset="-122"/>
                </a:rPr>
                <a:t>602, </a:t>
              </a:r>
              <a:r>
                <a:rPr kumimoji="1" lang="en-US" altLang="zh-CN" sz="1000" b="1" dirty="0">
                  <a:latin typeface="微软雅黑" pitchFamily="34" charset="-122"/>
                  <a:ea typeface="微软雅黑" pitchFamily="34" charset="-122"/>
                </a:rPr>
                <a:t>DATA</a:t>
              </a:r>
            </a:p>
          </p:txBody>
        </p:sp>
      </p:grpSp>
      <p:sp>
        <p:nvSpPr>
          <p:cNvPr id="71" name="Rectangle 27"/>
          <p:cNvSpPr>
            <a:spLocks noChangeArrowheads="1"/>
          </p:cNvSpPr>
          <p:nvPr/>
        </p:nvSpPr>
        <p:spPr bwMode="auto">
          <a:xfrm>
            <a:off x="4235218" y="3345978"/>
            <a:ext cx="268022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允许 </a:t>
            </a:r>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发送序号 </a:t>
            </a:r>
            <a:r>
              <a:rPr kumimoji="1" lang="en-US" altLang="zh-CN" sz="1100" b="1" dirty="0" smtClean="0">
                <a:latin typeface="微软雅黑" pitchFamily="34" charset="-122"/>
                <a:ea typeface="微软雅黑" pitchFamily="34" charset="-122"/>
              </a:rPr>
              <a:t>602 </a:t>
            </a:r>
            <a:r>
              <a:rPr kumimoji="1" lang="zh-CN" altLang="en-US" sz="1100" b="1" dirty="0">
                <a:latin typeface="微软雅黑" pitchFamily="34" charset="-122"/>
                <a:ea typeface="微软雅黑" pitchFamily="34" charset="-122"/>
              </a:rPr>
              <a:t>至 </a:t>
            </a:r>
            <a:r>
              <a:rPr kumimoji="1" lang="en-US" altLang="zh-CN" sz="1100" b="1" dirty="0" smtClean="0">
                <a:latin typeface="微软雅黑" pitchFamily="34" charset="-122"/>
                <a:ea typeface="微软雅黑" pitchFamily="34" charset="-122"/>
              </a:rPr>
              <a:t>602  </a:t>
            </a:r>
            <a:r>
              <a:rPr kumimoji="1" lang="zh-CN" altLang="en-US" sz="1100" b="1" dirty="0">
                <a:latin typeface="微软雅黑" pitchFamily="34" charset="-122"/>
                <a:ea typeface="微软雅黑" pitchFamily="34" charset="-122"/>
              </a:rPr>
              <a:t>共 </a:t>
            </a:r>
            <a:r>
              <a:rPr kumimoji="1" lang="en-US" altLang="zh-CN" sz="1100" b="1" dirty="0" smtClean="0">
                <a:latin typeface="微软雅黑" pitchFamily="34" charset="-122"/>
                <a:ea typeface="微软雅黑" pitchFamily="34" charset="-122"/>
              </a:rPr>
              <a:t>1 </a:t>
            </a:r>
            <a:r>
              <a:rPr kumimoji="1" lang="zh-CN" altLang="en-US" sz="1100" b="1" dirty="0">
                <a:latin typeface="微软雅黑" pitchFamily="34" charset="-122"/>
                <a:ea typeface="微软雅黑" pitchFamily="34" charset="-122"/>
              </a:rPr>
              <a:t>字节</a:t>
            </a:r>
          </a:p>
        </p:txBody>
      </p:sp>
      <p:grpSp>
        <p:nvGrpSpPr>
          <p:cNvPr id="72" name="组合 71"/>
          <p:cNvGrpSpPr/>
          <p:nvPr/>
        </p:nvGrpSpPr>
        <p:grpSpPr>
          <a:xfrm>
            <a:off x="1685307" y="3272353"/>
            <a:ext cx="2490520" cy="243656"/>
            <a:chOff x="1685307" y="3878203"/>
            <a:chExt cx="2490520" cy="243656"/>
          </a:xfrm>
        </p:grpSpPr>
        <p:sp>
          <p:nvSpPr>
            <p:cNvPr id="73" name="Line 21"/>
            <p:cNvSpPr>
              <a:spLocks noChangeShapeType="1"/>
            </p:cNvSpPr>
            <p:nvPr/>
          </p:nvSpPr>
          <p:spPr bwMode="auto">
            <a:xfrm flipH="1">
              <a:off x="1685307" y="4112773"/>
              <a:ext cx="249052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74" name="Rectangle 22"/>
            <p:cNvSpPr>
              <a:spLocks noChangeArrowheads="1"/>
            </p:cNvSpPr>
            <p:nvPr/>
          </p:nvSpPr>
          <p:spPr bwMode="auto">
            <a:xfrm flipH="1">
              <a:off x="1902638" y="3878203"/>
              <a:ext cx="206947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ACK = 1, </a:t>
              </a:r>
              <a:r>
                <a:rPr kumimoji="1" lang="en-US" altLang="zh-CN" sz="1000" b="1" dirty="0" err="1">
                  <a:latin typeface="微软雅黑" pitchFamily="34" charset="-122"/>
                  <a:ea typeface="微软雅黑" pitchFamily="34" charset="-122"/>
                </a:rPr>
                <a:t>ack</a:t>
              </a:r>
              <a:r>
                <a:rPr kumimoji="1" lang="en-US" altLang="zh-CN" sz="1000" b="1" dirty="0">
                  <a:latin typeface="微软雅黑" pitchFamily="34" charset="-122"/>
                  <a:ea typeface="微软雅黑" pitchFamily="34" charset="-122"/>
                </a:rPr>
                <a:t> = </a:t>
              </a:r>
              <a:r>
                <a:rPr kumimoji="1" lang="en-US" altLang="zh-CN" sz="1000" b="1" dirty="0" smtClean="0">
                  <a:latin typeface="微软雅黑" pitchFamily="34" charset="-122"/>
                  <a:ea typeface="微软雅黑" pitchFamily="34" charset="-122"/>
                </a:rPr>
                <a:t>602, </a:t>
              </a:r>
              <a:r>
                <a:rPr kumimoji="1" lang="en-US" altLang="zh-CN" sz="1000" b="1" dirty="0" err="1">
                  <a:solidFill>
                    <a:srgbClr val="CC00CC"/>
                  </a:solidFill>
                  <a:latin typeface="微软雅黑" pitchFamily="34" charset="-122"/>
                  <a:ea typeface="微软雅黑" pitchFamily="34" charset="-122"/>
                </a:rPr>
                <a:t>rwnd</a:t>
              </a:r>
              <a:r>
                <a:rPr kumimoji="1" lang="en-US" altLang="zh-CN" sz="1000" b="1" dirty="0">
                  <a:solidFill>
                    <a:srgbClr val="CC00CC"/>
                  </a:solidFill>
                  <a:latin typeface="微软雅黑" pitchFamily="34" charset="-122"/>
                  <a:ea typeface="微软雅黑" pitchFamily="34" charset="-122"/>
                </a:rPr>
                <a:t> = </a:t>
              </a:r>
              <a:r>
                <a:rPr kumimoji="1" lang="en-US" altLang="zh-CN" sz="1000" b="1" dirty="0" smtClean="0">
                  <a:solidFill>
                    <a:srgbClr val="CC00CC"/>
                  </a:solidFill>
                  <a:latin typeface="微软雅黑" pitchFamily="34" charset="-122"/>
                  <a:ea typeface="微软雅黑" pitchFamily="34" charset="-122"/>
                </a:rPr>
                <a:t>1</a:t>
              </a:r>
              <a:endParaRPr kumimoji="1" lang="en-US" altLang="zh-CN" sz="1000" b="1" dirty="0">
                <a:solidFill>
                  <a:srgbClr val="CC00CC"/>
                </a:solidFill>
                <a:latin typeface="微软雅黑" pitchFamily="34" charset="-122"/>
                <a:ea typeface="微软雅黑" pitchFamily="34" charset="-122"/>
              </a:endParaRPr>
            </a:p>
          </p:txBody>
        </p:sp>
      </p:grpSp>
      <p:sp>
        <p:nvSpPr>
          <p:cNvPr id="75" name="Rectangle 29"/>
          <p:cNvSpPr>
            <a:spLocks noChangeArrowheads="1"/>
          </p:cNvSpPr>
          <p:nvPr/>
        </p:nvSpPr>
        <p:spPr bwMode="auto">
          <a:xfrm>
            <a:off x="4235218" y="3654673"/>
            <a:ext cx="3132269"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A </a:t>
            </a:r>
            <a:r>
              <a:rPr kumimoji="1" lang="zh-CN" altLang="en-US" sz="1100" b="1" dirty="0">
                <a:latin typeface="微软雅黑" pitchFamily="34" charset="-122"/>
                <a:ea typeface="微软雅黑" pitchFamily="34" charset="-122"/>
              </a:rPr>
              <a:t>发送了序号 </a:t>
            </a:r>
            <a:r>
              <a:rPr kumimoji="1" lang="en-US" altLang="zh-CN" sz="1100" b="1" dirty="0" smtClean="0">
                <a:latin typeface="微软雅黑" pitchFamily="34" charset="-122"/>
                <a:ea typeface="微软雅黑" pitchFamily="34" charset="-122"/>
              </a:rPr>
              <a:t>602 </a:t>
            </a:r>
            <a:r>
              <a:rPr kumimoji="1" lang="zh-CN" altLang="en-US" sz="1100" b="1" dirty="0">
                <a:latin typeface="微软雅黑" pitchFamily="34" charset="-122"/>
                <a:ea typeface="微软雅黑" pitchFamily="34" charset="-122"/>
              </a:rPr>
              <a:t>至 </a:t>
            </a:r>
            <a:r>
              <a:rPr kumimoji="1" lang="en-US" altLang="zh-CN" sz="1100" b="1" dirty="0" smtClean="0">
                <a:latin typeface="微软雅黑" pitchFamily="34" charset="-122"/>
                <a:ea typeface="微软雅黑" pitchFamily="34" charset="-122"/>
              </a:rPr>
              <a:t>602 </a:t>
            </a:r>
            <a:r>
              <a:rPr kumimoji="1" lang="zh-CN" altLang="en-US" sz="1100" b="1" dirty="0" smtClean="0">
                <a:latin typeface="微软雅黑" pitchFamily="34" charset="-122"/>
                <a:ea typeface="微软雅黑" pitchFamily="34" charset="-122"/>
              </a:rPr>
              <a:t>字节，不能</a:t>
            </a:r>
            <a:r>
              <a:rPr kumimoji="1" lang="zh-CN" altLang="en-US" sz="1100" b="1" dirty="0">
                <a:latin typeface="微软雅黑" pitchFamily="34" charset="-122"/>
                <a:ea typeface="微软雅黑" pitchFamily="34" charset="-122"/>
              </a:rPr>
              <a:t>再</a:t>
            </a:r>
            <a:r>
              <a:rPr kumimoji="1" lang="zh-CN" altLang="en-US" sz="1100" b="1" dirty="0" smtClean="0">
                <a:latin typeface="微软雅黑" pitchFamily="34" charset="-122"/>
                <a:ea typeface="微软雅黑" pitchFamily="34" charset="-122"/>
              </a:rPr>
              <a:t>发送</a:t>
            </a:r>
            <a:r>
              <a:rPr kumimoji="1" lang="zh-CN" altLang="en-US" sz="1100" b="1" dirty="0">
                <a:latin typeface="微软雅黑" pitchFamily="34" charset="-122"/>
                <a:ea typeface="微软雅黑" pitchFamily="34" charset="-122"/>
              </a:rPr>
              <a:t>了</a:t>
            </a:r>
          </a:p>
        </p:txBody>
      </p:sp>
    </p:spTree>
    <p:extLst>
      <p:ext uri="{BB962C8B-B14F-4D97-AF65-F5344CB8AC3E}">
        <p14:creationId xmlns:p14="http://schemas.microsoft.com/office/powerpoint/2010/main" val="15883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2000"/>
                                        <p:tgtEl>
                                          <p:spTgt spid="4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up)">
                                      <p:cBhvr>
                                        <p:cTn id="11" dur="1000"/>
                                        <p:tgtEl>
                                          <p:spTgt spid="42"/>
                                        </p:tgtEl>
                                      </p:cBhvr>
                                    </p:animEffect>
                                  </p:childTnLst>
                                </p:cTn>
                              </p:par>
                            </p:childTnLst>
                          </p:cTn>
                        </p:par>
                        <p:par>
                          <p:cTn id="12" fill="hold">
                            <p:stCondLst>
                              <p:cond delay="3000"/>
                            </p:stCondLst>
                            <p:childTnLst>
                              <p:par>
                                <p:cTn id="13" presetID="1"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35" presetClass="emph" presetSubtype="0" repeatCount="3000" fill="hold" grpId="1" nodeType="withEffect">
                                  <p:stCondLst>
                                    <p:cond delay="0"/>
                                  </p:stCondLst>
                                  <p:childTnLst>
                                    <p:anim calcmode="discrete" valueType="str">
                                      <p:cBhvr>
                                        <p:cTn id="16" dur="1000" fill="hold"/>
                                        <p:tgtEl>
                                          <p:spTgt spid="47"/>
                                        </p:tgtEl>
                                        <p:attrNameLst>
                                          <p:attrName>style.visibility</p:attrName>
                                        </p:attrNameLst>
                                      </p:cBhvr>
                                      <p:tavLst>
                                        <p:tav tm="0">
                                          <p:val>
                                            <p:strVal val="hidden"/>
                                          </p:val>
                                        </p:tav>
                                        <p:tav tm="50000">
                                          <p:val>
                                            <p:strVal val="visible"/>
                                          </p:val>
                                        </p:tav>
                                      </p:tavLst>
                                    </p:anim>
                                  </p:childTnLst>
                                </p:cTn>
                              </p:par>
                            </p:childTnLst>
                          </p:cTn>
                        </p:par>
                        <p:par>
                          <p:cTn id="17" fill="hold">
                            <p:stCondLst>
                              <p:cond delay="6000"/>
                            </p:stCondLst>
                            <p:childTnLst>
                              <p:par>
                                <p:cTn id="18" presetID="22" presetClass="entr" presetSubtype="2"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right)">
                                      <p:cBhvr>
                                        <p:cTn id="20" dur="2000"/>
                                        <p:tgtEl>
                                          <p:spTgt spid="48"/>
                                        </p:tgtEl>
                                      </p:cBhvr>
                                    </p:animEffect>
                                  </p:childTnLst>
                                </p:cTn>
                              </p:par>
                            </p:childTnLst>
                          </p:cTn>
                        </p:par>
                        <p:par>
                          <p:cTn id="21" fill="hold">
                            <p:stCondLst>
                              <p:cond delay="8000"/>
                            </p:stCondLst>
                            <p:childTnLst>
                              <p:par>
                                <p:cTn id="22" presetID="22" presetClass="entr" presetSubtype="4"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2000"/>
                                        <p:tgtEl>
                                          <p:spTgt spid="34"/>
                                        </p:tgtEl>
                                      </p:cBhvr>
                                    </p:animEffect>
                                  </p:childTnLst>
                                </p:cTn>
                              </p:par>
                            </p:childTnLst>
                          </p:cTn>
                        </p:par>
                        <p:par>
                          <p:cTn id="25" fill="hold">
                            <p:stCondLst>
                              <p:cond delay="10000"/>
                            </p:stCondLst>
                            <p:childTnLst>
                              <p:par>
                                <p:cTn id="26" presetID="2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2000"/>
                                        <p:tgtEl>
                                          <p:spTgt spid="2"/>
                                        </p:tgtEl>
                                      </p:cBhvr>
                                    </p:animEffect>
                                  </p:childTnLst>
                                </p:cTn>
                              </p:par>
                            </p:childTnLst>
                          </p:cTn>
                        </p:par>
                        <p:par>
                          <p:cTn id="29" fill="hold">
                            <p:stCondLst>
                              <p:cond delay="12000"/>
                            </p:stCondLst>
                            <p:childTnLst>
                              <p:par>
                                <p:cTn id="30" presetID="22" presetClass="entr" presetSubtype="8"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2000"/>
                                        <p:tgtEl>
                                          <p:spTgt spid="52"/>
                                        </p:tgtEl>
                                      </p:cBhvr>
                                    </p:animEffect>
                                  </p:childTnLst>
                                </p:cTn>
                              </p:par>
                            </p:childTnLst>
                          </p:cTn>
                        </p:par>
                        <p:par>
                          <p:cTn id="33" fill="hold">
                            <p:stCondLst>
                              <p:cond delay="14000"/>
                            </p:stCondLst>
                            <p:childTnLst>
                              <p:par>
                                <p:cTn id="34" presetID="1" presetClass="entr" presetSubtype="0" fill="hold" grpId="0" nodeType="afterEffect">
                                  <p:stCondLst>
                                    <p:cond delay="1000"/>
                                  </p:stCondLst>
                                  <p:childTnLst>
                                    <p:set>
                                      <p:cBhvr>
                                        <p:cTn id="35" dur="1" fill="hold">
                                          <p:stCondLst>
                                            <p:cond delay="0"/>
                                          </p:stCondLst>
                                        </p:cTn>
                                        <p:tgtEl>
                                          <p:spTgt spid="67"/>
                                        </p:tgtEl>
                                        <p:attrNameLst>
                                          <p:attrName>style.visibility</p:attrName>
                                        </p:attrNameLst>
                                      </p:cBhvr>
                                      <p:to>
                                        <p:strVal val="visible"/>
                                      </p:to>
                                    </p:set>
                                  </p:childTnLst>
                                </p:cTn>
                              </p:par>
                              <p:par>
                                <p:cTn id="36" presetID="35" presetClass="emph" presetSubtype="0" repeatCount="3000" fill="hold" grpId="1" nodeType="withEffect">
                                  <p:stCondLst>
                                    <p:cond delay="1000"/>
                                  </p:stCondLst>
                                  <p:childTnLst>
                                    <p:anim calcmode="discrete" valueType="str">
                                      <p:cBhvr>
                                        <p:cTn id="37"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38" fill="hold">
                            <p:stCondLst>
                              <p:cond delay="18000"/>
                            </p:stCondLst>
                            <p:childTnLst>
                              <p:par>
                                <p:cTn id="39" presetID="22" presetClass="entr" presetSubtype="2" fill="hold" nodeType="after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wipe(right)">
                                      <p:cBhvr>
                                        <p:cTn id="41" dur="2000"/>
                                        <p:tgtEl>
                                          <p:spTgt spid="72"/>
                                        </p:tgtEl>
                                      </p:cBhvr>
                                    </p:animEffect>
                                  </p:childTnLst>
                                </p:cTn>
                              </p:par>
                            </p:childTnLst>
                          </p:cTn>
                        </p:par>
                        <p:par>
                          <p:cTn id="42" fill="hold">
                            <p:stCondLst>
                              <p:cond delay="20000"/>
                            </p:stCondLst>
                            <p:childTnLst>
                              <p:par>
                                <p:cTn id="43" presetID="22" presetClass="entr" presetSubtype="1"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wipe(up)">
                                      <p:cBhvr>
                                        <p:cTn id="45" dur="2000"/>
                                        <p:tgtEl>
                                          <p:spTgt spid="71"/>
                                        </p:tgtEl>
                                      </p:cBhvr>
                                    </p:animEffect>
                                  </p:childTnLst>
                                </p:cTn>
                              </p:par>
                            </p:childTnLst>
                          </p:cTn>
                        </p:par>
                        <p:par>
                          <p:cTn id="46" fill="hold">
                            <p:stCondLst>
                              <p:cond delay="22000"/>
                            </p:stCondLst>
                            <p:childTnLst>
                              <p:par>
                                <p:cTn id="47" presetID="22" presetClass="entr" presetSubtype="8"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left)">
                                      <p:cBhvr>
                                        <p:cTn id="49" dur="2000"/>
                                        <p:tgtEl>
                                          <p:spTgt spid="68"/>
                                        </p:tgtEl>
                                      </p:cBhvr>
                                    </p:animEffect>
                                  </p:childTnLst>
                                </p:cTn>
                              </p:par>
                            </p:childTnLst>
                          </p:cTn>
                        </p:par>
                        <p:par>
                          <p:cTn id="50" fill="hold">
                            <p:stCondLst>
                              <p:cond delay="24000"/>
                            </p:stCondLst>
                            <p:childTnLst>
                              <p:par>
                                <p:cTn id="51" presetID="22" presetClass="entr" presetSubtype="8"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wipe(left)">
                                      <p:cBhvr>
                                        <p:cTn id="53"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47" grpId="0"/>
      <p:bldP spid="47" grpId="1"/>
      <p:bldP spid="52" grpId="0"/>
      <p:bldP spid="67" grpId="0"/>
      <p:bldP spid="67" grpId="1"/>
      <p:bldP spid="71" grpId="0"/>
      <p:bldP spid="7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7819" y="140922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197472" y="1376011"/>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接收方糊涂窗口综合症</a:t>
            </a:r>
          </a:p>
        </p:txBody>
      </p:sp>
      <p:sp>
        <p:nvSpPr>
          <p:cNvPr id="7" name="Rectangle 68"/>
          <p:cNvSpPr>
            <a:spLocks noChangeArrowheads="1"/>
          </p:cNvSpPr>
          <p:nvPr/>
        </p:nvSpPr>
        <p:spPr bwMode="auto">
          <a:xfrm>
            <a:off x="547819" y="1772321"/>
            <a:ext cx="8184960" cy="1311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解决</a:t>
            </a:r>
            <a:r>
              <a:rPr lang="zh-CN" altLang="en-US" b="1" dirty="0">
                <a:solidFill>
                  <a:srgbClr val="0000FF"/>
                </a:solidFill>
                <a:latin typeface="微软雅黑" pitchFamily="34" charset="-122"/>
                <a:ea typeface="微软雅黑" pitchFamily="34" charset="-122"/>
              </a:rPr>
              <a:t>方法</a:t>
            </a:r>
            <a:r>
              <a:rPr lang="zh-CN" altLang="en-US" b="1" dirty="0">
                <a:latin typeface="微软雅黑" pitchFamily="34" charset="-122"/>
                <a:ea typeface="微软雅黑" pitchFamily="34" charset="-122"/>
              </a:rPr>
              <a:t>：让接收方等待一段时间，使得或者接收缓存已有足够空间容纳一个最长的报文段，或者等到接收缓存已有一半空闲的空间。</a:t>
            </a:r>
            <a:r>
              <a:rPr lang="zh-CN" altLang="en-US" b="1" dirty="0">
                <a:solidFill>
                  <a:srgbClr val="0000FF"/>
                </a:solidFill>
                <a:latin typeface="微软雅黑" pitchFamily="34" charset="-122"/>
                <a:ea typeface="微软雅黑" pitchFamily="34" charset="-122"/>
              </a:rPr>
              <a:t>只要出现这两种情况之一，接收方就发出确认报文，并向发送方通知当前的窗口大小。</a:t>
            </a:r>
          </a:p>
        </p:txBody>
      </p:sp>
    </p:spTree>
    <p:extLst>
      <p:ext uri="{BB962C8B-B14F-4D97-AF65-F5344CB8AC3E}">
        <p14:creationId xmlns:p14="http://schemas.microsoft.com/office/powerpoint/2010/main" val="41336463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2629135" y="283349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163119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223761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637198" y="1559752"/>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8"/>
          <p:cNvSpPr>
            <a:spLocks noChangeArrowheads="1"/>
          </p:cNvSpPr>
          <p:nvPr/>
        </p:nvSpPr>
        <p:spPr bwMode="auto">
          <a:xfrm>
            <a:off x="2700573" y="1377190"/>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5.8.1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拥塞控制的一般原理</a:t>
            </a:r>
          </a:p>
          <a:p>
            <a:pPr eaLnBrk="0" hangingPunct="0">
              <a:lnSpc>
                <a:spcPct val="200000"/>
              </a:lnSpc>
            </a:pPr>
            <a:r>
              <a:rPr lang="en-US" altLang="zh-CN" sz="2000" b="1" dirty="0">
                <a:solidFill>
                  <a:schemeClr val="bg1"/>
                </a:solidFill>
                <a:latin typeface="微软雅黑" pitchFamily="34" charset="-122"/>
                <a:ea typeface="微软雅黑" pitchFamily="34" charset="-122"/>
              </a:rPr>
              <a:t>5.8.2  </a:t>
            </a:r>
            <a:r>
              <a:rPr lang="en-US" altLang="zh-CN" sz="2000" b="1" dirty="0" smtClean="0">
                <a:solidFill>
                  <a:schemeClr val="bg1"/>
                </a:solidFill>
                <a:latin typeface="微软雅黑" pitchFamily="34" charset="-122"/>
                <a:ea typeface="微软雅黑" pitchFamily="34" charset="-122"/>
              </a:rPr>
              <a:t>                            TCP </a:t>
            </a:r>
            <a:r>
              <a:rPr lang="zh-CN" altLang="en-US" sz="2000" b="1" dirty="0">
                <a:solidFill>
                  <a:schemeClr val="bg1"/>
                </a:solidFill>
                <a:latin typeface="微软雅黑" pitchFamily="34" charset="-122"/>
                <a:ea typeface="微软雅黑" pitchFamily="34" charset="-122"/>
              </a:rPr>
              <a:t>的拥塞控制方法</a:t>
            </a:r>
          </a:p>
          <a:p>
            <a:pPr eaLnBrk="0" hangingPunct="0">
              <a:lnSpc>
                <a:spcPct val="200000"/>
              </a:lnSpc>
            </a:pPr>
            <a:r>
              <a:rPr lang="en-US" altLang="zh-CN" sz="2000" b="1" dirty="0">
                <a:solidFill>
                  <a:schemeClr val="bg1"/>
                </a:solidFill>
                <a:latin typeface="微软雅黑" pitchFamily="34" charset="-122"/>
                <a:ea typeface="微软雅黑" pitchFamily="34" charset="-122"/>
              </a:rPr>
              <a:t>5.8.3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主动</a:t>
            </a:r>
            <a:r>
              <a:rPr lang="zh-CN" altLang="en-US" sz="2000" b="1" dirty="0">
                <a:solidFill>
                  <a:schemeClr val="bg1"/>
                </a:solidFill>
                <a:latin typeface="微软雅黑" pitchFamily="34" charset="-122"/>
                <a:ea typeface="微软雅黑" pitchFamily="34" charset="-122"/>
              </a:rPr>
              <a:t>队列管理 </a:t>
            </a:r>
            <a:r>
              <a:rPr lang="en-US" altLang="zh-CN" sz="2000" b="1" dirty="0">
                <a:solidFill>
                  <a:schemeClr val="bg1"/>
                </a:solidFill>
                <a:latin typeface="微软雅黑" pitchFamily="34" charset="-122"/>
                <a:ea typeface="微软雅黑" pitchFamily="34" charset="-122"/>
              </a:rPr>
              <a:t>AQM</a:t>
            </a:r>
          </a:p>
        </p:txBody>
      </p:sp>
      <p:sp>
        <p:nvSpPr>
          <p:cNvPr id="10" name="Rectangle 27"/>
          <p:cNvSpPr>
            <a:spLocks noChangeArrowheads="1"/>
          </p:cNvSpPr>
          <p:nvPr/>
        </p:nvSpPr>
        <p:spPr bwMode="auto">
          <a:xfrm>
            <a:off x="639730" y="1631190"/>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726122"/>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5.8</a:t>
            </a:r>
          </a:p>
          <a:p>
            <a:pPr eaLnBrk="0" hangingPunct="0"/>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的拥塞控制</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2950815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498429" y="1183478"/>
            <a:ext cx="3773212" cy="3100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735630"/>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585722" y="693359"/>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5.8.1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拥塞控制</a:t>
            </a:r>
            <a:r>
              <a:rPr lang="zh-CN" altLang="en-US" sz="2400" b="1" dirty="0">
                <a:solidFill>
                  <a:schemeClr val="bg1"/>
                </a:solidFill>
                <a:latin typeface="微软雅黑" pitchFamily="34" charset="-122"/>
                <a:ea typeface="微软雅黑" pitchFamily="34" charset="-122"/>
              </a:rPr>
              <a:t>的一般原理</a:t>
            </a:r>
          </a:p>
        </p:txBody>
      </p:sp>
      <p:sp>
        <p:nvSpPr>
          <p:cNvPr id="7" name="Rectangle 8"/>
          <p:cNvSpPr>
            <a:spLocks noChangeArrowheads="1"/>
          </p:cNvSpPr>
          <p:nvPr/>
        </p:nvSpPr>
        <p:spPr bwMode="auto">
          <a:xfrm>
            <a:off x="556963" y="1148655"/>
            <a:ext cx="355258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在某段时间，若对网络中某资源的需求超过了该资源所能提供的可用部分，网络的性能就要变坏。这种现象称为</a:t>
            </a:r>
            <a:r>
              <a:rPr lang="zh-CN" altLang="en-US" sz="2000" b="1" dirty="0">
                <a:solidFill>
                  <a:srgbClr val="0000FF"/>
                </a:solidFill>
                <a:latin typeface="微软雅黑" pitchFamily="34" charset="-122"/>
                <a:ea typeface="微软雅黑" pitchFamily="34" charset="-122"/>
              </a:rPr>
              <a:t>拥塞 </a:t>
            </a:r>
            <a:r>
              <a:rPr lang="en-US" altLang="zh-CN" sz="2000" b="1" dirty="0">
                <a:solidFill>
                  <a:srgbClr val="0000FF"/>
                </a:solidFill>
                <a:latin typeface="微软雅黑" pitchFamily="34" charset="-122"/>
                <a:ea typeface="微软雅黑" pitchFamily="34" charset="-122"/>
              </a:rPr>
              <a:t>(congestion)</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最坏结果：</a:t>
            </a:r>
            <a:r>
              <a:rPr lang="zh-CN" altLang="en-US" sz="2000" b="1" dirty="0" smtClean="0">
                <a:solidFill>
                  <a:srgbClr val="CC00CC"/>
                </a:solidFill>
                <a:latin typeface="微软雅黑" pitchFamily="34" charset="-122"/>
                <a:ea typeface="微软雅黑" pitchFamily="34" charset="-122"/>
              </a:rPr>
              <a:t>系统崩溃</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8" name="Rectangle 2"/>
          <p:cNvSpPr>
            <a:spLocks noChangeArrowheads="1"/>
          </p:cNvSpPr>
          <p:nvPr/>
        </p:nvSpPr>
        <p:spPr bwMode="auto">
          <a:xfrm>
            <a:off x="6638635" y="1623978"/>
            <a:ext cx="484747" cy="2317428"/>
          </a:xfrm>
          <a:prstGeom prst="rect">
            <a:avLst/>
          </a:prstGeom>
          <a:solidFill>
            <a:srgbClr val="00FFFF"/>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zh-CN" altLang="en-US" sz="1200" b="1">
              <a:latin typeface="微软雅黑" pitchFamily="34" charset="-122"/>
              <a:ea typeface="微软雅黑" pitchFamily="34" charset="-122"/>
            </a:endParaRPr>
          </a:p>
        </p:txBody>
      </p:sp>
      <p:grpSp>
        <p:nvGrpSpPr>
          <p:cNvPr id="3" name="组合 2"/>
          <p:cNvGrpSpPr/>
          <p:nvPr/>
        </p:nvGrpSpPr>
        <p:grpSpPr>
          <a:xfrm>
            <a:off x="4857857" y="1456742"/>
            <a:ext cx="3122419" cy="2737100"/>
            <a:chOff x="4857857" y="1639611"/>
            <a:chExt cx="3122419" cy="2737100"/>
          </a:xfrm>
        </p:grpSpPr>
        <p:sp>
          <p:nvSpPr>
            <p:cNvPr id="10" name="Line 5"/>
            <p:cNvSpPr>
              <a:spLocks noChangeShapeType="1"/>
            </p:cNvSpPr>
            <p:nvPr/>
          </p:nvSpPr>
          <p:spPr bwMode="auto">
            <a:xfrm flipH="1" flipV="1">
              <a:off x="5130534" y="1722576"/>
              <a:ext cx="0" cy="105337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1" name="Line 6"/>
            <p:cNvSpPr>
              <a:spLocks noChangeShapeType="1"/>
            </p:cNvSpPr>
            <p:nvPr/>
          </p:nvSpPr>
          <p:spPr bwMode="auto">
            <a:xfrm>
              <a:off x="5130534" y="2775953"/>
              <a:ext cx="2208291"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2" name="Freeform 7"/>
            <p:cNvSpPr>
              <a:spLocks/>
            </p:cNvSpPr>
            <p:nvPr/>
          </p:nvSpPr>
          <p:spPr bwMode="auto">
            <a:xfrm>
              <a:off x="5130534" y="1806847"/>
              <a:ext cx="1777405" cy="979640"/>
            </a:xfrm>
            <a:custGeom>
              <a:avLst/>
              <a:gdLst>
                <a:gd name="T0" fmla="*/ 0 w 1584"/>
                <a:gd name="T1" fmla="*/ 2147483647 h 1212"/>
                <a:gd name="T2" fmla="*/ 0 w 1584"/>
                <a:gd name="T3" fmla="*/ 2147483647 h 1212"/>
                <a:gd name="T4" fmla="*/ 2147483647 w 1584"/>
                <a:gd name="T5" fmla="*/ 2147483647 h 1212"/>
                <a:gd name="T6" fmla="*/ 2147483647 w 1584"/>
                <a:gd name="T7" fmla="*/ 2147483647 h 1212"/>
                <a:gd name="T8" fmla="*/ 2147483647 w 1584"/>
                <a:gd name="T9" fmla="*/ 2147483647 h 1212"/>
                <a:gd name="T10" fmla="*/ 2147483647 w 1584"/>
                <a:gd name="T11" fmla="*/ 2147483647 h 1212"/>
                <a:gd name="T12" fmla="*/ 2147483647 w 1584"/>
                <a:gd name="T13" fmla="*/ 0 h 1212"/>
                <a:gd name="T14" fmla="*/ 2147483647 w 1584"/>
                <a:gd name="T15" fmla="*/ 0 h 1212"/>
                <a:gd name="T16" fmla="*/ 2147483647 w 1584"/>
                <a:gd name="T17" fmla="*/ 2147483647 h 1212"/>
                <a:gd name="T18" fmla="*/ 2147483647 w 1584"/>
                <a:gd name="T19" fmla="*/ 2147483647 h 1212"/>
                <a:gd name="T20" fmla="*/ 2147483647 w 1584"/>
                <a:gd name="T21" fmla="*/ 2147483647 h 1212"/>
                <a:gd name="T22" fmla="*/ 2147483647 w 1584"/>
                <a:gd name="T23" fmla="*/ 2147483647 h 1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4" h="1212">
                  <a:moveTo>
                    <a:pt x="0" y="1212"/>
                  </a:moveTo>
                  <a:cubicBezTo>
                    <a:pt x="0" y="1198"/>
                    <a:pt x="0" y="1184"/>
                    <a:pt x="0" y="1170"/>
                  </a:cubicBezTo>
                  <a:lnTo>
                    <a:pt x="96" y="768"/>
                  </a:lnTo>
                  <a:lnTo>
                    <a:pt x="240" y="480"/>
                  </a:lnTo>
                  <a:lnTo>
                    <a:pt x="480" y="192"/>
                  </a:lnTo>
                  <a:lnTo>
                    <a:pt x="816" y="48"/>
                  </a:lnTo>
                  <a:lnTo>
                    <a:pt x="1104" y="0"/>
                  </a:lnTo>
                  <a:lnTo>
                    <a:pt x="1344" y="0"/>
                  </a:lnTo>
                  <a:lnTo>
                    <a:pt x="1392" y="480"/>
                  </a:lnTo>
                  <a:lnTo>
                    <a:pt x="1488" y="1008"/>
                  </a:lnTo>
                  <a:lnTo>
                    <a:pt x="1536" y="1152"/>
                  </a:lnTo>
                  <a:lnTo>
                    <a:pt x="1584" y="1200"/>
                  </a:lnTo>
                </a:path>
              </a:pathLst>
            </a:custGeom>
            <a:noFill/>
            <a:ln w="254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3" name="Line 8"/>
            <p:cNvSpPr>
              <a:spLocks noChangeShapeType="1"/>
            </p:cNvSpPr>
            <p:nvPr/>
          </p:nvSpPr>
          <p:spPr bwMode="auto">
            <a:xfrm>
              <a:off x="6628125" y="1722576"/>
              <a:ext cx="0" cy="113764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4" name="Line 9"/>
            <p:cNvSpPr>
              <a:spLocks noChangeShapeType="1"/>
            </p:cNvSpPr>
            <p:nvPr/>
          </p:nvSpPr>
          <p:spPr bwMode="auto">
            <a:xfrm>
              <a:off x="5669141" y="1722576"/>
              <a:ext cx="0" cy="113764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5" name="Line 10"/>
            <p:cNvSpPr>
              <a:spLocks noChangeShapeType="1"/>
            </p:cNvSpPr>
            <p:nvPr/>
          </p:nvSpPr>
          <p:spPr bwMode="auto">
            <a:xfrm flipH="1" flipV="1">
              <a:off x="5130534" y="2944493"/>
              <a:ext cx="0" cy="117978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6" name="Line 11"/>
            <p:cNvSpPr>
              <a:spLocks noChangeShapeType="1"/>
            </p:cNvSpPr>
            <p:nvPr/>
          </p:nvSpPr>
          <p:spPr bwMode="auto">
            <a:xfrm>
              <a:off x="5130534" y="4114218"/>
              <a:ext cx="2208291"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7" name="Line 12"/>
            <p:cNvSpPr>
              <a:spLocks noChangeShapeType="1"/>
            </p:cNvSpPr>
            <p:nvPr/>
          </p:nvSpPr>
          <p:spPr bwMode="auto">
            <a:xfrm>
              <a:off x="5669141" y="2944493"/>
              <a:ext cx="0" cy="12219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8" name="Line 13"/>
            <p:cNvSpPr>
              <a:spLocks noChangeShapeType="1"/>
            </p:cNvSpPr>
            <p:nvPr/>
          </p:nvSpPr>
          <p:spPr bwMode="auto">
            <a:xfrm>
              <a:off x="6628125" y="2944494"/>
              <a:ext cx="0" cy="122191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19" name="Line 14"/>
            <p:cNvSpPr>
              <a:spLocks noChangeShapeType="1"/>
            </p:cNvSpPr>
            <p:nvPr/>
          </p:nvSpPr>
          <p:spPr bwMode="auto">
            <a:xfrm>
              <a:off x="5669141" y="1806847"/>
              <a:ext cx="969494"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21" name="Freeform 16"/>
            <p:cNvSpPr>
              <a:spLocks/>
            </p:cNvSpPr>
            <p:nvPr/>
          </p:nvSpPr>
          <p:spPr bwMode="auto">
            <a:xfrm>
              <a:off x="5130534" y="3018331"/>
              <a:ext cx="1561962" cy="1061900"/>
            </a:xfrm>
            <a:custGeom>
              <a:avLst/>
              <a:gdLst>
                <a:gd name="T0" fmla="*/ 0 w 1392"/>
                <a:gd name="T1" fmla="*/ 2147483647 h 1248"/>
                <a:gd name="T2" fmla="*/ 2147483647 w 1392"/>
                <a:gd name="T3" fmla="*/ 2147483647 h 1248"/>
                <a:gd name="T4" fmla="*/ 2147483647 w 1392"/>
                <a:gd name="T5" fmla="*/ 2147483647 h 1248"/>
                <a:gd name="T6" fmla="*/ 2147483647 w 1392"/>
                <a:gd name="T7" fmla="*/ 2147483647 h 1248"/>
                <a:gd name="T8" fmla="*/ 2147483647 w 1392"/>
                <a:gd name="T9" fmla="*/ 2147483647 h 1248"/>
                <a:gd name="T10" fmla="*/ 2147483647 w 1392"/>
                <a:gd name="T11" fmla="*/ 2147483647 h 1248"/>
                <a:gd name="T12" fmla="*/ 2147483647 w 1392"/>
                <a:gd name="T13" fmla="*/ 0 h 12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2" h="1248">
                  <a:moveTo>
                    <a:pt x="0" y="1248"/>
                  </a:moveTo>
                  <a:lnTo>
                    <a:pt x="480" y="1152"/>
                  </a:lnTo>
                  <a:lnTo>
                    <a:pt x="816" y="912"/>
                  </a:lnTo>
                  <a:lnTo>
                    <a:pt x="1104" y="624"/>
                  </a:lnTo>
                  <a:lnTo>
                    <a:pt x="1296" y="384"/>
                  </a:lnTo>
                  <a:lnTo>
                    <a:pt x="1344" y="288"/>
                  </a:lnTo>
                  <a:lnTo>
                    <a:pt x="1392" y="0"/>
                  </a:lnTo>
                </a:path>
              </a:pathLst>
            </a:custGeom>
            <a:noFill/>
            <a:ln w="254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22" name="Text Box 17"/>
            <p:cNvSpPr txBox="1">
              <a:spLocks noChangeArrowheads="1"/>
            </p:cNvSpPr>
            <p:nvPr/>
          </p:nvSpPr>
          <p:spPr bwMode="auto">
            <a:xfrm>
              <a:off x="7152187" y="4124276"/>
              <a:ext cx="469343" cy="25243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200" b="1" dirty="0" smtClean="0">
                  <a:latin typeface="微软雅黑" pitchFamily="34" charset="-122"/>
                  <a:ea typeface="微软雅黑" pitchFamily="34" charset="-122"/>
                </a:rPr>
                <a:t>负载</a:t>
              </a:r>
              <a:endParaRPr kumimoji="0" lang="en-US" altLang="zh-CN" sz="1200" b="1" dirty="0">
                <a:latin typeface="微软雅黑" pitchFamily="34" charset="-122"/>
                <a:ea typeface="微软雅黑" pitchFamily="34" charset="-122"/>
              </a:endParaRPr>
            </a:p>
          </p:txBody>
        </p:sp>
        <p:sp>
          <p:nvSpPr>
            <p:cNvPr id="23" name="Text Box 18"/>
            <p:cNvSpPr txBox="1">
              <a:spLocks noChangeArrowheads="1"/>
            </p:cNvSpPr>
            <p:nvPr/>
          </p:nvSpPr>
          <p:spPr bwMode="auto">
            <a:xfrm>
              <a:off x="7152187" y="2775953"/>
              <a:ext cx="469343" cy="25243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200" b="1" dirty="0" smtClean="0">
                  <a:latin typeface="微软雅黑" pitchFamily="34" charset="-122"/>
                  <a:ea typeface="微软雅黑" pitchFamily="34" charset="-122"/>
                </a:rPr>
                <a:t>负载</a:t>
              </a:r>
              <a:endParaRPr kumimoji="0" lang="en-US" altLang="zh-CN" sz="1200" b="1" dirty="0">
                <a:latin typeface="微软雅黑" pitchFamily="34" charset="-122"/>
                <a:ea typeface="微软雅黑" pitchFamily="34" charset="-122"/>
              </a:endParaRPr>
            </a:p>
          </p:txBody>
        </p:sp>
        <p:sp>
          <p:nvSpPr>
            <p:cNvPr id="24" name="Text Box 19"/>
            <p:cNvSpPr txBox="1">
              <a:spLocks noChangeArrowheads="1"/>
            </p:cNvSpPr>
            <p:nvPr/>
          </p:nvSpPr>
          <p:spPr bwMode="auto">
            <a:xfrm rot="16200000">
              <a:off x="4695016" y="1958209"/>
              <a:ext cx="592753" cy="26258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200" b="1" dirty="0" smtClean="0">
                  <a:latin typeface="微软雅黑" pitchFamily="34" charset="-122"/>
                  <a:ea typeface="微软雅黑" pitchFamily="34" charset="-122"/>
                </a:rPr>
                <a:t>吞量率</a:t>
              </a:r>
              <a:endParaRPr kumimoji="0" lang="en-US" altLang="zh-CN" sz="1200" b="1" dirty="0">
                <a:latin typeface="微软雅黑" pitchFamily="34" charset="-122"/>
                <a:ea typeface="微软雅黑" pitchFamily="34" charset="-122"/>
              </a:endParaRPr>
            </a:p>
          </p:txBody>
        </p:sp>
        <p:sp>
          <p:nvSpPr>
            <p:cNvPr id="25" name="Text Box 20"/>
            <p:cNvSpPr txBox="1">
              <a:spLocks noChangeArrowheads="1"/>
            </p:cNvSpPr>
            <p:nvPr/>
          </p:nvSpPr>
          <p:spPr bwMode="auto">
            <a:xfrm rot="16200000">
              <a:off x="4763550" y="3001052"/>
              <a:ext cx="451200" cy="26258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200" b="1" dirty="0" smtClean="0">
                  <a:latin typeface="微软雅黑" pitchFamily="34" charset="-122"/>
                  <a:ea typeface="微软雅黑" pitchFamily="34" charset="-122"/>
                </a:rPr>
                <a:t>延迟</a:t>
              </a:r>
              <a:endParaRPr kumimoji="0" lang="en-US" altLang="zh-CN" sz="1200" b="1" dirty="0">
                <a:latin typeface="微软雅黑" pitchFamily="34" charset="-122"/>
                <a:ea typeface="微软雅黑" pitchFamily="34" charset="-122"/>
              </a:endParaRPr>
            </a:p>
          </p:txBody>
        </p:sp>
        <p:sp>
          <p:nvSpPr>
            <p:cNvPr id="28" name="Text Box 23"/>
            <p:cNvSpPr txBox="1">
              <a:spLocks noChangeArrowheads="1"/>
            </p:cNvSpPr>
            <p:nvPr/>
          </p:nvSpPr>
          <p:spPr bwMode="auto">
            <a:xfrm>
              <a:off x="7378708" y="2244822"/>
              <a:ext cx="570038" cy="42229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200" b="1" dirty="0" smtClean="0">
                  <a:solidFill>
                    <a:srgbClr val="FF0000"/>
                  </a:solidFill>
                  <a:latin typeface="微软雅黑" pitchFamily="34" charset="-122"/>
                  <a:ea typeface="微软雅黑" pitchFamily="34" charset="-122"/>
                </a:rPr>
                <a:t>系统</a:t>
              </a:r>
              <a:endParaRPr kumimoji="0" lang="en-US" altLang="zh-CN" sz="1200" b="1" dirty="0" smtClean="0">
                <a:solidFill>
                  <a:srgbClr val="FF0000"/>
                </a:solidFill>
                <a:latin typeface="微软雅黑" pitchFamily="34" charset="-122"/>
                <a:ea typeface="微软雅黑" pitchFamily="34" charset="-122"/>
              </a:endParaRPr>
            </a:p>
            <a:p>
              <a:r>
                <a:rPr kumimoji="0" lang="zh-CN" altLang="en-US" sz="1200" b="1" dirty="0" smtClean="0">
                  <a:solidFill>
                    <a:srgbClr val="FF0000"/>
                  </a:solidFill>
                  <a:latin typeface="微软雅黑" pitchFamily="34" charset="-122"/>
                  <a:ea typeface="微软雅黑" pitchFamily="34" charset="-122"/>
                </a:rPr>
                <a:t>崩溃</a:t>
              </a:r>
              <a:endParaRPr kumimoji="0" lang="en-US" altLang="zh-CN" sz="1200" b="1" dirty="0">
                <a:solidFill>
                  <a:srgbClr val="FF0000"/>
                </a:solidFill>
                <a:latin typeface="微软雅黑" pitchFamily="34" charset="-122"/>
                <a:ea typeface="微软雅黑" pitchFamily="34" charset="-122"/>
              </a:endParaRPr>
            </a:p>
          </p:txBody>
        </p:sp>
        <p:sp>
          <p:nvSpPr>
            <p:cNvPr id="30" name="Line 25"/>
            <p:cNvSpPr>
              <a:spLocks noChangeShapeType="1"/>
            </p:cNvSpPr>
            <p:nvPr/>
          </p:nvSpPr>
          <p:spPr bwMode="auto">
            <a:xfrm flipH="1">
              <a:off x="6891107" y="2396737"/>
              <a:ext cx="538608" cy="3370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sp>
          <p:nvSpPr>
            <p:cNvPr id="31" name="Text Box 26"/>
            <p:cNvSpPr txBox="1">
              <a:spLocks noChangeArrowheads="1"/>
            </p:cNvSpPr>
            <p:nvPr/>
          </p:nvSpPr>
          <p:spPr bwMode="auto">
            <a:xfrm>
              <a:off x="7289563" y="1639611"/>
              <a:ext cx="690713" cy="43929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200" b="1" dirty="0" smtClean="0">
                  <a:solidFill>
                    <a:srgbClr val="CC00CC"/>
                  </a:solidFill>
                  <a:latin typeface="微软雅黑" pitchFamily="34" charset="-122"/>
                  <a:ea typeface="微软雅黑" pitchFamily="34" charset="-122"/>
                </a:rPr>
                <a:t>分组丢失增多</a:t>
              </a:r>
              <a:endParaRPr kumimoji="0" lang="en-US" altLang="zh-CN" sz="1200" b="1" dirty="0">
                <a:solidFill>
                  <a:srgbClr val="CC00CC"/>
                </a:solidFill>
                <a:latin typeface="微软雅黑" pitchFamily="34" charset="-122"/>
                <a:ea typeface="微软雅黑" pitchFamily="34" charset="-122"/>
              </a:endParaRPr>
            </a:p>
          </p:txBody>
        </p:sp>
        <p:sp>
          <p:nvSpPr>
            <p:cNvPr id="32" name="Line 27"/>
            <p:cNvSpPr>
              <a:spLocks noChangeShapeType="1"/>
            </p:cNvSpPr>
            <p:nvPr/>
          </p:nvSpPr>
          <p:spPr bwMode="auto">
            <a:xfrm flipH="1">
              <a:off x="6954167" y="1859016"/>
              <a:ext cx="377025" cy="8427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294089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grpId="0" nodeType="withEffect">
                                  <p:stCondLst>
                                    <p:cond delay="200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AutoShape 5"/>
          <p:cNvSpPr>
            <a:spLocks noChangeArrowheads="1"/>
          </p:cNvSpPr>
          <p:nvPr/>
        </p:nvSpPr>
        <p:spPr bwMode="auto">
          <a:xfrm>
            <a:off x="556963" y="667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0" name="Rectangle 6"/>
          <p:cNvSpPr>
            <a:spLocks noChangeArrowheads="1"/>
          </p:cNvSpPr>
          <p:nvPr/>
        </p:nvSpPr>
        <p:spPr bwMode="auto">
          <a:xfrm>
            <a:off x="3591338" y="6346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拥塞产生的原因</a:t>
            </a:r>
          </a:p>
        </p:txBody>
      </p:sp>
      <p:sp>
        <p:nvSpPr>
          <p:cNvPr id="51" name="Rectangle 68"/>
          <p:cNvSpPr>
            <a:spLocks noChangeArrowheads="1"/>
          </p:cNvSpPr>
          <p:nvPr/>
        </p:nvSpPr>
        <p:spPr bwMode="auto">
          <a:xfrm>
            <a:off x="556963" y="1030958"/>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网络拥塞</a:t>
            </a:r>
            <a:r>
              <a:rPr lang="zh-CN" altLang="en-US" sz="2000" b="1" dirty="0">
                <a:latin typeface="微软雅黑" pitchFamily="34" charset="-122"/>
                <a:ea typeface="微软雅黑" pitchFamily="34" charset="-122"/>
              </a:rPr>
              <a:t>往往是由许多因素引起的。例如</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点缓存的容量太小；</a:t>
            </a:r>
            <a:endParaRPr lang="en-US" altLang="zh-CN" sz="2000" b="1" dirty="0">
              <a:latin typeface="微软雅黑" pitchFamily="34" charset="-122"/>
              <a:ea typeface="微软雅黑" pitchFamily="34" charset="-122"/>
            </a:endParaRP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链路的容量不足；</a:t>
            </a:r>
            <a:endParaRPr lang="en-US" altLang="zh-CN" sz="2000" b="1" dirty="0">
              <a:latin typeface="微软雅黑" pitchFamily="34" charset="-122"/>
              <a:ea typeface="微软雅黑" pitchFamily="34" charset="-122"/>
            </a:endParaRP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处理机处理的速率太慢；</a:t>
            </a:r>
            <a:endParaRPr lang="en-US" altLang="zh-CN" sz="2000" b="1" dirty="0">
              <a:latin typeface="微软雅黑" pitchFamily="34" charset="-122"/>
              <a:ea typeface="微软雅黑" pitchFamily="34" charset="-122"/>
            </a:endParaRP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拥塞本身会进一步加剧拥塞</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出现拥塞的原因</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5" name="矩形 4"/>
          <p:cNvSpPr/>
          <p:nvPr/>
        </p:nvSpPr>
        <p:spPr>
          <a:xfrm>
            <a:off x="1048717" y="3671539"/>
            <a:ext cx="6834042" cy="509959"/>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2000" b="1" dirty="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 对</a:t>
            </a:r>
            <a:r>
              <a:rPr lang="zh-CN" altLang="en-US" sz="2000" b="1" dirty="0">
                <a:latin typeface="微软雅黑" pitchFamily="34" charset="-122"/>
                <a:ea typeface="微软雅黑" pitchFamily="34" charset="-122"/>
              </a:rPr>
              <a:t>资源需求  </a:t>
            </a:r>
            <a:r>
              <a:rPr lang="en-US" altLang="zh-CN" sz="2000" b="1" dirty="0">
                <a:latin typeface="微软雅黑" pitchFamily="34" charset="-122"/>
                <a:ea typeface="微软雅黑" pitchFamily="34" charset="-122"/>
              </a:rPr>
              <a:t>&gt; </a:t>
            </a:r>
            <a:r>
              <a:rPr lang="zh-CN" altLang="en-US" sz="2000" b="1" dirty="0">
                <a:latin typeface="微软雅黑" pitchFamily="34" charset="-122"/>
                <a:ea typeface="微软雅黑" pitchFamily="34" charset="-122"/>
              </a:rPr>
              <a:t>可用资源                </a:t>
            </a:r>
            <a:r>
              <a:rPr lang="zh-CN" altLang="en-US"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(5-7)</a:t>
            </a:r>
          </a:p>
        </p:txBody>
      </p:sp>
    </p:spTree>
    <p:extLst>
      <p:ext uri="{BB962C8B-B14F-4D97-AF65-F5344CB8AC3E}">
        <p14:creationId xmlns:p14="http://schemas.microsoft.com/office/powerpoint/2010/main" val="193413153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8583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78377" y="752628"/>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增加资源能解决拥塞吗？</a:t>
            </a:r>
          </a:p>
        </p:txBody>
      </p:sp>
      <p:sp>
        <p:nvSpPr>
          <p:cNvPr id="4" name="Rectangle 68"/>
          <p:cNvSpPr>
            <a:spLocks noChangeArrowheads="1"/>
          </p:cNvSpPr>
          <p:nvPr/>
        </p:nvSpPr>
        <p:spPr bwMode="auto">
          <a:xfrm>
            <a:off x="556963" y="114893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不能</a:t>
            </a:r>
            <a:r>
              <a:rPr lang="zh-CN" altLang="en-US" sz="2000" b="1" dirty="0">
                <a:latin typeface="微软雅黑" pitchFamily="34" charset="-122"/>
                <a:ea typeface="微软雅黑" pitchFamily="34" charset="-122"/>
              </a:rPr>
              <a:t>。这是因为网络拥塞是一个非常复杂的问题。简单地采用上述做法，在许多情况下，不但不能解决拥塞问题，而且还可能使网络的性能更坏。</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网络拥塞往往是由许多因素引起的。例如：</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增大缓存，但未提高输出链路的容量和处理机的速度，排队等待时间将会大大增加，引起大量超时重传，解决不了网络拥塞；</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提高处理机处理的速率会会将瓶颈转移到其他地方</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98206758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56963" y="6422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7" name="Rectangle 6"/>
          <p:cNvSpPr>
            <a:spLocks noChangeArrowheads="1"/>
          </p:cNvSpPr>
          <p:nvPr/>
        </p:nvSpPr>
        <p:spPr bwMode="auto">
          <a:xfrm>
            <a:off x="2911664" y="609010"/>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拥塞控制与流量控制的</a:t>
            </a:r>
            <a:r>
              <a:rPr lang="zh-CN" altLang="en-US" sz="2000" b="1" dirty="0" smtClean="0">
                <a:solidFill>
                  <a:schemeClr val="bg1"/>
                </a:solidFill>
                <a:latin typeface="微软雅黑" pitchFamily="34" charset="-122"/>
                <a:ea typeface="微软雅黑" pitchFamily="34" charset="-122"/>
              </a:rPr>
              <a:t>区别</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556964" y="1132331"/>
            <a:ext cx="3938710" cy="3184263"/>
          </a:xfrm>
          <a:prstGeom prst="roundRect">
            <a:avLst>
              <a:gd name="adj" fmla="val 11262"/>
            </a:avLst>
          </a:prstGeom>
          <a:solidFill>
            <a:srgbClr val="99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667413" y="1132331"/>
            <a:ext cx="3938326" cy="3184263"/>
          </a:xfrm>
          <a:prstGeom prst="roundRect">
            <a:avLst>
              <a:gd name="adj" fmla="val 11262"/>
            </a:avLst>
          </a:prstGeom>
          <a:solidFill>
            <a:srgbClr val="CC66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1092" y="1339252"/>
            <a:ext cx="3064545" cy="400110"/>
          </a:xfrm>
          <a:prstGeom prst="rect">
            <a:avLst/>
          </a:prstGeom>
          <a:solidFill>
            <a:srgbClr val="0000FF"/>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sz="2000" b="1" dirty="0" smtClean="0">
                <a:solidFill>
                  <a:schemeClr val="bg1"/>
                </a:solidFill>
                <a:latin typeface="微软雅黑" pitchFamily="34" charset="-122"/>
                <a:ea typeface="微软雅黑" pitchFamily="34" charset="-122"/>
              </a:rPr>
              <a:t>拥塞控制</a:t>
            </a:r>
            <a:endParaRPr lang="zh-CN" altLang="en-US" sz="2000" b="1" dirty="0">
              <a:solidFill>
                <a:schemeClr val="bg1"/>
              </a:solidFill>
              <a:latin typeface="微软雅黑" pitchFamily="34" charset="-122"/>
              <a:ea typeface="微软雅黑" pitchFamily="34" charset="-122"/>
            </a:endParaRPr>
          </a:p>
        </p:txBody>
      </p:sp>
      <p:sp>
        <p:nvSpPr>
          <p:cNvPr id="14" name="矩形 13"/>
          <p:cNvSpPr/>
          <p:nvPr/>
        </p:nvSpPr>
        <p:spPr>
          <a:xfrm>
            <a:off x="5006380" y="1812827"/>
            <a:ext cx="3394717" cy="759182"/>
          </a:xfrm>
          <a:prstGeom prst="rect">
            <a:avLst/>
          </a:prstGeom>
        </p:spPr>
        <p:txBody>
          <a:bodyPr wrap="square">
            <a:spAutoFit/>
          </a:bodyPr>
          <a:lstStyle/>
          <a:p>
            <a:pPr>
              <a:lnSpc>
                <a:spcPts val="2600"/>
              </a:lnSpc>
            </a:pPr>
            <a:r>
              <a:rPr lang="zh-CN" altLang="en-US" sz="2000" b="1" dirty="0" smtClean="0">
                <a:latin typeface="微软雅黑" pitchFamily="34" charset="-122"/>
                <a:ea typeface="微软雅黑" pitchFamily="34" charset="-122"/>
              </a:rPr>
              <a:t>抑制</a:t>
            </a:r>
            <a:r>
              <a:rPr lang="zh-CN" altLang="en-US" sz="2000" b="1" dirty="0">
                <a:latin typeface="微软雅黑" pitchFamily="34" charset="-122"/>
                <a:ea typeface="微软雅黑" pitchFamily="34" charset="-122"/>
              </a:rPr>
              <a:t>发送端发送数据的速率，</a:t>
            </a:r>
            <a:r>
              <a:rPr lang="zh-CN" altLang="en-US" sz="2000" b="1" dirty="0" smtClean="0">
                <a:latin typeface="微软雅黑" pitchFamily="34" charset="-122"/>
                <a:ea typeface="微软雅黑" pitchFamily="34" charset="-122"/>
              </a:rPr>
              <a:t>以使</a:t>
            </a:r>
            <a:r>
              <a:rPr lang="zh-CN" altLang="en-US" sz="2000" b="1" dirty="0">
                <a:latin typeface="微软雅黑" pitchFamily="34" charset="-122"/>
                <a:ea typeface="微软雅黑" pitchFamily="34" charset="-122"/>
              </a:rPr>
              <a:t>接收端</a:t>
            </a:r>
            <a:r>
              <a:rPr lang="zh-CN" altLang="en-US" sz="2000" b="1" dirty="0">
                <a:solidFill>
                  <a:schemeClr val="bg1"/>
                </a:solidFill>
                <a:latin typeface="微软雅黑" pitchFamily="34" charset="-122"/>
                <a:ea typeface="微软雅黑" pitchFamily="34" charset="-122"/>
              </a:rPr>
              <a:t>来得及接收</a:t>
            </a:r>
            <a:r>
              <a:rPr lang="zh-CN" altLang="en-US" sz="2000" b="1" dirty="0">
                <a:latin typeface="微软雅黑" pitchFamily="34" charset="-122"/>
                <a:ea typeface="微软雅黑" pitchFamily="34" charset="-122"/>
              </a:rPr>
              <a:t>；</a:t>
            </a:r>
          </a:p>
        </p:txBody>
      </p:sp>
      <p:sp>
        <p:nvSpPr>
          <p:cNvPr id="15" name="矩形 14"/>
          <p:cNvSpPr/>
          <p:nvPr/>
        </p:nvSpPr>
        <p:spPr>
          <a:xfrm>
            <a:off x="5006379" y="3007758"/>
            <a:ext cx="3394717" cy="759182"/>
          </a:xfrm>
          <a:prstGeom prst="rect">
            <a:avLst/>
          </a:prstGeom>
        </p:spPr>
        <p:txBody>
          <a:bodyPr wrap="square">
            <a:spAutoFit/>
          </a:bodyPr>
          <a:lstStyle/>
          <a:p>
            <a:pPr>
              <a:lnSpc>
                <a:spcPts val="2600"/>
              </a:lnSpc>
            </a:pPr>
            <a:r>
              <a:rPr lang="zh-CN" altLang="en-US" sz="2000" b="1" dirty="0">
                <a:latin typeface="微软雅黑" pitchFamily="34" charset="-122"/>
                <a:ea typeface="微软雅黑" pitchFamily="34" charset="-122"/>
              </a:rPr>
              <a:t>是</a:t>
            </a:r>
            <a:r>
              <a:rPr lang="zh-CN" altLang="en-US" sz="2000" b="1" dirty="0" smtClean="0">
                <a:latin typeface="微软雅黑" pitchFamily="34" charset="-122"/>
                <a:ea typeface="微软雅黑" pitchFamily="34" charset="-122"/>
              </a:rPr>
              <a:t>点对点</a:t>
            </a:r>
            <a:r>
              <a:rPr lang="zh-CN" altLang="en-US" sz="2000" b="1" dirty="0">
                <a:latin typeface="微软雅黑" pitchFamily="34" charset="-122"/>
                <a:ea typeface="微软雅黑" pitchFamily="34" charset="-122"/>
              </a:rPr>
              <a:t>通信量的控制，</a:t>
            </a:r>
            <a:r>
              <a:rPr lang="zh-CN" altLang="en-US" sz="2000" b="1" dirty="0" smtClean="0">
                <a:latin typeface="微软雅黑" pitchFamily="34" charset="-122"/>
                <a:ea typeface="微软雅黑" pitchFamily="34" charset="-122"/>
              </a:rPr>
              <a:t>是</a:t>
            </a:r>
            <a:r>
              <a:rPr lang="zh-CN" altLang="en-US" sz="2000" b="1" dirty="0" smtClean="0">
                <a:solidFill>
                  <a:schemeClr val="bg1"/>
                </a:solidFill>
                <a:latin typeface="微软雅黑" pitchFamily="34" charset="-122"/>
                <a:ea typeface="微软雅黑" pitchFamily="34" charset="-122"/>
              </a:rPr>
              <a:t>端</a:t>
            </a:r>
            <a:r>
              <a:rPr lang="zh-CN" altLang="en-US" sz="2000" b="1" dirty="0">
                <a:solidFill>
                  <a:schemeClr val="bg1"/>
                </a:solidFill>
                <a:latin typeface="微软雅黑" pitchFamily="34" charset="-122"/>
                <a:ea typeface="微软雅黑" pitchFamily="34" charset="-122"/>
              </a:rPr>
              <a:t>到端</a:t>
            </a:r>
            <a:r>
              <a:rPr lang="zh-CN" altLang="en-US" sz="2000" b="1" dirty="0">
                <a:latin typeface="微软雅黑" pitchFamily="34" charset="-122"/>
                <a:ea typeface="微软雅黑" pitchFamily="34" charset="-122"/>
              </a:rPr>
              <a:t>的</a:t>
            </a:r>
            <a:r>
              <a:rPr lang="zh-CN" altLang="en-US" sz="2000" b="1" dirty="0" smtClean="0">
                <a:latin typeface="微软雅黑" pitchFamily="34" charset="-122"/>
                <a:ea typeface="微软雅黑" pitchFamily="34" charset="-122"/>
              </a:rPr>
              <a:t>问题；</a:t>
            </a:r>
            <a:endParaRPr lang="zh-CN" altLang="en-US" sz="2000" b="1" dirty="0">
              <a:latin typeface="微软雅黑" pitchFamily="34" charset="-122"/>
              <a:ea typeface="微软雅黑" pitchFamily="34" charset="-122"/>
            </a:endParaRPr>
          </a:p>
        </p:txBody>
      </p:sp>
      <p:sp>
        <p:nvSpPr>
          <p:cNvPr id="18" name="矩形 17"/>
          <p:cNvSpPr/>
          <p:nvPr/>
        </p:nvSpPr>
        <p:spPr>
          <a:xfrm>
            <a:off x="5091143" y="1339252"/>
            <a:ext cx="3179752" cy="400110"/>
          </a:xfrm>
          <a:prstGeom prst="rect">
            <a:avLst/>
          </a:prstGeom>
          <a:solidFill>
            <a:srgbClr val="0000CC"/>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zh-CN" altLang="en-US" sz="2000" b="1" dirty="0" smtClean="0">
                <a:solidFill>
                  <a:schemeClr val="bg1"/>
                </a:solidFill>
                <a:latin typeface="微软雅黑" pitchFamily="34" charset="-122"/>
                <a:ea typeface="微软雅黑" pitchFamily="34" charset="-122"/>
              </a:rPr>
              <a:t>流量控制</a:t>
            </a:r>
            <a:endParaRPr lang="zh-CN" altLang="en-US" sz="2000" b="1" dirty="0">
              <a:solidFill>
                <a:schemeClr val="bg1"/>
              </a:solidFill>
              <a:latin typeface="微软雅黑" pitchFamily="34" charset="-122"/>
              <a:ea typeface="微软雅黑" pitchFamily="34" charset="-122"/>
            </a:endParaRPr>
          </a:p>
        </p:txBody>
      </p:sp>
      <p:sp>
        <p:nvSpPr>
          <p:cNvPr id="19" name="矩形 18"/>
          <p:cNvSpPr/>
          <p:nvPr/>
        </p:nvSpPr>
        <p:spPr>
          <a:xfrm>
            <a:off x="903675" y="3007758"/>
            <a:ext cx="3394717" cy="1092607"/>
          </a:xfrm>
          <a:prstGeom prst="rect">
            <a:avLst/>
          </a:prstGeom>
        </p:spPr>
        <p:txBody>
          <a:bodyPr wrap="square">
            <a:spAutoFit/>
          </a:bodyPr>
          <a:lstStyle/>
          <a:p>
            <a:pPr>
              <a:lnSpc>
                <a:spcPts val="2600"/>
              </a:lnSpc>
            </a:pPr>
            <a:r>
              <a:rPr lang="zh-CN" altLang="en-US" sz="2000" b="1" dirty="0">
                <a:latin typeface="微软雅黑" pitchFamily="34" charset="-122"/>
                <a:ea typeface="微软雅黑" pitchFamily="34" charset="-122"/>
              </a:rPr>
              <a:t>是一个</a:t>
            </a:r>
            <a:r>
              <a:rPr lang="zh-CN" altLang="en-US" sz="2000" b="1" dirty="0">
                <a:solidFill>
                  <a:srgbClr val="3333FF"/>
                </a:solidFill>
                <a:latin typeface="微软雅黑" pitchFamily="34" charset="-122"/>
                <a:ea typeface="微软雅黑" pitchFamily="34" charset="-122"/>
              </a:rPr>
              <a:t>全局性</a:t>
            </a:r>
            <a:r>
              <a:rPr lang="zh-CN" altLang="en-US" sz="2000" b="1" dirty="0">
                <a:latin typeface="微软雅黑" pitchFamily="34" charset="-122"/>
                <a:ea typeface="微软雅黑" pitchFamily="34" charset="-122"/>
              </a:rPr>
              <a:t>的过程，涉及</a:t>
            </a:r>
            <a:r>
              <a:rPr lang="zh-CN" altLang="en-US" sz="2000" b="1" dirty="0" smtClean="0">
                <a:latin typeface="微软雅黑" pitchFamily="34" charset="-122"/>
                <a:ea typeface="微软雅黑" pitchFamily="34" charset="-122"/>
              </a:rPr>
              <a:t>到与</a:t>
            </a:r>
            <a:r>
              <a:rPr lang="zh-CN" altLang="en-US" sz="2000" b="1" dirty="0">
                <a:latin typeface="微软雅黑" pitchFamily="34" charset="-122"/>
                <a:ea typeface="微软雅黑" pitchFamily="34" charset="-122"/>
              </a:rPr>
              <a:t>降低网络传输性能有关的所有因素</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20" name="矩形 19"/>
          <p:cNvSpPr/>
          <p:nvPr/>
        </p:nvSpPr>
        <p:spPr>
          <a:xfrm>
            <a:off x="903674" y="1812827"/>
            <a:ext cx="3394717" cy="1092607"/>
          </a:xfrm>
          <a:prstGeom prst="rect">
            <a:avLst/>
          </a:prstGeom>
        </p:spPr>
        <p:txBody>
          <a:bodyPr wrap="square">
            <a:spAutoFit/>
          </a:bodyPr>
          <a:lstStyle/>
          <a:p>
            <a:pPr>
              <a:lnSpc>
                <a:spcPts val="2600"/>
              </a:lnSpc>
            </a:pPr>
            <a:r>
              <a:rPr lang="zh-CN" altLang="en-US" sz="2000" b="1" dirty="0" smtClean="0">
                <a:latin typeface="微软雅黑" pitchFamily="34" charset="-122"/>
                <a:ea typeface="微软雅黑" pitchFamily="34" charset="-122"/>
              </a:rPr>
              <a:t>防止</a:t>
            </a:r>
            <a:r>
              <a:rPr lang="zh-CN" altLang="en-US" sz="2000" b="1" dirty="0">
                <a:latin typeface="微软雅黑" pitchFamily="34" charset="-122"/>
                <a:ea typeface="微软雅黑" pitchFamily="34" charset="-122"/>
              </a:rPr>
              <a:t>过多的数据注入到网络中，使网络中的路由器或链路</a:t>
            </a:r>
            <a:r>
              <a:rPr lang="zh-CN" altLang="en-US" sz="2000" b="1" dirty="0">
                <a:solidFill>
                  <a:srgbClr val="3333FF"/>
                </a:solidFill>
                <a:latin typeface="微软雅黑" pitchFamily="34" charset="-122"/>
                <a:ea typeface="微软雅黑" pitchFamily="34" charset="-122"/>
              </a:rPr>
              <a:t>不致过载</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7357930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a:xfrm>
            <a:off x="556963" y="1040353"/>
            <a:ext cx="8048776"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1" name="Group 23"/>
          <p:cNvGrpSpPr>
            <a:grpSpLocks/>
          </p:cNvGrpSpPr>
          <p:nvPr/>
        </p:nvGrpSpPr>
        <p:grpSpPr bwMode="auto">
          <a:xfrm>
            <a:off x="1727122" y="2493705"/>
            <a:ext cx="4605001" cy="1606548"/>
            <a:chOff x="651" y="2544"/>
            <a:chExt cx="3908" cy="1477"/>
          </a:xfrm>
        </p:grpSpPr>
        <p:sp>
          <p:nvSpPr>
            <p:cNvPr id="62" name="Line 24"/>
            <p:cNvSpPr>
              <a:spLocks noChangeShapeType="1"/>
            </p:cNvSpPr>
            <p:nvPr/>
          </p:nvSpPr>
          <p:spPr bwMode="auto">
            <a:xfrm>
              <a:off x="2585" y="3737"/>
              <a:ext cx="84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63" name="Line 25"/>
            <p:cNvSpPr>
              <a:spLocks noChangeShapeType="1"/>
            </p:cNvSpPr>
            <p:nvPr/>
          </p:nvSpPr>
          <p:spPr bwMode="auto">
            <a:xfrm>
              <a:off x="1633" y="3737"/>
              <a:ext cx="94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grpSp>
          <p:nvGrpSpPr>
            <p:cNvPr id="64" name="Group 26"/>
            <p:cNvGrpSpPr>
              <a:grpSpLocks/>
            </p:cNvGrpSpPr>
            <p:nvPr/>
          </p:nvGrpSpPr>
          <p:grpSpPr bwMode="auto">
            <a:xfrm>
              <a:off x="651" y="2544"/>
              <a:ext cx="3908" cy="1477"/>
              <a:chOff x="651" y="2544"/>
              <a:chExt cx="3908" cy="1477"/>
            </a:xfrm>
          </p:grpSpPr>
          <p:grpSp>
            <p:nvGrpSpPr>
              <p:cNvPr id="65" name="Group 27"/>
              <p:cNvGrpSpPr>
                <a:grpSpLocks/>
              </p:cNvGrpSpPr>
              <p:nvPr/>
            </p:nvGrpSpPr>
            <p:grpSpPr bwMode="auto">
              <a:xfrm>
                <a:off x="651" y="2544"/>
                <a:ext cx="3908" cy="1252"/>
                <a:chOff x="651" y="2544"/>
                <a:chExt cx="3908" cy="1252"/>
              </a:xfrm>
            </p:grpSpPr>
            <p:sp>
              <p:nvSpPr>
                <p:cNvPr id="68" name="Freeform 28"/>
                <p:cNvSpPr>
                  <a:spLocks/>
                </p:cNvSpPr>
                <p:nvPr/>
              </p:nvSpPr>
              <p:spPr bwMode="auto">
                <a:xfrm>
                  <a:off x="651" y="2595"/>
                  <a:ext cx="2773" cy="964"/>
                </a:xfrm>
                <a:custGeom>
                  <a:avLst/>
                  <a:gdLst>
                    <a:gd name="T0" fmla="*/ 0 w 1728"/>
                    <a:gd name="T1" fmla="*/ 964 h 781"/>
                    <a:gd name="T2" fmla="*/ 1204 w 1728"/>
                    <a:gd name="T3" fmla="*/ 186 h 781"/>
                    <a:gd name="T4" fmla="*/ 1733 w 1728"/>
                    <a:gd name="T5" fmla="*/ 23 h 781"/>
                    <a:gd name="T6" fmla="*/ 2109 w 1728"/>
                    <a:gd name="T7" fmla="*/ 46 h 781"/>
                    <a:gd name="T8" fmla="*/ 2388 w 1728"/>
                    <a:gd name="T9" fmla="*/ 216 h 781"/>
                    <a:gd name="T10" fmla="*/ 2571 w 1728"/>
                    <a:gd name="T11" fmla="*/ 453 h 781"/>
                    <a:gd name="T12" fmla="*/ 2706 w 1728"/>
                    <a:gd name="T13" fmla="*/ 727 h 781"/>
                    <a:gd name="T14" fmla="*/ 2773 w 1728"/>
                    <a:gd name="T15" fmla="*/ 964 h 7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8" h="781">
                      <a:moveTo>
                        <a:pt x="0" y="781"/>
                      </a:moveTo>
                      <a:cubicBezTo>
                        <a:pt x="285" y="529"/>
                        <a:pt x="570" y="278"/>
                        <a:pt x="750" y="151"/>
                      </a:cubicBezTo>
                      <a:cubicBezTo>
                        <a:pt x="930" y="24"/>
                        <a:pt x="986" y="38"/>
                        <a:pt x="1080" y="19"/>
                      </a:cubicBezTo>
                      <a:cubicBezTo>
                        <a:pt x="1174" y="0"/>
                        <a:pt x="1246" y="11"/>
                        <a:pt x="1314" y="37"/>
                      </a:cubicBezTo>
                      <a:cubicBezTo>
                        <a:pt x="1382" y="63"/>
                        <a:pt x="1440" y="120"/>
                        <a:pt x="1488" y="175"/>
                      </a:cubicBezTo>
                      <a:cubicBezTo>
                        <a:pt x="1536" y="230"/>
                        <a:pt x="1569" y="298"/>
                        <a:pt x="1602" y="367"/>
                      </a:cubicBezTo>
                      <a:cubicBezTo>
                        <a:pt x="1635" y="436"/>
                        <a:pt x="1665" y="520"/>
                        <a:pt x="1686" y="589"/>
                      </a:cubicBezTo>
                      <a:cubicBezTo>
                        <a:pt x="1707" y="658"/>
                        <a:pt x="1717" y="719"/>
                        <a:pt x="1728" y="781"/>
                      </a:cubicBezTo>
                    </a:path>
                  </a:pathLst>
                </a:custGeom>
                <a:noFill/>
                <a:ln w="38100" cmpd="sng">
                  <a:solidFill>
                    <a:srgbClr val="00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69" name="Line 29"/>
                <p:cNvSpPr>
                  <a:spLocks noChangeShapeType="1"/>
                </p:cNvSpPr>
                <p:nvPr/>
              </p:nvSpPr>
              <p:spPr bwMode="auto">
                <a:xfrm>
                  <a:off x="2576" y="2611"/>
                  <a:ext cx="0" cy="94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70" name="Text Box 30"/>
                <p:cNvSpPr txBox="1">
                  <a:spLocks noChangeArrowheads="1"/>
                </p:cNvSpPr>
                <p:nvPr/>
              </p:nvSpPr>
              <p:spPr bwMode="auto">
                <a:xfrm>
                  <a:off x="3532" y="2544"/>
                  <a:ext cx="102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600" dirty="0">
                      <a:solidFill>
                        <a:srgbClr val="0000FF"/>
                      </a:solidFill>
                      <a:latin typeface="微软雅黑" pitchFamily="34" charset="-122"/>
                      <a:ea typeface="微软雅黑" pitchFamily="34" charset="-122"/>
                    </a:rPr>
                    <a:t>无拥塞控制</a:t>
                  </a:r>
                </a:p>
              </p:txBody>
            </p:sp>
            <p:sp>
              <p:nvSpPr>
                <p:cNvPr id="71" name="Line 31"/>
                <p:cNvSpPr>
                  <a:spLocks noChangeShapeType="1"/>
                </p:cNvSpPr>
                <p:nvPr/>
              </p:nvSpPr>
              <p:spPr bwMode="auto">
                <a:xfrm flipH="1">
                  <a:off x="3125" y="2759"/>
                  <a:ext cx="453" cy="1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72" name="Line 32"/>
                <p:cNvSpPr>
                  <a:spLocks noChangeShapeType="1"/>
                </p:cNvSpPr>
                <p:nvPr/>
              </p:nvSpPr>
              <p:spPr bwMode="auto">
                <a:xfrm>
                  <a:off x="1619" y="2848"/>
                  <a:ext cx="0" cy="71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73" name="Line 33"/>
                <p:cNvSpPr>
                  <a:spLocks noChangeShapeType="1"/>
                </p:cNvSpPr>
                <p:nvPr/>
              </p:nvSpPr>
              <p:spPr bwMode="auto">
                <a:xfrm>
                  <a:off x="2576" y="3559"/>
                  <a:ext cx="0" cy="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74" name="Line 34"/>
                <p:cNvSpPr>
                  <a:spLocks noChangeShapeType="1"/>
                </p:cNvSpPr>
                <p:nvPr/>
              </p:nvSpPr>
              <p:spPr bwMode="auto">
                <a:xfrm>
                  <a:off x="3424" y="3559"/>
                  <a:ext cx="0" cy="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sp>
              <p:nvSpPr>
                <p:cNvPr id="75" name="Line 35"/>
                <p:cNvSpPr>
                  <a:spLocks noChangeShapeType="1"/>
                </p:cNvSpPr>
                <p:nvPr/>
              </p:nvSpPr>
              <p:spPr bwMode="auto">
                <a:xfrm>
                  <a:off x="1619" y="3559"/>
                  <a:ext cx="0" cy="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微软雅黑" pitchFamily="34" charset="-122"/>
                    <a:ea typeface="微软雅黑" pitchFamily="34" charset="-122"/>
                  </a:endParaRPr>
                </a:p>
              </p:txBody>
            </p:sp>
          </p:grpSp>
          <p:sp>
            <p:nvSpPr>
              <p:cNvPr id="66" name="Text Box 36"/>
              <p:cNvSpPr txBox="1">
                <a:spLocks noChangeArrowheads="1"/>
              </p:cNvSpPr>
              <p:nvPr/>
            </p:nvSpPr>
            <p:spPr bwMode="auto">
              <a:xfrm>
                <a:off x="2748" y="3589"/>
                <a:ext cx="461" cy="28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solidFill>
                      <a:srgbClr val="0033CC"/>
                    </a:solidFill>
                    <a:latin typeface="微软雅黑" pitchFamily="34" charset="-122"/>
                    <a:ea typeface="微软雅黑" pitchFamily="34" charset="-122"/>
                  </a:rPr>
                  <a:t>拥塞</a:t>
                </a:r>
              </a:p>
            </p:txBody>
          </p:sp>
          <p:sp>
            <p:nvSpPr>
              <p:cNvPr id="67" name="Text Box 37"/>
              <p:cNvSpPr txBox="1">
                <a:spLocks noChangeArrowheads="1"/>
              </p:cNvSpPr>
              <p:nvPr/>
            </p:nvSpPr>
            <p:spPr bwMode="auto">
              <a:xfrm>
                <a:off x="1872" y="3619"/>
                <a:ext cx="461" cy="4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eaLnBrk="1" hangingPunct="1">
                  <a:lnSpc>
                    <a:spcPct val="80000"/>
                  </a:lnSpc>
                </a:pPr>
                <a:r>
                  <a:rPr lang="zh-CN" altLang="en-US" sz="1400" dirty="0">
                    <a:solidFill>
                      <a:srgbClr val="0033CC"/>
                    </a:solidFill>
                    <a:latin typeface="微软雅黑" pitchFamily="34" charset="-122"/>
                    <a:ea typeface="微软雅黑" pitchFamily="34" charset="-122"/>
                  </a:rPr>
                  <a:t>轻度</a:t>
                </a:r>
              </a:p>
              <a:p>
                <a:pPr algn="ctr" eaLnBrk="1" hangingPunct="1">
                  <a:lnSpc>
                    <a:spcPct val="80000"/>
                  </a:lnSpc>
                </a:pPr>
                <a:r>
                  <a:rPr lang="zh-CN" altLang="en-US" sz="1400" dirty="0">
                    <a:solidFill>
                      <a:srgbClr val="0033CC"/>
                    </a:solidFill>
                    <a:latin typeface="微软雅黑" pitchFamily="34" charset="-122"/>
                    <a:ea typeface="微软雅黑" pitchFamily="34" charset="-122"/>
                  </a:rPr>
                  <a:t>拥塞</a:t>
                </a:r>
              </a:p>
            </p:txBody>
          </p:sp>
        </p:grpSp>
      </p:grpSp>
      <p:sp>
        <p:nvSpPr>
          <p:cNvPr id="38" name="AutoShape 5"/>
          <p:cNvSpPr>
            <a:spLocks noChangeArrowheads="1"/>
          </p:cNvSpPr>
          <p:nvPr/>
        </p:nvSpPr>
        <p:spPr bwMode="auto">
          <a:xfrm>
            <a:off x="556963" y="6282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278387" y="605119"/>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拥塞控制所起的</a:t>
            </a:r>
            <a:r>
              <a:rPr lang="zh-CN" altLang="en-US" sz="2000" b="1" dirty="0" smtClean="0">
                <a:solidFill>
                  <a:schemeClr val="bg1"/>
                </a:solidFill>
                <a:latin typeface="微软雅黑" pitchFamily="34" charset="-122"/>
                <a:ea typeface="微软雅黑" pitchFamily="34" charset="-122"/>
              </a:rPr>
              <a:t>作用</a:t>
            </a:r>
            <a:endParaRPr lang="zh-CN" altLang="en-US" sz="2000" b="1" dirty="0">
              <a:solidFill>
                <a:schemeClr val="bg1"/>
              </a:solidFill>
              <a:latin typeface="微软雅黑" pitchFamily="34" charset="-122"/>
              <a:ea typeface="微软雅黑" pitchFamily="34" charset="-122"/>
            </a:endParaRPr>
          </a:p>
        </p:txBody>
      </p:sp>
      <p:sp>
        <p:nvSpPr>
          <p:cNvPr id="41" name="Line 3"/>
          <p:cNvSpPr>
            <a:spLocks noChangeShapeType="1"/>
          </p:cNvSpPr>
          <p:nvPr/>
        </p:nvSpPr>
        <p:spPr bwMode="auto">
          <a:xfrm rot="16200000">
            <a:off x="534447" y="2410495"/>
            <a:ext cx="2385349" cy="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2" name="Text Box 4"/>
          <p:cNvSpPr txBox="1">
            <a:spLocks noChangeArrowheads="1"/>
          </p:cNvSpPr>
          <p:nvPr/>
        </p:nvSpPr>
        <p:spPr bwMode="auto">
          <a:xfrm>
            <a:off x="6275535" y="3628187"/>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latin typeface="微软雅黑" pitchFamily="34" charset="-122"/>
                <a:ea typeface="微软雅黑" pitchFamily="34" charset="-122"/>
              </a:rPr>
              <a:t>提供的负载</a:t>
            </a:r>
          </a:p>
        </p:txBody>
      </p:sp>
      <p:sp>
        <p:nvSpPr>
          <p:cNvPr id="43" name="Text Box 5"/>
          <p:cNvSpPr txBox="1">
            <a:spLocks noChangeArrowheads="1"/>
          </p:cNvSpPr>
          <p:nvPr/>
        </p:nvSpPr>
        <p:spPr bwMode="auto">
          <a:xfrm>
            <a:off x="1727121" y="114477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latin typeface="微软雅黑" pitchFamily="34" charset="-122"/>
                <a:ea typeface="微软雅黑" pitchFamily="34" charset="-122"/>
              </a:rPr>
              <a:t>吞吐量</a:t>
            </a:r>
          </a:p>
        </p:txBody>
      </p:sp>
      <p:grpSp>
        <p:nvGrpSpPr>
          <p:cNvPr id="44" name="Group 6"/>
          <p:cNvGrpSpPr>
            <a:grpSpLocks/>
          </p:cNvGrpSpPr>
          <p:nvPr/>
        </p:nvGrpSpPr>
        <p:grpSpPr bwMode="auto">
          <a:xfrm>
            <a:off x="1727121" y="1650730"/>
            <a:ext cx="4810036" cy="1952440"/>
            <a:chOff x="651" y="1764"/>
            <a:chExt cx="4082" cy="1795"/>
          </a:xfrm>
        </p:grpSpPr>
        <p:sp>
          <p:nvSpPr>
            <p:cNvPr id="45" name="Line 7"/>
            <p:cNvSpPr>
              <a:spLocks noChangeShapeType="1"/>
            </p:cNvSpPr>
            <p:nvPr/>
          </p:nvSpPr>
          <p:spPr bwMode="auto">
            <a:xfrm flipV="1">
              <a:off x="651" y="2077"/>
              <a:ext cx="1925" cy="1482"/>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6" name="Line 8"/>
            <p:cNvSpPr>
              <a:spLocks noChangeShapeType="1"/>
            </p:cNvSpPr>
            <p:nvPr/>
          </p:nvSpPr>
          <p:spPr bwMode="auto">
            <a:xfrm>
              <a:off x="2576" y="2077"/>
              <a:ext cx="2157"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7" name="Text Box 9"/>
            <p:cNvSpPr txBox="1">
              <a:spLocks noChangeArrowheads="1"/>
            </p:cNvSpPr>
            <p:nvPr/>
          </p:nvSpPr>
          <p:spPr bwMode="auto">
            <a:xfrm>
              <a:off x="2901" y="1764"/>
              <a:ext cx="137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600" dirty="0">
                  <a:solidFill>
                    <a:srgbClr val="CC00CC"/>
                  </a:solidFill>
                  <a:latin typeface="微软雅黑" pitchFamily="34" charset="-122"/>
                  <a:ea typeface="微软雅黑" pitchFamily="34" charset="-122"/>
                </a:rPr>
                <a:t>理想的拥塞控制</a:t>
              </a:r>
            </a:p>
          </p:txBody>
        </p:sp>
      </p:grpSp>
      <p:grpSp>
        <p:nvGrpSpPr>
          <p:cNvPr id="49" name="Group 11"/>
          <p:cNvGrpSpPr>
            <a:grpSpLocks/>
          </p:cNvGrpSpPr>
          <p:nvPr/>
        </p:nvGrpSpPr>
        <p:grpSpPr bwMode="auto">
          <a:xfrm>
            <a:off x="1727121" y="2042305"/>
            <a:ext cx="4879559" cy="1560864"/>
            <a:chOff x="651" y="2124"/>
            <a:chExt cx="4141" cy="1435"/>
          </a:xfrm>
        </p:grpSpPr>
        <p:sp>
          <p:nvSpPr>
            <p:cNvPr id="50" name="Freeform 12"/>
            <p:cNvSpPr>
              <a:spLocks/>
            </p:cNvSpPr>
            <p:nvPr/>
          </p:nvSpPr>
          <p:spPr bwMode="auto">
            <a:xfrm>
              <a:off x="651" y="2422"/>
              <a:ext cx="4141" cy="1137"/>
            </a:xfrm>
            <a:custGeom>
              <a:avLst/>
              <a:gdLst>
                <a:gd name="T0" fmla="*/ 0 w 2581"/>
                <a:gd name="T1" fmla="*/ 1137 h 921"/>
                <a:gd name="T2" fmla="*/ 1405 w 2581"/>
                <a:gd name="T3" fmla="*/ 426 h 921"/>
                <a:gd name="T4" fmla="*/ 2002 w 2581"/>
                <a:gd name="T5" fmla="*/ 226 h 921"/>
                <a:gd name="T6" fmla="*/ 2541 w 2581"/>
                <a:gd name="T7" fmla="*/ 130 h 921"/>
                <a:gd name="T8" fmla="*/ 3032 w 2581"/>
                <a:gd name="T9" fmla="*/ 78 h 921"/>
                <a:gd name="T10" fmla="*/ 3581 w 2581"/>
                <a:gd name="T11" fmla="*/ 26 h 921"/>
                <a:gd name="T12" fmla="*/ 4072 w 2581"/>
                <a:gd name="T13" fmla="*/ 4 h 921"/>
                <a:gd name="T14" fmla="*/ 3995 w 2581"/>
                <a:gd name="T15" fmla="*/ 4 h 9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1" h="921">
                  <a:moveTo>
                    <a:pt x="0" y="921"/>
                  </a:moveTo>
                  <a:cubicBezTo>
                    <a:pt x="334" y="694"/>
                    <a:pt x="668" y="468"/>
                    <a:pt x="876" y="345"/>
                  </a:cubicBezTo>
                  <a:cubicBezTo>
                    <a:pt x="1084" y="222"/>
                    <a:pt x="1130" y="223"/>
                    <a:pt x="1248" y="183"/>
                  </a:cubicBezTo>
                  <a:cubicBezTo>
                    <a:pt x="1366" y="143"/>
                    <a:pt x="1477" y="125"/>
                    <a:pt x="1584" y="105"/>
                  </a:cubicBezTo>
                  <a:cubicBezTo>
                    <a:pt x="1691" y="85"/>
                    <a:pt x="1782" y="77"/>
                    <a:pt x="1890" y="63"/>
                  </a:cubicBezTo>
                  <a:cubicBezTo>
                    <a:pt x="1998" y="49"/>
                    <a:pt x="2124" y="31"/>
                    <a:pt x="2232" y="21"/>
                  </a:cubicBezTo>
                  <a:cubicBezTo>
                    <a:pt x="2340" y="11"/>
                    <a:pt x="2495" y="6"/>
                    <a:pt x="2538" y="3"/>
                  </a:cubicBezTo>
                  <a:cubicBezTo>
                    <a:pt x="2581" y="0"/>
                    <a:pt x="2498" y="3"/>
                    <a:pt x="2490" y="3"/>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nvGrpSpPr>
            <p:cNvPr id="51" name="Group 13"/>
            <p:cNvGrpSpPr>
              <a:grpSpLocks/>
            </p:cNvGrpSpPr>
            <p:nvPr/>
          </p:nvGrpSpPr>
          <p:grpSpPr bwMode="auto">
            <a:xfrm>
              <a:off x="2451" y="2124"/>
              <a:ext cx="1376" cy="439"/>
              <a:chOff x="2451" y="2124"/>
              <a:chExt cx="1376" cy="439"/>
            </a:xfrm>
          </p:grpSpPr>
          <p:sp>
            <p:nvSpPr>
              <p:cNvPr id="52" name="Text Box 14"/>
              <p:cNvSpPr txBox="1">
                <a:spLocks noChangeArrowheads="1"/>
              </p:cNvSpPr>
              <p:nvPr/>
            </p:nvSpPr>
            <p:spPr bwMode="auto">
              <a:xfrm>
                <a:off x="2451" y="2124"/>
                <a:ext cx="1376" cy="3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600" dirty="0">
                    <a:solidFill>
                      <a:srgbClr val="0000FF"/>
                    </a:solidFill>
                    <a:latin typeface="微软雅黑" pitchFamily="34" charset="-122"/>
                    <a:ea typeface="微软雅黑" pitchFamily="34" charset="-122"/>
                  </a:rPr>
                  <a:t>实际的拥塞控制</a:t>
                </a:r>
              </a:p>
            </p:txBody>
          </p:sp>
          <p:sp>
            <p:nvSpPr>
              <p:cNvPr id="53" name="Line 15"/>
              <p:cNvSpPr>
                <a:spLocks noChangeShapeType="1"/>
              </p:cNvSpPr>
              <p:nvPr/>
            </p:nvSpPr>
            <p:spPr bwMode="auto">
              <a:xfrm>
                <a:off x="3016" y="2387"/>
                <a:ext cx="100" cy="1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grpSp>
      <p:sp>
        <p:nvSpPr>
          <p:cNvPr id="54" name="Line 16"/>
          <p:cNvSpPr>
            <a:spLocks noChangeShapeType="1"/>
          </p:cNvSpPr>
          <p:nvPr/>
        </p:nvSpPr>
        <p:spPr bwMode="auto">
          <a:xfrm>
            <a:off x="1727121" y="3603169"/>
            <a:ext cx="5174147" cy="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5" name="Text Box 17"/>
          <p:cNvSpPr txBox="1">
            <a:spLocks noChangeArrowheads="1"/>
          </p:cNvSpPr>
          <p:nvPr/>
        </p:nvSpPr>
        <p:spPr bwMode="auto">
          <a:xfrm>
            <a:off x="1442736" y="3451162"/>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600" dirty="0">
                <a:solidFill>
                  <a:srgbClr val="333399"/>
                </a:solidFill>
                <a:latin typeface="微软雅黑" pitchFamily="34" charset="-122"/>
                <a:ea typeface="微软雅黑" pitchFamily="34" charset="-122"/>
              </a:rPr>
              <a:t>0</a:t>
            </a:r>
          </a:p>
        </p:txBody>
      </p:sp>
      <p:grpSp>
        <p:nvGrpSpPr>
          <p:cNvPr id="56" name="Group 18"/>
          <p:cNvGrpSpPr>
            <a:grpSpLocks/>
          </p:cNvGrpSpPr>
          <p:nvPr/>
        </p:nvGrpSpPr>
        <p:grpSpPr bwMode="auto">
          <a:xfrm>
            <a:off x="4906315" y="2875493"/>
            <a:ext cx="2651294" cy="792941"/>
            <a:chOff x="3349" y="2890"/>
            <a:chExt cx="2250" cy="729"/>
          </a:xfrm>
        </p:grpSpPr>
        <p:grpSp>
          <p:nvGrpSpPr>
            <p:cNvPr id="57" name="Group 19"/>
            <p:cNvGrpSpPr>
              <a:grpSpLocks/>
            </p:cNvGrpSpPr>
            <p:nvPr/>
          </p:nvGrpSpPr>
          <p:grpSpPr bwMode="auto">
            <a:xfrm>
              <a:off x="3477" y="2890"/>
              <a:ext cx="2122" cy="600"/>
              <a:chOff x="3477" y="2890"/>
              <a:chExt cx="2122" cy="600"/>
            </a:xfrm>
          </p:grpSpPr>
          <p:sp>
            <p:nvSpPr>
              <p:cNvPr id="59" name="Text Box 20"/>
              <p:cNvSpPr txBox="1">
                <a:spLocks noChangeArrowheads="1"/>
              </p:cNvSpPr>
              <p:nvPr/>
            </p:nvSpPr>
            <p:spPr bwMode="auto">
              <a:xfrm>
                <a:off x="3881" y="2890"/>
                <a:ext cx="171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600" dirty="0">
                    <a:solidFill>
                      <a:srgbClr val="CC00CC"/>
                    </a:solidFill>
                    <a:latin typeface="微软雅黑" pitchFamily="34" charset="-122"/>
                    <a:ea typeface="微软雅黑" pitchFamily="34" charset="-122"/>
                  </a:rPr>
                  <a:t>死锁（吞吐量 </a:t>
                </a:r>
                <a:r>
                  <a:rPr lang="en-US" altLang="zh-CN" sz="1600" dirty="0">
                    <a:solidFill>
                      <a:srgbClr val="CC00CC"/>
                    </a:solidFill>
                    <a:latin typeface="微软雅黑" pitchFamily="34" charset="-122"/>
                    <a:ea typeface="微软雅黑" pitchFamily="34" charset="-122"/>
                  </a:rPr>
                  <a:t>= 0</a:t>
                </a:r>
                <a:r>
                  <a:rPr lang="zh-CN" altLang="en-US" sz="1600" dirty="0">
                    <a:solidFill>
                      <a:srgbClr val="CC00CC"/>
                    </a:solidFill>
                    <a:latin typeface="微软雅黑" pitchFamily="34" charset="-122"/>
                    <a:ea typeface="微软雅黑" pitchFamily="34" charset="-122"/>
                  </a:rPr>
                  <a:t>）</a:t>
                </a:r>
              </a:p>
            </p:txBody>
          </p:sp>
          <p:sp>
            <p:nvSpPr>
              <p:cNvPr id="60" name="Line 21"/>
              <p:cNvSpPr>
                <a:spLocks noChangeShapeType="1"/>
              </p:cNvSpPr>
              <p:nvPr/>
            </p:nvSpPr>
            <p:spPr bwMode="auto">
              <a:xfrm flipH="1">
                <a:off x="3477" y="3104"/>
                <a:ext cx="457" cy="386"/>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sp>
          <p:nvSpPr>
            <p:cNvPr id="58" name="Oval 22"/>
            <p:cNvSpPr>
              <a:spLocks noChangeArrowheads="1"/>
            </p:cNvSpPr>
            <p:nvPr/>
          </p:nvSpPr>
          <p:spPr bwMode="auto">
            <a:xfrm>
              <a:off x="3349" y="3485"/>
              <a:ext cx="141" cy="134"/>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spTree>
    <p:extLst>
      <p:ext uri="{BB962C8B-B14F-4D97-AF65-F5344CB8AC3E}">
        <p14:creationId xmlns:p14="http://schemas.microsoft.com/office/powerpoint/2010/main" val="5277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3000"/>
                                        <p:tgtEl>
                                          <p:spTgt spid="61"/>
                                        </p:tgtEl>
                                      </p:cBhvr>
                                    </p:animEffect>
                                  </p:childTnLst>
                                </p:cTn>
                              </p:par>
                            </p:childTnLst>
                          </p:cTn>
                        </p:par>
                        <p:par>
                          <p:cTn id="8" fill="hold">
                            <p:stCondLst>
                              <p:cond delay="4000"/>
                            </p:stCondLst>
                            <p:childTnLst>
                              <p:par>
                                <p:cTn id="9" presetID="1"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4000"/>
                            </p:stCondLst>
                            <p:childTnLst>
                              <p:par>
                                <p:cTn id="12" presetID="22" presetClass="entr" presetSubtype="8" fill="hold" nodeType="afterEffect">
                                  <p:stCondLst>
                                    <p:cond delay="1000"/>
                                  </p:stCondLst>
                                  <p:childTnLst>
                                    <p:set>
                                      <p:cBhvr>
                                        <p:cTn id="13" dur="1" fill="hold">
                                          <p:stCondLst>
                                            <p:cond delay="0"/>
                                          </p:stCondLst>
                                        </p:cTn>
                                        <p:tgtEl>
                                          <p:spTgt spid="44"/>
                                        </p:tgtEl>
                                        <p:attrNameLst>
                                          <p:attrName>style.visibility</p:attrName>
                                        </p:attrNameLst>
                                      </p:cBhvr>
                                      <p:to>
                                        <p:strVal val="visible"/>
                                      </p:to>
                                    </p:set>
                                    <p:animEffect transition="in" filter="wipe(left)">
                                      <p:cBhvr>
                                        <p:cTn id="14" dur="2750"/>
                                        <p:tgtEl>
                                          <p:spTgt spid="44"/>
                                        </p:tgtEl>
                                      </p:cBhvr>
                                    </p:animEffect>
                                  </p:childTnLst>
                                </p:cTn>
                              </p:par>
                            </p:childTnLst>
                          </p:cTn>
                        </p:par>
                        <p:par>
                          <p:cTn id="15" fill="hold">
                            <p:stCondLst>
                              <p:cond delay="7750"/>
                            </p:stCondLst>
                            <p:childTnLst>
                              <p:par>
                                <p:cTn id="16" presetID="22" presetClass="entr" presetSubtype="8" fill="hold" nodeType="afterEffect">
                                  <p:stCondLst>
                                    <p:cond delay="100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3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775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52630" y="1224543"/>
            <a:ext cx="1657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与 </a:t>
            </a:r>
            <a:r>
              <a:rPr lang="en-US" altLang="zh-CN" sz="2000" b="1" dirty="0" smtClean="0">
                <a:solidFill>
                  <a:schemeClr val="bg1"/>
                </a:solidFill>
                <a:latin typeface="微软雅黑" pitchFamily="34" charset="-122"/>
                <a:ea typeface="微软雅黑" pitchFamily="34" charset="-122"/>
              </a:rPr>
              <a:t>UDP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730581"/>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两个对等运输实体在通信时传送的数据单位叫作</a:t>
            </a:r>
            <a:r>
              <a:rPr lang="zh-CN" altLang="en-US" sz="2000" b="1" dirty="0">
                <a:solidFill>
                  <a:srgbClr val="0000FF"/>
                </a:solidFill>
                <a:latin typeface="微软雅黑" pitchFamily="34" charset="-122"/>
                <a:ea typeface="微软雅黑" pitchFamily="34" charset="-122"/>
              </a:rPr>
              <a:t>运输协议数据单元 </a:t>
            </a:r>
            <a:r>
              <a:rPr lang="en-US" altLang="zh-CN" sz="2000" b="1" dirty="0">
                <a:latin typeface="微软雅黑" pitchFamily="34" charset="-122"/>
                <a:ea typeface="微软雅黑" pitchFamily="34" charset="-122"/>
              </a:rPr>
              <a:t>TPDU (Transport Protocol Data Unit)</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传送的数据单位协议是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报文段</a:t>
            </a:r>
            <a:r>
              <a:rPr lang="en-US" altLang="zh-CN" sz="2000" b="1" dirty="0">
                <a:latin typeface="微软雅黑" pitchFamily="34" charset="-122"/>
                <a:ea typeface="微软雅黑" pitchFamily="34" charset="-122"/>
              </a:rPr>
              <a:t>(segment)</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传送的数据单位协议是 </a:t>
            </a:r>
            <a:r>
              <a:rPr lang="en-US" altLang="zh-CN" sz="2000" b="1" dirty="0">
                <a:solidFill>
                  <a:srgbClr val="0000FF"/>
                </a:solidFill>
                <a:latin typeface="微软雅黑" pitchFamily="34" charset="-122"/>
                <a:ea typeface="微软雅黑" pitchFamily="34" charset="-122"/>
              </a:rPr>
              <a:t>UDP </a:t>
            </a:r>
            <a:r>
              <a:rPr lang="zh-CN" altLang="en-US" sz="2000" b="1" dirty="0">
                <a:solidFill>
                  <a:srgbClr val="0000FF"/>
                </a:solidFill>
                <a:latin typeface="微软雅黑" pitchFamily="34" charset="-122"/>
                <a:ea typeface="微软雅黑" pitchFamily="34" charset="-122"/>
              </a:rPr>
              <a:t>报文</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用户数据报</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402614117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556963" y="11353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296385" y="1102129"/>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拥塞控制的一般</a:t>
            </a:r>
            <a:r>
              <a:rPr lang="zh-CN" altLang="en-US" sz="2000" b="1" dirty="0" smtClean="0">
                <a:solidFill>
                  <a:schemeClr val="bg1"/>
                </a:solidFill>
                <a:latin typeface="微软雅黑" pitchFamily="34" charset="-122"/>
                <a:ea typeface="微软雅黑" pitchFamily="34" charset="-122"/>
              </a:rPr>
              <a:t>原理</a:t>
            </a:r>
            <a:endParaRPr lang="zh-CN" altLang="en-US" sz="2000" b="1" dirty="0">
              <a:solidFill>
                <a:schemeClr val="bg1"/>
              </a:solidFill>
              <a:latin typeface="微软雅黑" pitchFamily="34" charset="-122"/>
              <a:ea typeface="微软雅黑" pitchFamily="34" charset="-122"/>
            </a:endParaRPr>
          </a:p>
        </p:txBody>
      </p:sp>
      <p:sp>
        <p:nvSpPr>
          <p:cNvPr id="40" name="Rectangle 68"/>
          <p:cNvSpPr>
            <a:spLocks noChangeArrowheads="1"/>
          </p:cNvSpPr>
          <p:nvPr/>
        </p:nvSpPr>
        <p:spPr bwMode="auto">
          <a:xfrm>
            <a:off x="556963" y="1498439"/>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拥塞控制的前提：网络</a:t>
            </a:r>
            <a:r>
              <a:rPr lang="zh-CN" altLang="en-US" sz="2000" b="1" dirty="0">
                <a:latin typeface="微软雅黑" pitchFamily="34" charset="-122"/>
                <a:ea typeface="微软雅黑" pitchFamily="34" charset="-122"/>
              </a:rPr>
              <a:t>能够承受现有的网络负荷</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实践证明</a:t>
            </a:r>
            <a:r>
              <a:rPr lang="zh-CN" altLang="en-US" sz="2000" b="1" dirty="0">
                <a:latin typeface="微软雅黑" pitchFamily="34" charset="-122"/>
                <a:ea typeface="微软雅黑" pitchFamily="34" charset="-122"/>
              </a:rPr>
              <a:t>，拥塞控制是很难设计的，因为它是一个</a:t>
            </a:r>
            <a:r>
              <a:rPr lang="zh-CN" altLang="en-US" sz="2000" b="1" dirty="0" smtClean="0">
                <a:solidFill>
                  <a:srgbClr val="0000FF"/>
                </a:solidFill>
                <a:latin typeface="微软雅黑" pitchFamily="34" charset="-122"/>
                <a:ea typeface="微软雅黑" pitchFamily="34" charset="-122"/>
              </a:rPr>
              <a:t>动态问题</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分组</a:t>
            </a:r>
            <a:r>
              <a:rPr lang="zh-CN" altLang="en-US" sz="2000" b="1" dirty="0">
                <a:latin typeface="微软雅黑" pitchFamily="34" charset="-122"/>
                <a:ea typeface="微软雅黑" pitchFamily="34" charset="-122"/>
              </a:rPr>
              <a:t>的丢失是网络发生拥塞的</a:t>
            </a:r>
            <a:r>
              <a:rPr lang="zh-CN" altLang="en-US" sz="2000" b="1" dirty="0">
                <a:solidFill>
                  <a:srgbClr val="3333FF"/>
                </a:solidFill>
                <a:latin typeface="微软雅黑" pitchFamily="34" charset="-122"/>
                <a:ea typeface="微软雅黑" pitchFamily="34" charset="-122"/>
              </a:rPr>
              <a:t>征兆</a:t>
            </a:r>
            <a:r>
              <a:rPr lang="zh-CN" altLang="en-US" sz="2000" b="1" dirty="0">
                <a:latin typeface="微软雅黑" pitchFamily="34" charset="-122"/>
                <a:ea typeface="微软雅黑" pitchFamily="34" charset="-122"/>
              </a:rPr>
              <a:t>而不是原因</a:t>
            </a:r>
            <a:r>
              <a:rPr lang="zh-CN" altLang="en-US" sz="2000" b="1" dirty="0" smtClean="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在许多情况下，甚至正是</a:t>
            </a:r>
            <a:r>
              <a:rPr lang="zh-CN" altLang="en-US" sz="2000" b="1" dirty="0" smtClean="0">
                <a:solidFill>
                  <a:srgbClr val="3333FF"/>
                </a:solidFill>
                <a:latin typeface="微软雅黑" pitchFamily="34" charset="-122"/>
                <a:ea typeface="微软雅黑" pitchFamily="34" charset="-122"/>
              </a:rPr>
              <a:t>拥塞控制本身</a:t>
            </a:r>
            <a:r>
              <a:rPr lang="zh-CN" altLang="en-US" sz="2000" b="1" dirty="0" smtClean="0">
                <a:latin typeface="微软雅黑" pitchFamily="34" charset="-122"/>
                <a:ea typeface="微软雅黑" pitchFamily="34" charset="-122"/>
              </a:rPr>
              <a:t>成为引起网络性能恶化、甚至发生死锁的原因。</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2467308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56963" y="6422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6" name="Rectangle 6"/>
          <p:cNvSpPr>
            <a:spLocks noChangeArrowheads="1"/>
          </p:cNvSpPr>
          <p:nvPr/>
        </p:nvSpPr>
        <p:spPr bwMode="auto">
          <a:xfrm>
            <a:off x="3334857" y="60901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开环控制和闭环控制</a:t>
            </a:r>
          </a:p>
        </p:txBody>
      </p:sp>
      <p:sp>
        <p:nvSpPr>
          <p:cNvPr id="17" name="圆角矩形 16"/>
          <p:cNvSpPr/>
          <p:nvPr/>
        </p:nvSpPr>
        <p:spPr>
          <a:xfrm>
            <a:off x="556964" y="1161826"/>
            <a:ext cx="3938710" cy="3184263"/>
          </a:xfrm>
          <a:prstGeom prst="roundRect">
            <a:avLst>
              <a:gd name="adj" fmla="val 11262"/>
            </a:avLst>
          </a:prstGeom>
          <a:solidFill>
            <a:srgbClr val="99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667413" y="1161826"/>
            <a:ext cx="3938326" cy="3184263"/>
          </a:xfrm>
          <a:prstGeom prst="roundRect">
            <a:avLst>
              <a:gd name="adj" fmla="val 11262"/>
            </a:avLst>
          </a:prstGeom>
          <a:solidFill>
            <a:srgbClr val="CC66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02890" y="1374646"/>
            <a:ext cx="3150256" cy="400110"/>
          </a:xfrm>
          <a:prstGeom prst="rect">
            <a:avLst/>
          </a:prstGeom>
          <a:solidFill>
            <a:srgbClr val="0000CC"/>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sz="2000" b="1" dirty="0" smtClean="0">
                <a:solidFill>
                  <a:schemeClr val="bg1"/>
                </a:solidFill>
                <a:latin typeface="微软雅黑" pitchFamily="34" charset="-122"/>
                <a:ea typeface="微软雅黑" pitchFamily="34" charset="-122"/>
              </a:rPr>
              <a:t>开环控制</a:t>
            </a:r>
            <a:endParaRPr lang="zh-CN" altLang="en-US" sz="2000" b="1" dirty="0">
              <a:solidFill>
                <a:schemeClr val="bg1"/>
              </a:solidFill>
              <a:latin typeface="微软雅黑" pitchFamily="34" charset="-122"/>
              <a:ea typeface="微软雅黑" pitchFamily="34" charset="-122"/>
            </a:endParaRPr>
          </a:p>
        </p:txBody>
      </p:sp>
      <p:sp>
        <p:nvSpPr>
          <p:cNvPr id="20" name="矩形 19"/>
          <p:cNvSpPr/>
          <p:nvPr/>
        </p:nvSpPr>
        <p:spPr>
          <a:xfrm>
            <a:off x="4900198" y="2428391"/>
            <a:ext cx="3394717" cy="759182"/>
          </a:xfrm>
          <a:prstGeom prst="rect">
            <a:avLst/>
          </a:prstGeom>
        </p:spPr>
        <p:txBody>
          <a:bodyPr wrap="square">
            <a:spAutoFit/>
          </a:bodyPr>
          <a:lstStyle/>
          <a:p>
            <a:pPr>
              <a:lnSpc>
                <a:spcPts val="2600"/>
              </a:lnSpc>
            </a:pPr>
            <a:r>
              <a:rPr lang="zh-CN" altLang="en-US" sz="2000" b="1" dirty="0">
                <a:latin typeface="微软雅黑" pitchFamily="34" charset="-122"/>
                <a:ea typeface="微软雅黑" pitchFamily="34" charset="-122"/>
              </a:rPr>
              <a:t>根据网络当前的运行状态采取相应控制措施；</a:t>
            </a:r>
          </a:p>
        </p:txBody>
      </p:sp>
      <p:sp>
        <p:nvSpPr>
          <p:cNvPr id="21" name="矩形 20"/>
          <p:cNvSpPr/>
          <p:nvPr/>
        </p:nvSpPr>
        <p:spPr>
          <a:xfrm>
            <a:off x="4900197" y="3304404"/>
            <a:ext cx="3394717" cy="759182"/>
          </a:xfrm>
          <a:prstGeom prst="rect">
            <a:avLst/>
          </a:prstGeom>
        </p:spPr>
        <p:txBody>
          <a:bodyPr wrap="square">
            <a:spAutoFit/>
          </a:bodyPr>
          <a:lstStyle/>
          <a:p>
            <a:pPr>
              <a:lnSpc>
                <a:spcPts val="2600"/>
              </a:lnSpc>
            </a:pPr>
            <a:r>
              <a:rPr lang="zh-CN" altLang="en-US" sz="2000" b="1" smtClean="0">
                <a:solidFill>
                  <a:srgbClr val="0000FF"/>
                </a:solidFill>
                <a:latin typeface="微软雅黑" pitchFamily="34" charset="-122"/>
                <a:ea typeface="微软雅黑" pitchFamily="34" charset="-122"/>
              </a:rPr>
              <a:t>思路</a:t>
            </a:r>
            <a:r>
              <a:rPr lang="zh-CN" altLang="en-US" sz="2000" b="1"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在发生拥塞后，采取措施进行控制，消除拥塞。</a:t>
            </a:r>
          </a:p>
        </p:txBody>
      </p:sp>
      <p:sp>
        <p:nvSpPr>
          <p:cNvPr id="22" name="矩形 21"/>
          <p:cNvSpPr/>
          <p:nvPr/>
        </p:nvSpPr>
        <p:spPr>
          <a:xfrm>
            <a:off x="4955458" y="1374646"/>
            <a:ext cx="3173853" cy="400110"/>
          </a:xfrm>
          <a:prstGeom prst="rect">
            <a:avLst/>
          </a:prstGeom>
          <a:solidFill>
            <a:srgbClr val="0000CC"/>
          </a:solid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zh-CN" altLang="en-US" sz="2000" b="1" dirty="0" smtClean="0">
                <a:solidFill>
                  <a:schemeClr val="bg1"/>
                </a:solidFill>
                <a:latin typeface="微软雅黑" pitchFamily="34" charset="-122"/>
                <a:ea typeface="微软雅黑" pitchFamily="34" charset="-122"/>
              </a:rPr>
              <a:t>闭环控制</a:t>
            </a:r>
            <a:endParaRPr lang="zh-CN" altLang="en-US" sz="2000" b="1" dirty="0">
              <a:solidFill>
                <a:schemeClr val="bg1"/>
              </a:solidFill>
              <a:latin typeface="微软雅黑" pitchFamily="34" charset="-122"/>
              <a:ea typeface="微软雅黑" pitchFamily="34" charset="-122"/>
            </a:endParaRPr>
          </a:p>
        </p:txBody>
      </p:sp>
      <p:sp>
        <p:nvSpPr>
          <p:cNvPr id="23" name="矩形 22"/>
          <p:cNvSpPr/>
          <p:nvPr/>
        </p:nvSpPr>
        <p:spPr>
          <a:xfrm>
            <a:off x="903675" y="2810928"/>
            <a:ext cx="3394717" cy="425758"/>
          </a:xfrm>
          <a:prstGeom prst="rect">
            <a:avLst/>
          </a:prstGeom>
        </p:spPr>
        <p:txBody>
          <a:bodyPr wrap="square">
            <a:spAutoFit/>
          </a:bodyPr>
          <a:lstStyle/>
          <a:p>
            <a:pPr>
              <a:lnSpc>
                <a:spcPts val="2600"/>
              </a:lnSpc>
            </a:pPr>
            <a:r>
              <a:rPr lang="zh-CN" altLang="en-US" sz="2000" b="1" dirty="0" smtClean="0">
                <a:solidFill>
                  <a:srgbClr val="3333FF"/>
                </a:solidFill>
                <a:latin typeface="微软雅黑" pitchFamily="34" charset="-122"/>
                <a:ea typeface="微软雅黑" pitchFamily="34" charset="-122"/>
              </a:rPr>
              <a:t>思路</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力争避免发生拥塞。</a:t>
            </a:r>
          </a:p>
        </p:txBody>
      </p:sp>
      <p:sp>
        <p:nvSpPr>
          <p:cNvPr id="24" name="矩形 23"/>
          <p:cNvSpPr/>
          <p:nvPr/>
        </p:nvSpPr>
        <p:spPr>
          <a:xfrm>
            <a:off x="903674" y="1925217"/>
            <a:ext cx="3394717" cy="759182"/>
          </a:xfrm>
          <a:prstGeom prst="rect">
            <a:avLst/>
          </a:prstGeom>
        </p:spPr>
        <p:txBody>
          <a:bodyPr wrap="square">
            <a:spAutoFit/>
          </a:bodyPr>
          <a:lstStyle/>
          <a:p>
            <a:pPr>
              <a:lnSpc>
                <a:spcPts val="2600"/>
              </a:lnSpc>
            </a:pPr>
            <a:r>
              <a:rPr lang="zh-CN" altLang="en-US" sz="2000" b="1" dirty="0">
                <a:latin typeface="微软雅黑" pitchFamily="34" charset="-122"/>
                <a:ea typeface="微软雅黑" pitchFamily="34" charset="-122"/>
              </a:rPr>
              <a:t>在设计网络时，事先考虑周全，力求工作时不发生</a:t>
            </a:r>
            <a:r>
              <a:rPr lang="zh-CN" altLang="en-US" sz="2000" b="1" dirty="0" smtClean="0">
                <a:latin typeface="微软雅黑" pitchFamily="34" charset="-122"/>
                <a:ea typeface="微软雅黑" pitchFamily="34" charset="-122"/>
              </a:rPr>
              <a:t>拥塞；</a:t>
            </a:r>
            <a:endParaRPr lang="zh-CN" altLang="en-US" sz="2000" b="1" dirty="0">
              <a:latin typeface="微软雅黑" pitchFamily="34" charset="-122"/>
              <a:ea typeface="微软雅黑" pitchFamily="34" charset="-122"/>
            </a:endParaRPr>
          </a:p>
        </p:txBody>
      </p:sp>
      <p:sp>
        <p:nvSpPr>
          <p:cNvPr id="25" name="矩形 24"/>
          <p:cNvSpPr/>
          <p:nvPr/>
        </p:nvSpPr>
        <p:spPr>
          <a:xfrm>
            <a:off x="4900197" y="1925217"/>
            <a:ext cx="3394717" cy="425758"/>
          </a:xfrm>
          <a:prstGeom prst="rect">
            <a:avLst/>
          </a:prstGeom>
        </p:spPr>
        <p:txBody>
          <a:bodyPr wrap="square">
            <a:spAutoFit/>
          </a:bodyPr>
          <a:lstStyle/>
          <a:p>
            <a:pPr>
              <a:lnSpc>
                <a:spcPts val="2600"/>
              </a:lnSpc>
            </a:pPr>
            <a:r>
              <a:rPr lang="zh-CN" altLang="en-US" sz="2000" b="1" dirty="0">
                <a:latin typeface="微软雅黑" pitchFamily="34" charset="-122"/>
                <a:ea typeface="微软雅黑" pitchFamily="34" charset="-122"/>
              </a:rPr>
              <a:t>基于反馈环路的</a:t>
            </a:r>
            <a:r>
              <a:rPr lang="zh-CN" altLang="en-US" sz="2000" b="1" dirty="0" smtClean="0">
                <a:latin typeface="微软雅黑" pitchFamily="34" charset="-122"/>
                <a:ea typeface="微软雅黑" pitchFamily="34" charset="-122"/>
              </a:rPr>
              <a:t>概念</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7838404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556963" y="12905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976057" y="125729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闭环控制</a:t>
            </a:r>
            <a:endParaRPr lang="zh-CN" altLang="en-US" sz="2000" b="1" dirty="0">
              <a:solidFill>
                <a:schemeClr val="bg1"/>
              </a:solidFill>
              <a:latin typeface="微软雅黑" pitchFamily="34" charset="-122"/>
              <a:ea typeface="微软雅黑" pitchFamily="34" charset="-122"/>
            </a:endParaRPr>
          </a:p>
        </p:txBody>
      </p:sp>
      <p:sp>
        <p:nvSpPr>
          <p:cNvPr id="40" name="Rectangle 68"/>
          <p:cNvSpPr>
            <a:spLocks noChangeArrowheads="1"/>
          </p:cNvSpPr>
          <p:nvPr/>
        </p:nvSpPr>
        <p:spPr bwMode="auto">
          <a:xfrm>
            <a:off x="556963" y="1653602"/>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闭环控制的有以下几种措施： </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监测网络</a:t>
            </a:r>
            <a:r>
              <a:rPr lang="zh-CN" altLang="en-US" sz="2000" b="1" dirty="0" smtClean="0">
                <a:latin typeface="微软雅黑" pitchFamily="34" charset="-122"/>
                <a:ea typeface="微软雅黑" pitchFamily="34" charset="-122"/>
              </a:rPr>
              <a:t>系统，以便</a:t>
            </a:r>
            <a:r>
              <a:rPr lang="zh-CN" altLang="en-US" sz="2000" b="1" dirty="0">
                <a:latin typeface="微软雅黑" pitchFamily="34" charset="-122"/>
                <a:ea typeface="微软雅黑" pitchFamily="34" charset="-122"/>
              </a:rPr>
              <a:t>检测到拥塞在何时、何处发生。</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将拥塞发生的信息传送到可采取行动的地方。</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调整网络系统的运行以解决出现的问题。</a:t>
            </a:r>
          </a:p>
        </p:txBody>
      </p:sp>
    </p:spTree>
    <p:extLst>
      <p:ext uri="{BB962C8B-B14F-4D97-AF65-F5344CB8AC3E}">
        <p14:creationId xmlns:p14="http://schemas.microsoft.com/office/powerpoint/2010/main" val="281444753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56963" y="78728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8" name="Rectangle 6"/>
          <p:cNvSpPr>
            <a:spLocks noChangeArrowheads="1"/>
          </p:cNvSpPr>
          <p:nvPr/>
        </p:nvSpPr>
        <p:spPr bwMode="auto">
          <a:xfrm>
            <a:off x="3591337" y="75407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监测网络的</a:t>
            </a:r>
            <a:r>
              <a:rPr lang="zh-CN" altLang="en-US" sz="2000" b="1" dirty="0" smtClean="0">
                <a:solidFill>
                  <a:schemeClr val="bg1"/>
                </a:solidFill>
                <a:latin typeface="微软雅黑" pitchFamily="34" charset="-122"/>
                <a:ea typeface="微软雅黑" pitchFamily="34" charset="-122"/>
              </a:rPr>
              <a:t>拥塞</a:t>
            </a:r>
            <a:endParaRPr lang="zh-CN" altLang="en-US" sz="2000" b="1" dirty="0">
              <a:solidFill>
                <a:schemeClr val="bg1"/>
              </a:solidFill>
              <a:latin typeface="微软雅黑" pitchFamily="34" charset="-122"/>
              <a:ea typeface="微软雅黑" pitchFamily="34" charset="-122"/>
            </a:endParaRPr>
          </a:p>
        </p:txBody>
      </p:sp>
      <p:sp>
        <p:nvSpPr>
          <p:cNvPr id="49" name="Rectangle 68"/>
          <p:cNvSpPr>
            <a:spLocks noChangeArrowheads="1"/>
          </p:cNvSpPr>
          <p:nvPr/>
        </p:nvSpPr>
        <p:spPr bwMode="auto">
          <a:xfrm>
            <a:off x="556963" y="1150387"/>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主要指标有：</a:t>
            </a:r>
          </a:p>
          <a:p>
            <a:pPr marL="72072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由于缺少缓存空间而被丢弃的分组的百分数；</a:t>
            </a:r>
          </a:p>
          <a:p>
            <a:pPr marL="72072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平均队列长度；</a:t>
            </a:r>
          </a:p>
          <a:p>
            <a:pPr marL="72072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超时重传的分组数；</a:t>
            </a:r>
          </a:p>
          <a:p>
            <a:pPr marL="72072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平均分组时延；</a:t>
            </a:r>
          </a:p>
          <a:p>
            <a:pPr marL="72072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分组时延的标准差，等等。</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上述这些指标的上升都标志着拥塞的增长。</a:t>
            </a:r>
          </a:p>
        </p:txBody>
      </p:sp>
    </p:spTree>
    <p:extLst>
      <p:ext uri="{BB962C8B-B14F-4D97-AF65-F5344CB8AC3E}">
        <p14:creationId xmlns:p14="http://schemas.microsoft.com/office/powerpoint/2010/main" val="54146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56963" y="147741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8" name="Rectangle 6"/>
          <p:cNvSpPr>
            <a:spLocks noChangeArrowheads="1"/>
          </p:cNvSpPr>
          <p:nvPr/>
        </p:nvSpPr>
        <p:spPr bwMode="auto">
          <a:xfrm>
            <a:off x="3719578" y="144420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传递拥塞通知</a:t>
            </a:r>
          </a:p>
        </p:txBody>
      </p:sp>
      <p:sp>
        <p:nvSpPr>
          <p:cNvPr id="49" name="Rectangle 68"/>
          <p:cNvSpPr>
            <a:spLocks noChangeArrowheads="1"/>
          </p:cNvSpPr>
          <p:nvPr/>
        </p:nvSpPr>
        <p:spPr bwMode="auto">
          <a:xfrm>
            <a:off x="556963" y="1840511"/>
            <a:ext cx="818496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通知</a:t>
            </a:r>
            <a:r>
              <a:rPr lang="zh-CN" altLang="en-US" sz="2000" b="1" dirty="0">
                <a:latin typeface="微软雅黑" pitchFamily="34" charset="-122"/>
                <a:ea typeface="微软雅黑" pitchFamily="34" charset="-122"/>
              </a:rPr>
              <a:t>拥塞发生的</a:t>
            </a:r>
            <a:r>
              <a:rPr lang="zh-CN" altLang="en-US" sz="2000" b="1" dirty="0" smtClean="0">
                <a:latin typeface="微软雅黑" pitchFamily="34" charset="-122"/>
                <a:ea typeface="微软雅黑" pitchFamily="34" charset="-122"/>
              </a:rPr>
              <a:t>分组；</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在分组</a:t>
            </a:r>
            <a:r>
              <a:rPr lang="zh-CN" altLang="en-US" sz="2000" b="1" dirty="0">
                <a:latin typeface="微软雅黑" pitchFamily="34" charset="-122"/>
                <a:ea typeface="微软雅黑" pitchFamily="34" charset="-122"/>
              </a:rPr>
              <a:t>中</a:t>
            </a:r>
            <a:r>
              <a:rPr lang="zh-CN" altLang="en-US" sz="2000" b="1" dirty="0" smtClean="0">
                <a:latin typeface="微软雅黑" pitchFamily="34" charset="-122"/>
                <a:ea typeface="微软雅黑" pitchFamily="34" charset="-122"/>
              </a:rPr>
              <a:t>保留表示拥塞状态的字段；</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周期性地发出探测</a:t>
            </a:r>
            <a:r>
              <a:rPr lang="zh-CN" altLang="en-US" sz="2000" b="1" dirty="0" smtClean="0">
                <a:latin typeface="微软雅黑" pitchFamily="34" charset="-122"/>
                <a:ea typeface="微软雅黑" pitchFamily="34" charset="-122"/>
              </a:rPr>
              <a:t>分组等。</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14581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56963" y="16197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8" name="Rectangle 6"/>
          <p:cNvSpPr>
            <a:spLocks noChangeArrowheads="1"/>
          </p:cNvSpPr>
          <p:nvPr/>
        </p:nvSpPr>
        <p:spPr bwMode="auto">
          <a:xfrm>
            <a:off x="3591338" y="1586535"/>
            <a:ext cx="1980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采取行动的时机</a:t>
            </a:r>
          </a:p>
        </p:txBody>
      </p:sp>
      <p:sp>
        <p:nvSpPr>
          <p:cNvPr id="49" name="Rectangle 68"/>
          <p:cNvSpPr>
            <a:spLocks noChangeArrowheads="1"/>
          </p:cNvSpPr>
          <p:nvPr/>
        </p:nvSpPr>
        <p:spPr bwMode="auto">
          <a:xfrm>
            <a:off x="556963" y="1982845"/>
            <a:ext cx="8184960"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过于频繁，</a:t>
            </a:r>
            <a:r>
              <a:rPr lang="zh-CN" altLang="en-US" sz="2000" b="1" dirty="0">
                <a:latin typeface="微软雅黑" pitchFamily="34" charset="-122"/>
                <a:ea typeface="微软雅黑" pitchFamily="34" charset="-122"/>
              </a:rPr>
              <a:t>会使系统产生不稳定的振荡；</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过于迟缓地采取行动又不具有任何实用价值。</a:t>
            </a:r>
          </a:p>
        </p:txBody>
      </p:sp>
    </p:spTree>
    <p:extLst>
      <p:ext uri="{BB962C8B-B14F-4D97-AF65-F5344CB8AC3E}">
        <p14:creationId xmlns:p14="http://schemas.microsoft.com/office/powerpoint/2010/main" val="414085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56963" y="15601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8" name="Rectangle 6"/>
          <p:cNvSpPr>
            <a:spLocks noChangeArrowheads="1"/>
          </p:cNvSpPr>
          <p:nvPr/>
        </p:nvSpPr>
        <p:spPr bwMode="auto">
          <a:xfrm>
            <a:off x="3334858" y="152689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解决</a:t>
            </a:r>
            <a:r>
              <a:rPr lang="zh-CN" altLang="en-US" sz="2000" b="1" dirty="0" smtClean="0">
                <a:solidFill>
                  <a:schemeClr val="bg1"/>
                </a:solidFill>
                <a:latin typeface="微软雅黑" pitchFamily="34" charset="-122"/>
                <a:ea typeface="微软雅黑" pitchFamily="34" charset="-122"/>
              </a:rPr>
              <a:t>拥塞的两</a:t>
            </a:r>
            <a:r>
              <a:rPr lang="zh-CN" altLang="en-US" sz="2000" b="1" dirty="0">
                <a:solidFill>
                  <a:schemeClr val="bg1"/>
                </a:solidFill>
                <a:latin typeface="微软雅黑" pitchFamily="34" charset="-122"/>
                <a:ea typeface="微软雅黑" pitchFamily="34" charset="-122"/>
              </a:rPr>
              <a:t>条思路</a:t>
            </a:r>
          </a:p>
        </p:txBody>
      </p:sp>
      <p:sp>
        <p:nvSpPr>
          <p:cNvPr id="49" name="Rectangle 68"/>
          <p:cNvSpPr>
            <a:spLocks noChangeArrowheads="1"/>
          </p:cNvSpPr>
          <p:nvPr/>
        </p:nvSpPr>
        <p:spPr bwMode="auto">
          <a:xfrm>
            <a:off x="556963" y="1923202"/>
            <a:ext cx="8184960"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增加网络可用资源；</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减少用户对资源的</a:t>
            </a:r>
            <a:r>
              <a:rPr lang="zh-CN" altLang="en-US" sz="2000" b="1" dirty="0" smtClean="0">
                <a:latin typeface="微软雅黑" pitchFamily="34" charset="-122"/>
                <a:ea typeface="微软雅黑" pitchFamily="34" charset="-122"/>
              </a:rPr>
              <a:t>需求。</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616051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56963" y="96645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7" name="Rectangle 6"/>
          <p:cNvSpPr>
            <a:spLocks noChangeArrowheads="1"/>
          </p:cNvSpPr>
          <p:nvPr/>
        </p:nvSpPr>
        <p:spPr bwMode="auto">
          <a:xfrm>
            <a:off x="2598963" y="915036"/>
            <a:ext cx="39460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5.8.2  TCP </a:t>
            </a:r>
            <a:r>
              <a:rPr lang="zh-CN" altLang="en-US" sz="2400" b="1" dirty="0">
                <a:solidFill>
                  <a:schemeClr val="bg1"/>
                </a:solidFill>
                <a:latin typeface="微软雅黑" pitchFamily="34" charset="-122"/>
                <a:ea typeface="微软雅黑" pitchFamily="34" charset="-122"/>
              </a:rPr>
              <a:t>的拥塞控制方法</a:t>
            </a:r>
          </a:p>
        </p:txBody>
      </p:sp>
      <p:sp>
        <p:nvSpPr>
          <p:cNvPr id="38" name="Rectangle 8"/>
          <p:cNvSpPr>
            <a:spLocks noChangeArrowheads="1"/>
          </p:cNvSpPr>
          <p:nvPr/>
        </p:nvSpPr>
        <p:spPr bwMode="auto">
          <a:xfrm>
            <a:off x="556963" y="1379476"/>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基于窗口的方法</a:t>
            </a:r>
            <a:r>
              <a:rPr lang="zh-CN" altLang="en-US" sz="2000" b="1" dirty="0">
                <a:latin typeface="微软雅黑" pitchFamily="34" charset="-122"/>
                <a:ea typeface="微软雅黑" pitchFamily="34" charset="-122"/>
              </a:rPr>
              <a:t>进行拥塞控制。该方法属于闭环控制方法。</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a:t>
            </a:r>
            <a:r>
              <a:rPr lang="zh-CN" altLang="en-US" sz="2000" b="1" dirty="0">
                <a:latin typeface="微软雅黑" pitchFamily="34" charset="-122"/>
                <a:ea typeface="微软雅黑" pitchFamily="34" charset="-122"/>
              </a:rPr>
              <a:t>发送方维持一个</a:t>
            </a:r>
            <a:r>
              <a:rPr lang="zh-CN" altLang="en-US" sz="2000" b="1" dirty="0">
                <a:solidFill>
                  <a:srgbClr val="0000FF"/>
                </a:solidFill>
                <a:latin typeface="微软雅黑" pitchFamily="34" charset="-122"/>
                <a:ea typeface="微软雅黑" pitchFamily="34" charset="-122"/>
              </a:rPr>
              <a:t>拥塞窗口 </a:t>
            </a:r>
            <a:r>
              <a:rPr lang="en-US" altLang="zh-CN" sz="2000" b="1" dirty="0" err="1">
                <a:solidFill>
                  <a:srgbClr val="0000FF"/>
                </a:solidFill>
                <a:latin typeface="微软雅黑" pitchFamily="34" charset="-122"/>
                <a:ea typeface="微软雅黑" pitchFamily="34" charset="-122"/>
              </a:rPr>
              <a:t>cwnd</a:t>
            </a:r>
            <a:r>
              <a:rPr lang="en-US" altLang="zh-CN" sz="2000" b="1" dirty="0">
                <a:solidFill>
                  <a:srgbClr val="0000FF"/>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(Congestion Window</a:t>
            </a:r>
            <a:r>
              <a:rPr lang="en-US" altLang="zh-CN" sz="2000" b="1" dirty="0" smtClean="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发送端利用</a:t>
            </a:r>
            <a:r>
              <a:rPr lang="zh-CN" altLang="en-US" sz="2000" b="1" dirty="0">
                <a:solidFill>
                  <a:srgbClr val="0000FF"/>
                </a:solidFill>
                <a:latin typeface="微软雅黑" pitchFamily="34" charset="-122"/>
                <a:ea typeface="微软雅黑" pitchFamily="34" charset="-122"/>
              </a:rPr>
              <a:t>拥塞窗口</a:t>
            </a:r>
            <a:r>
              <a:rPr lang="zh-CN" altLang="en-US" sz="2000" b="1" dirty="0">
                <a:latin typeface="微软雅黑" pitchFamily="34" charset="-122"/>
                <a:ea typeface="微软雅黑" pitchFamily="34" charset="-122"/>
              </a:rPr>
              <a:t>根据网络的拥塞情况调整发送的数据量</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发送窗口大小不仅取决于接收方窗口，还取决于网络的拥塞状况，所以</a:t>
            </a:r>
            <a:r>
              <a:rPr lang="zh-CN" altLang="en-US" sz="2000" b="1" dirty="0">
                <a:solidFill>
                  <a:srgbClr val="CC00CC"/>
                </a:solidFill>
                <a:latin typeface="微软雅黑" pitchFamily="34" charset="-122"/>
                <a:ea typeface="微软雅黑" pitchFamily="34" charset="-122"/>
              </a:rPr>
              <a:t>真正的发送窗口值</a:t>
            </a:r>
            <a:r>
              <a:rPr lang="zh-CN" altLang="en-US" sz="2000" b="1" dirty="0">
                <a:latin typeface="微软雅黑" pitchFamily="34" charset="-122"/>
                <a:ea typeface="微软雅黑" pitchFamily="34" charset="-122"/>
              </a:rPr>
              <a:t>为</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40" name="矩形 39"/>
          <p:cNvSpPr/>
          <p:nvPr/>
        </p:nvSpPr>
        <p:spPr>
          <a:xfrm>
            <a:off x="556963" y="3658672"/>
            <a:ext cx="8048776" cy="369332"/>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b="1" dirty="0">
                <a:latin typeface="微软雅黑" pitchFamily="34" charset="-122"/>
                <a:ea typeface="微软雅黑" pitchFamily="34" charset="-122"/>
              </a:rPr>
              <a:t>真正的发送窗口值 </a:t>
            </a:r>
            <a:r>
              <a:rPr lang="en-US" altLang="zh-CN" b="1" dirty="0">
                <a:latin typeface="微软雅黑" pitchFamily="34" charset="-122"/>
                <a:ea typeface="微软雅黑" pitchFamily="34" charset="-122"/>
              </a:rPr>
              <a:t>= Min (</a:t>
            </a:r>
            <a:r>
              <a:rPr lang="zh-CN" altLang="en-US" b="1" dirty="0">
                <a:latin typeface="微软雅黑" pitchFamily="34" charset="-122"/>
                <a:ea typeface="微软雅黑" pitchFamily="34" charset="-122"/>
              </a:rPr>
              <a:t>接收方窗口值，拥塞窗口值</a:t>
            </a:r>
            <a:r>
              <a:rPr lang="en-US" altLang="zh-CN" b="1" dirty="0">
                <a:latin typeface="微软雅黑" pitchFamily="34" charset="-122"/>
                <a:ea typeface="微软雅黑" pitchFamily="34" charset="-122"/>
              </a:rPr>
              <a:t>)</a:t>
            </a:r>
          </a:p>
        </p:txBody>
      </p:sp>
    </p:spTree>
    <p:extLst>
      <p:ext uri="{BB962C8B-B14F-4D97-AF65-F5344CB8AC3E}">
        <p14:creationId xmlns:p14="http://schemas.microsoft.com/office/powerpoint/2010/main" val="405398077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56963" y="13176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7" name="Rectangle 6"/>
          <p:cNvSpPr>
            <a:spLocks noChangeArrowheads="1"/>
          </p:cNvSpPr>
          <p:nvPr/>
        </p:nvSpPr>
        <p:spPr bwMode="auto">
          <a:xfrm>
            <a:off x="3334857" y="128442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控制拥塞窗口的原则</a:t>
            </a:r>
          </a:p>
        </p:txBody>
      </p:sp>
      <p:sp>
        <p:nvSpPr>
          <p:cNvPr id="38" name="Rectangle 68"/>
          <p:cNvSpPr>
            <a:spLocks noChangeArrowheads="1"/>
          </p:cNvSpPr>
          <p:nvPr/>
        </p:nvSpPr>
        <p:spPr bwMode="auto">
          <a:xfrm>
            <a:off x="556963" y="1680739"/>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只要网络没有出现拥塞，拥塞窗口就可以再增大一些，以便把更多的分组发送出去，这样就可以提高网络的利用率。</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但只要网络出现拥塞或有可能出现拥塞，就必须把拥塞窗口减小一些，以减少注入到网络中的分组数，以便缓解网络出现的拥塞。</a:t>
            </a:r>
          </a:p>
        </p:txBody>
      </p:sp>
    </p:spTree>
    <p:extLst>
      <p:ext uri="{BB962C8B-B14F-4D97-AF65-F5344CB8AC3E}">
        <p14:creationId xmlns:p14="http://schemas.microsoft.com/office/powerpoint/2010/main" val="267103595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56963" y="102738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7" name="Rectangle 6"/>
          <p:cNvSpPr>
            <a:spLocks noChangeArrowheads="1"/>
          </p:cNvSpPr>
          <p:nvPr/>
        </p:nvSpPr>
        <p:spPr bwMode="auto">
          <a:xfrm>
            <a:off x="3847818" y="99417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拥塞的判断</a:t>
            </a:r>
          </a:p>
        </p:txBody>
      </p:sp>
      <p:sp>
        <p:nvSpPr>
          <p:cNvPr id="5" name="圆角矩形 4"/>
          <p:cNvSpPr/>
          <p:nvPr/>
        </p:nvSpPr>
        <p:spPr>
          <a:xfrm>
            <a:off x="556964" y="1555870"/>
            <a:ext cx="3933178" cy="2301766"/>
          </a:xfrm>
          <a:prstGeom prst="roundRect">
            <a:avLst>
              <a:gd name="adj" fmla="val 11262"/>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667413" y="1555871"/>
            <a:ext cx="3938326" cy="2301766"/>
          </a:xfrm>
          <a:prstGeom prst="roundRect">
            <a:avLst>
              <a:gd name="adj" fmla="val 11262"/>
            </a:avLst>
          </a:prstGeom>
          <a:solidFill>
            <a:srgbClr val="99CC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10717" y="1934036"/>
            <a:ext cx="3182911" cy="369332"/>
          </a:xfrm>
          <a:prstGeom prst="rect">
            <a:avLst/>
          </a:prstGeom>
          <a:solidFill>
            <a:srgbClr val="0000CC"/>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b="1" dirty="0" smtClean="0">
                <a:solidFill>
                  <a:schemeClr val="bg1"/>
                </a:solidFill>
                <a:latin typeface="微软雅黑" pitchFamily="34" charset="-122"/>
                <a:ea typeface="微软雅黑" pitchFamily="34" charset="-122"/>
              </a:rPr>
              <a:t>重传</a:t>
            </a:r>
            <a:r>
              <a:rPr lang="zh-CN" altLang="en-US" b="1" dirty="0">
                <a:solidFill>
                  <a:schemeClr val="bg1"/>
                </a:solidFill>
                <a:latin typeface="微软雅黑" pitchFamily="34" charset="-122"/>
                <a:ea typeface="微软雅黑" pitchFamily="34" charset="-122"/>
              </a:rPr>
              <a:t>定时器超时</a:t>
            </a:r>
          </a:p>
        </p:txBody>
      </p:sp>
      <p:sp>
        <p:nvSpPr>
          <p:cNvPr id="8" name="矩形 7"/>
          <p:cNvSpPr/>
          <p:nvPr/>
        </p:nvSpPr>
        <p:spPr>
          <a:xfrm>
            <a:off x="4900198" y="2521849"/>
            <a:ext cx="3394717" cy="759182"/>
          </a:xfrm>
          <a:prstGeom prst="rect">
            <a:avLst/>
          </a:prstGeom>
        </p:spPr>
        <p:txBody>
          <a:bodyPr wrap="square">
            <a:spAutoFit/>
          </a:bodyPr>
          <a:lstStyle/>
          <a:p>
            <a:pPr algn="ctr">
              <a:lnSpc>
                <a:spcPts val="2600"/>
              </a:lnSpc>
            </a:pPr>
            <a:r>
              <a:rPr lang="zh-CN" altLang="en-US" b="1" dirty="0">
                <a:latin typeface="微软雅黑" pitchFamily="34" charset="-122"/>
                <a:ea typeface="微软雅黑" pitchFamily="34" charset="-122"/>
              </a:rPr>
              <a:t>预示网络可能会出现拥塞</a:t>
            </a:r>
            <a:r>
              <a:rPr lang="zh-CN" altLang="en-US" b="1" dirty="0" smtClean="0">
                <a:latin typeface="微软雅黑" pitchFamily="34" charset="-122"/>
                <a:ea typeface="微软雅黑" pitchFamily="34" charset="-122"/>
              </a:rPr>
              <a:t>（实际</a:t>
            </a:r>
            <a:r>
              <a:rPr lang="zh-CN" altLang="en-US" b="1" dirty="0">
                <a:latin typeface="微软雅黑" pitchFamily="34" charset="-122"/>
                <a:ea typeface="微软雅黑" pitchFamily="34" charset="-122"/>
              </a:rPr>
              <a:t>可能还未发生拥塞</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10" name="矩形 9"/>
          <p:cNvSpPr/>
          <p:nvPr/>
        </p:nvSpPr>
        <p:spPr>
          <a:xfrm>
            <a:off x="4981903" y="1934036"/>
            <a:ext cx="3182911" cy="399600"/>
          </a:xfrm>
          <a:prstGeom prst="rect">
            <a:avLst/>
          </a:prstGeom>
          <a:solidFill>
            <a:srgbClr val="0000CC"/>
          </a:solidFill>
          <a:ln>
            <a:noFill/>
          </a:ln>
        </p:spPr>
        <p:style>
          <a:lnRef idx="1">
            <a:schemeClr val="accent5"/>
          </a:lnRef>
          <a:fillRef idx="2">
            <a:schemeClr val="accent5"/>
          </a:fillRef>
          <a:effectRef idx="1">
            <a:schemeClr val="accent5"/>
          </a:effectRef>
          <a:fontRef idx="minor">
            <a:schemeClr val="dk1"/>
          </a:fontRef>
        </p:style>
        <p:txBody>
          <a:bodyPr wrap="square" anchor="ctr">
            <a:noAutofit/>
          </a:bodyPr>
          <a:lstStyle/>
          <a:p>
            <a:pPr algn="ctr"/>
            <a:r>
              <a:rPr lang="zh-CN" altLang="en-US" b="1" dirty="0">
                <a:solidFill>
                  <a:schemeClr val="bg1"/>
                </a:solidFill>
                <a:latin typeface="微软雅黑" pitchFamily="34" charset="-122"/>
                <a:ea typeface="微软雅黑" pitchFamily="34" charset="-122"/>
              </a:rPr>
              <a:t>收到三</a:t>
            </a:r>
            <a:r>
              <a:rPr lang="zh-CN" altLang="en-US" b="1" dirty="0" smtClean="0">
                <a:solidFill>
                  <a:schemeClr val="bg1"/>
                </a:solidFill>
                <a:latin typeface="微软雅黑" pitchFamily="34" charset="-122"/>
                <a:ea typeface="微软雅黑" pitchFamily="34" charset="-122"/>
              </a:rPr>
              <a:t>个重复的 </a:t>
            </a:r>
            <a:r>
              <a:rPr lang="en-US" altLang="zh-CN" b="1" dirty="0">
                <a:solidFill>
                  <a:schemeClr val="bg1"/>
                </a:solidFill>
                <a:latin typeface="微软雅黑" pitchFamily="34" charset="-122"/>
                <a:ea typeface="微软雅黑" pitchFamily="34" charset="-122"/>
              </a:rPr>
              <a:t>ACK</a:t>
            </a:r>
          </a:p>
        </p:txBody>
      </p:sp>
      <p:sp>
        <p:nvSpPr>
          <p:cNvPr id="12" name="矩形 11"/>
          <p:cNvSpPr/>
          <p:nvPr/>
        </p:nvSpPr>
        <p:spPr>
          <a:xfrm>
            <a:off x="903674" y="2521849"/>
            <a:ext cx="3394717" cy="397353"/>
          </a:xfrm>
          <a:prstGeom prst="rect">
            <a:avLst/>
          </a:prstGeom>
        </p:spPr>
        <p:txBody>
          <a:bodyPr wrap="square">
            <a:spAutoFit/>
          </a:bodyPr>
          <a:lstStyle/>
          <a:p>
            <a:pPr algn="ctr">
              <a:lnSpc>
                <a:spcPts val="2600"/>
              </a:lnSpc>
            </a:pPr>
            <a:r>
              <a:rPr lang="zh-CN" altLang="en-US" b="1" dirty="0" smtClean="0">
                <a:latin typeface="微软雅黑" pitchFamily="34" charset="-122"/>
                <a:ea typeface="微软雅黑" pitchFamily="34" charset="-122"/>
              </a:rPr>
              <a:t>网络</a:t>
            </a:r>
            <a:r>
              <a:rPr lang="zh-CN" altLang="en-US" b="1" dirty="0">
                <a:latin typeface="微软雅黑" pitchFamily="34" charset="-122"/>
                <a:ea typeface="微软雅黑" pitchFamily="34" charset="-122"/>
              </a:rPr>
              <a:t>已经发生了</a:t>
            </a:r>
            <a:r>
              <a:rPr lang="zh-CN" altLang="en-US" b="1" dirty="0" smtClean="0">
                <a:latin typeface="微软雅黑" pitchFamily="34" charset="-122"/>
                <a:ea typeface="微软雅黑" pitchFamily="34" charset="-122"/>
              </a:rPr>
              <a:t>拥塞。</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41813488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56963" y="63379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3752630" y="600579"/>
            <a:ext cx="1657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latin typeface="微软雅黑" pitchFamily="34" charset="-122"/>
                <a:ea typeface="微软雅黑" pitchFamily="34" charset="-122"/>
              </a:rPr>
              <a:t>UDP </a:t>
            </a:r>
            <a:r>
              <a:rPr lang="zh-CN" altLang="en-US" sz="2000" b="1" dirty="0" smtClean="0">
                <a:solidFill>
                  <a:schemeClr val="bg1"/>
                </a:solidFill>
                <a:latin typeface="微软雅黑" pitchFamily="34" charset="-122"/>
                <a:ea typeface="微软雅黑" pitchFamily="34" charset="-122"/>
              </a:rPr>
              <a:t>与 </a:t>
            </a:r>
            <a:r>
              <a:rPr lang="en-US" altLang="zh-CN" sz="2000" b="1" dirty="0" smtClean="0">
                <a:solidFill>
                  <a:schemeClr val="bg1"/>
                </a:solidFill>
                <a:latin typeface="微软雅黑" pitchFamily="34" charset="-122"/>
                <a:ea typeface="微软雅黑" pitchFamily="34" charset="-122"/>
              </a:rPr>
              <a:t>TCP</a:t>
            </a:r>
            <a:endParaRPr lang="zh-CN" altLang="en-US" sz="2000" b="1" dirty="0">
              <a:solidFill>
                <a:schemeClr val="bg1"/>
              </a:solidFill>
              <a:latin typeface="微软雅黑" pitchFamily="34" charset="-122"/>
              <a:ea typeface="微软雅黑" pitchFamily="34" charset="-122"/>
            </a:endParaRPr>
          </a:p>
        </p:txBody>
      </p:sp>
      <p:sp>
        <p:nvSpPr>
          <p:cNvPr id="2" name="圆角矩形 1"/>
          <p:cNvSpPr/>
          <p:nvPr/>
        </p:nvSpPr>
        <p:spPr>
          <a:xfrm>
            <a:off x="686058" y="1161826"/>
            <a:ext cx="3809615" cy="3184263"/>
          </a:xfrm>
          <a:prstGeom prst="roundRect">
            <a:avLst>
              <a:gd name="adj" fmla="val 11262"/>
            </a:avLst>
          </a:prstGeom>
          <a:solidFill>
            <a:srgbClr val="99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667413" y="1161826"/>
            <a:ext cx="3809615" cy="3184263"/>
          </a:xfrm>
          <a:prstGeom prst="roundRect">
            <a:avLst>
              <a:gd name="adj" fmla="val 11262"/>
            </a:avLst>
          </a:prstGeom>
          <a:solidFill>
            <a:srgbClr val="00FF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48914" y="1751095"/>
            <a:ext cx="3262432"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无连接的协议，提供</a:t>
            </a:r>
            <a:r>
              <a:rPr lang="zh-CN" altLang="en-US" sz="1600" b="1" dirty="0">
                <a:latin typeface="微软雅黑" pitchFamily="34" charset="-122"/>
                <a:ea typeface="微软雅黑" pitchFamily="34" charset="-122"/>
              </a:rPr>
              <a:t>无连接</a:t>
            </a:r>
            <a:r>
              <a:rPr lang="zh-CN" altLang="en-US" sz="1600" b="1" dirty="0" smtClean="0">
                <a:latin typeface="微软雅黑" pitchFamily="34" charset="-122"/>
                <a:ea typeface="微软雅黑" pitchFamily="34" charset="-122"/>
              </a:rPr>
              <a:t>服务；</a:t>
            </a:r>
            <a:endParaRPr lang="zh-CN" altLang="en-US" sz="1600" b="1" dirty="0">
              <a:latin typeface="微软雅黑" pitchFamily="34" charset="-122"/>
              <a:ea typeface="微软雅黑" pitchFamily="34" charset="-122"/>
            </a:endParaRPr>
          </a:p>
        </p:txBody>
      </p:sp>
      <p:sp>
        <p:nvSpPr>
          <p:cNvPr id="8" name="矩形 7"/>
          <p:cNvSpPr/>
          <p:nvPr/>
        </p:nvSpPr>
        <p:spPr>
          <a:xfrm>
            <a:off x="848914" y="3145650"/>
            <a:ext cx="1826141" cy="338554"/>
          </a:xfrm>
          <a:prstGeom prst="rect">
            <a:avLst/>
          </a:prstGeom>
        </p:spPr>
        <p:txBody>
          <a:bodyPr wrap="none">
            <a:spAutoFit/>
          </a:bodyPr>
          <a:lstStyle/>
          <a:p>
            <a:r>
              <a:rPr lang="zh-CN" altLang="en-US" sz="1600" b="1" dirty="0">
                <a:latin typeface="微软雅黑" pitchFamily="34" charset="-122"/>
                <a:ea typeface="微软雅黑" pitchFamily="34" charset="-122"/>
              </a:rPr>
              <a:t>不提供可靠</a:t>
            </a:r>
            <a:r>
              <a:rPr lang="zh-CN" altLang="en-US" sz="1600" b="1" dirty="0" smtClean="0">
                <a:latin typeface="微软雅黑" pitchFamily="34" charset="-122"/>
                <a:ea typeface="微软雅黑" pitchFamily="34" charset="-122"/>
              </a:rPr>
              <a:t>交付；</a:t>
            </a:r>
            <a:endParaRPr lang="zh-CN" altLang="en-US" sz="1600" b="1" dirty="0">
              <a:latin typeface="微软雅黑" pitchFamily="34" charset="-122"/>
              <a:ea typeface="微软雅黑" pitchFamily="34" charset="-122"/>
            </a:endParaRPr>
          </a:p>
        </p:txBody>
      </p:sp>
      <p:sp>
        <p:nvSpPr>
          <p:cNvPr id="12" name="矩形 11"/>
          <p:cNvSpPr/>
          <p:nvPr/>
        </p:nvSpPr>
        <p:spPr>
          <a:xfrm>
            <a:off x="848914" y="2128817"/>
            <a:ext cx="3526928" cy="584775"/>
          </a:xfrm>
          <a:prstGeom prst="rect">
            <a:avLst/>
          </a:prstGeom>
        </p:spPr>
        <p:txBody>
          <a:bodyPr wrap="square">
            <a:spAutoFit/>
          </a:bodyPr>
          <a:lstStyle/>
          <a:p>
            <a:r>
              <a:rPr lang="zh-CN" altLang="en-US" sz="1600" b="1" dirty="0">
                <a:latin typeface="微软雅黑" pitchFamily="34" charset="-122"/>
                <a:ea typeface="微软雅黑" pitchFamily="34" charset="-122"/>
              </a:rPr>
              <a:t>其传送的运输协议数据单元</a:t>
            </a:r>
            <a:r>
              <a:rPr lang="en-US" altLang="zh-CN" sz="1600" b="1" dirty="0">
                <a:latin typeface="微软雅黑" pitchFamily="34" charset="-122"/>
                <a:ea typeface="微软雅黑" pitchFamily="34" charset="-122"/>
              </a:rPr>
              <a:t>TPDU</a:t>
            </a:r>
            <a:r>
              <a:rPr lang="zh-CN" altLang="en-US" sz="1600" b="1" dirty="0">
                <a:latin typeface="微软雅黑" pitchFamily="34" charset="-122"/>
                <a:ea typeface="微软雅黑" pitchFamily="34" charset="-122"/>
              </a:rPr>
              <a:t>是 </a:t>
            </a:r>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报文或用户</a:t>
            </a:r>
            <a:r>
              <a:rPr lang="zh-CN" altLang="en-US" sz="1600" b="1" dirty="0" smtClean="0">
                <a:latin typeface="微软雅黑" pitchFamily="34" charset="-122"/>
                <a:ea typeface="微软雅黑" pitchFamily="34" charset="-122"/>
              </a:rPr>
              <a:t>数据报</a:t>
            </a:r>
            <a:r>
              <a:rPr lang="zh-CN" altLang="en-US" sz="1600" b="1" dirty="0">
                <a:latin typeface="微软雅黑" pitchFamily="34" charset="-122"/>
                <a:ea typeface="微软雅黑" pitchFamily="34" charset="-122"/>
              </a:rPr>
              <a:t>；</a:t>
            </a:r>
          </a:p>
        </p:txBody>
      </p:sp>
      <p:sp>
        <p:nvSpPr>
          <p:cNvPr id="13" name="矩形 12"/>
          <p:cNvSpPr/>
          <p:nvPr/>
        </p:nvSpPr>
        <p:spPr>
          <a:xfrm>
            <a:off x="848914" y="2758151"/>
            <a:ext cx="3526928" cy="338554"/>
          </a:xfrm>
          <a:prstGeom prst="rect">
            <a:avLst/>
          </a:prstGeom>
        </p:spPr>
        <p:txBody>
          <a:bodyPr wrap="square">
            <a:spAutoFit/>
          </a:bodyPr>
          <a:lstStyle/>
          <a:p>
            <a:r>
              <a:rPr lang="zh-CN" altLang="en-US" sz="1600" b="1" dirty="0" smtClean="0">
                <a:latin typeface="微软雅黑" pitchFamily="34" charset="-122"/>
                <a:ea typeface="微软雅黑" pitchFamily="34" charset="-122"/>
              </a:rPr>
              <a:t>支持单播、多播、广播；</a:t>
            </a:r>
            <a:endParaRPr lang="zh-CN" altLang="en-US" sz="1600" b="1" dirty="0">
              <a:latin typeface="微软雅黑" pitchFamily="34" charset="-122"/>
              <a:ea typeface="微软雅黑" pitchFamily="34" charset="-122"/>
            </a:endParaRPr>
          </a:p>
        </p:txBody>
      </p:sp>
      <p:sp>
        <p:nvSpPr>
          <p:cNvPr id="14" name="矩形 13"/>
          <p:cNvSpPr/>
          <p:nvPr/>
        </p:nvSpPr>
        <p:spPr>
          <a:xfrm>
            <a:off x="848914" y="3527025"/>
            <a:ext cx="3526928" cy="584775"/>
          </a:xfrm>
          <a:prstGeom prst="rect">
            <a:avLst/>
          </a:prstGeom>
        </p:spPr>
        <p:txBody>
          <a:bodyPr wrap="square">
            <a:spAutoFit/>
          </a:bodyPr>
          <a:lstStyle/>
          <a:p>
            <a:r>
              <a:rPr lang="zh-CN" altLang="en-US" sz="1600" b="1" dirty="0" smtClean="0">
                <a:latin typeface="微软雅黑" pitchFamily="34" charset="-122"/>
                <a:ea typeface="微软雅黑" pitchFamily="34" charset="-122"/>
              </a:rPr>
              <a:t>简单。适用于很多应用，如：多媒体应用等。</a:t>
            </a:r>
            <a:endParaRPr lang="zh-CN" altLang="en-US" sz="1600" b="1" dirty="0">
              <a:latin typeface="微软雅黑" pitchFamily="34" charset="-122"/>
              <a:ea typeface="微软雅黑" pitchFamily="34" charset="-122"/>
            </a:endParaRPr>
          </a:p>
        </p:txBody>
      </p:sp>
      <p:sp>
        <p:nvSpPr>
          <p:cNvPr id="15" name="矩形 14"/>
          <p:cNvSpPr/>
          <p:nvPr/>
        </p:nvSpPr>
        <p:spPr>
          <a:xfrm>
            <a:off x="997421" y="1288691"/>
            <a:ext cx="3205910" cy="369332"/>
          </a:xfrm>
          <a:prstGeom prst="rect">
            <a:avLst/>
          </a:prstGeom>
          <a:solidFill>
            <a:srgbClr val="0000FF"/>
          </a:solidFill>
          <a:ln>
            <a:noFill/>
          </a:ln>
          <a:effectLst/>
          <a:scene3d>
            <a:camera prst="orthographicFront"/>
            <a:lightRig rig="threePt" dir="t"/>
          </a:scene3d>
          <a:sp3d contourW="12700">
            <a:bevelT w="31750" h="31750" prst="slope"/>
          </a:sp3d>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b="1" dirty="0" smtClean="0">
                <a:solidFill>
                  <a:schemeClr val="bg1"/>
                </a:solidFill>
                <a:latin typeface="微软雅黑" pitchFamily="34" charset="-122"/>
                <a:ea typeface="微软雅黑" pitchFamily="34" charset="-122"/>
              </a:rPr>
              <a:t>UDP</a:t>
            </a:r>
            <a:endParaRPr lang="zh-CN" altLang="en-US" b="1" dirty="0">
              <a:solidFill>
                <a:schemeClr val="bg1"/>
              </a:solidFill>
              <a:latin typeface="微软雅黑" pitchFamily="34" charset="-122"/>
              <a:ea typeface="微软雅黑" pitchFamily="34" charset="-122"/>
            </a:endParaRPr>
          </a:p>
        </p:txBody>
      </p:sp>
      <p:sp>
        <p:nvSpPr>
          <p:cNvPr id="16" name="矩形 15"/>
          <p:cNvSpPr/>
          <p:nvPr/>
        </p:nvSpPr>
        <p:spPr>
          <a:xfrm>
            <a:off x="4808756" y="1751095"/>
            <a:ext cx="3672800" cy="338554"/>
          </a:xfrm>
          <a:prstGeom prst="rect">
            <a:avLst/>
          </a:prstGeom>
        </p:spPr>
        <p:txBody>
          <a:bodyPr wrap="none">
            <a:spAutoFit/>
          </a:bodyPr>
          <a:lstStyle/>
          <a:p>
            <a:r>
              <a:rPr lang="zh-CN" altLang="en-US" sz="1600" b="1" dirty="0">
                <a:latin typeface="微软雅黑" pitchFamily="34" charset="-122"/>
                <a:ea typeface="微软雅黑" pitchFamily="34" charset="-122"/>
              </a:rPr>
              <a:t>面向</a:t>
            </a:r>
            <a:r>
              <a:rPr lang="zh-CN" altLang="en-US" sz="1600" b="1" dirty="0" smtClean="0">
                <a:latin typeface="微软雅黑" pitchFamily="34" charset="-122"/>
                <a:ea typeface="微软雅黑" pitchFamily="34" charset="-122"/>
              </a:rPr>
              <a:t>连接的协议，提供面向连接服务；</a:t>
            </a:r>
            <a:endParaRPr lang="zh-CN" altLang="en-US" sz="1600" b="1" dirty="0">
              <a:latin typeface="微软雅黑" pitchFamily="34" charset="-122"/>
              <a:ea typeface="微软雅黑" pitchFamily="34" charset="-122"/>
            </a:endParaRPr>
          </a:p>
        </p:txBody>
      </p:sp>
      <p:sp>
        <p:nvSpPr>
          <p:cNvPr id="17" name="矩形 16"/>
          <p:cNvSpPr/>
          <p:nvPr/>
        </p:nvSpPr>
        <p:spPr>
          <a:xfrm>
            <a:off x="4808756" y="3145650"/>
            <a:ext cx="1620957"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提供可靠服务；</a:t>
            </a:r>
            <a:endParaRPr lang="zh-CN" altLang="en-US" sz="1600" b="1" dirty="0">
              <a:latin typeface="微软雅黑" pitchFamily="34" charset="-122"/>
              <a:ea typeface="微软雅黑" pitchFamily="34" charset="-122"/>
            </a:endParaRPr>
          </a:p>
        </p:txBody>
      </p:sp>
      <p:sp>
        <p:nvSpPr>
          <p:cNvPr id="18" name="矩形 17"/>
          <p:cNvSpPr/>
          <p:nvPr/>
        </p:nvSpPr>
        <p:spPr>
          <a:xfrm>
            <a:off x="4808756" y="2128817"/>
            <a:ext cx="3526928" cy="584775"/>
          </a:xfrm>
          <a:prstGeom prst="rect">
            <a:avLst/>
          </a:prstGeom>
        </p:spPr>
        <p:txBody>
          <a:bodyPr wrap="square">
            <a:spAutoFit/>
          </a:bodyPr>
          <a:lstStyle/>
          <a:p>
            <a:r>
              <a:rPr lang="zh-CN" altLang="en-US" sz="1600" b="1" dirty="0">
                <a:latin typeface="微软雅黑" pitchFamily="34" charset="-122"/>
                <a:ea typeface="微软雅黑" pitchFamily="34" charset="-122"/>
              </a:rPr>
              <a:t>其传送的运输协议数据单元</a:t>
            </a:r>
            <a:r>
              <a:rPr lang="en-US" altLang="zh-CN" sz="1600" b="1" dirty="0">
                <a:latin typeface="微软雅黑" pitchFamily="34" charset="-122"/>
                <a:ea typeface="微软雅黑" pitchFamily="34" charset="-122"/>
              </a:rPr>
              <a:t>TPDU</a:t>
            </a:r>
            <a:r>
              <a:rPr lang="zh-CN" altLang="en-US" sz="1600" b="1" dirty="0">
                <a:latin typeface="微软雅黑" pitchFamily="34" charset="-122"/>
                <a:ea typeface="微软雅黑" pitchFamily="34" charset="-122"/>
              </a:rPr>
              <a:t>是 </a:t>
            </a:r>
            <a:r>
              <a:rPr lang="en-US" altLang="zh-CN" sz="1600" b="1" dirty="0" smtClean="0">
                <a:latin typeface="微软雅黑" pitchFamily="34" charset="-122"/>
                <a:ea typeface="微软雅黑" pitchFamily="34" charset="-122"/>
              </a:rPr>
              <a:t>TCP </a:t>
            </a:r>
            <a:r>
              <a:rPr lang="zh-CN" altLang="en-US" sz="1600" b="1" dirty="0" smtClean="0">
                <a:latin typeface="微软雅黑" pitchFamily="34" charset="-122"/>
                <a:ea typeface="微软雅黑" pitchFamily="34" charset="-122"/>
              </a:rPr>
              <a:t>报文；</a:t>
            </a:r>
            <a:endParaRPr lang="zh-CN" altLang="en-US" sz="1600" b="1" dirty="0">
              <a:latin typeface="微软雅黑" pitchFamily="34" charset="-122"/>
              <a:ea typeface="微软雅黑" pitchFamily="34" charset="-122"/>
            </a:endParaRPr>
          </a:p>
        </p:txBody>
      </p:sp>
      <p:sp>
        <p:nvSpPr>
          <p:cNvPr id="19" name="矩形 18"/>
          <p:cNvSpPr/>
          <p:nvPr/>
        </p:nvSpPr>
        <p:spPr>
          <a:xfrm>
            <a:off x="4808756" y="2758151"/>
            <a:ext cx="3526928" cy="338554"/>
          </a:xfrm>
          <a:prstGeom prst="rect">
            <a:avLst/>
          </a:prstGeom>
        </p:spPr>
        <p:txBody>
          <a:bodyPr wrap="square">
            <a:spAutoFit/>
          </a:bodyPr>
          <a:lstStyle/>
          <a:p>
            <a:r>
              <a:rPr lang="zh-CN" altLang="en-US" sz="1600" b="1" dirty="0" smtClean="0">
                <a:latin typeface="微软雅黑" pitchFamily="34" charset="-122"/>
                <a:ea typeface="微软雅黑" pitchFamily="34" charset="-122"/>
              </a:rPr>
              <a:t>支持点对点单播，不支持多播、广播；</a:t>
            </a:r>
            <a:endParaRPr lang="zh-CN" altLang="en-US" sz="1600" b="1" dirty="0">
              <a:latin typeface="微软雅黑" pitchFamily="34" charset="-122"/>
              <a:ea typeface="微软雅黑" pitchFamily="34" charset="-122"/>
            </a:endParaRPr>
          </a:p>
        </p:txBody>
      </p:sp>
      <p:sp>
        <p:nvSpPr>
          <p:cNvPr id="20" name="矩形 19"/>
          <p:cNvSpPr/>
          <p:nvPr/>
        </p:nvSpPr>
        <p:spPr>
          <a:xfrm>
            <a:off x="4808756" y="3527025"/>
            <a:ext cx="3526928" cy="584775"/>
          </a:xfrm>
          <a:prstGeom prst="rect">
            <a:avLst/>
          </a:prstGeom>
        </p:spPr>
        <p:txBody>
          <a:bodyPr wrap="square">
            <a:spAutoFit/>
          </a:bodyPr>
          <a:lstStyle/>
          <a:p>
            <a:r>
              <a:rPr lang="zh-CN" altLang="en-US" sz="1600" b="1" dirty="0" smtClean="0">
                <a:latin typeface="微软雅黑" pitchFamily="34" charset="-122"/>
                <a:ea typeface="微软雅黑" pitchFamily="34" charset="-122"/>
              </a:rPr>
              <a:t>复杂。用于大多数应用，如：万维网、电子邮件、文件传送等。</a:t>
            </a:r>
            <a:endParaRPr lang="zh-CN" altLang="en-US" sz="1600" b="1" dirty="0">
              <a:latin typeface="微软雅黑" pitchFamily="34" charset="-122"/>
              <a:ea typeface="微软雅黑" pitchFamily="34" charset="-122"/>
            </a:endParaRPr>
          </a:p>
        </p:txBody>
      </p:sp>
      <p:sp>
        <p:nvSpPr>
          <p:cNvPr id="21" name="矩形 20"/>
          <p:cNvSpPr/>
          <p:nvPr/>
        </p:nvSpPr>
        <p:spPr>
          <a:xfrm>
            <a:off x="4968607" y="1288691"/>
            <a:ext cx="3205910" cy="369332"/>
          </a:xfrm>
          <a:prstGeom prst="rect">
            <a:avLst/>
          </a:prstGeom>
          <a:solidFill>
            <a:srgbClr val="0000FF"/>
          </a:solidFill>
          <a:ln>
            <a:noFill/>
          </a:ln>
          <a:effectLst/>
          <a:scene3d>
            <a:camera prst="orthographicFront"/>
            <a:lightRig rig="threePt" dir="t"/>
          </a:scene3d>
          <a:sp3d contourW="12700">
            <a:bevelT w="31750" h="31750" prst="slope"/>
          </a:sp3d>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altLang="zh-CN" b="1" dirty="0" smtClean="0">
                <a:solidFill>
                  <a:schemeClr val="bg1"/>
                </a:solidFill>
                <a:latin typeface="微软雅黑" pitchFamily="34" charset="-122"/>
                <a:ea typeface="微软雅黑" pitchFamily="34" charset="-122"/>
              </a:rPr>
              <a:t>TCP</a:t>
            </a:r>
            <a:endParaRPr lang="zh-CN" altLang="en-US"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9517238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56963" y="103431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7" name="Rectangle 6"/>
          <p:cNvSpPr>
            <a:spLocks noChangeArrowheads="1"/>
          </p:cNvSpPr>
          <p:nvPr/>
        </p:nvSpPr>
        <p:spPr bwMode="auto">
          <a:xfrm>
            <a:off x="3473709" y="1001101"/>
            <a:ext cx="2215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a:t>
            </a:r>
            <a:r>
              <a:rPr lang="zh-CN" altLang="en-US" sz="2000" b="1" dirty="0">
                <a:solidFill>
                  <a:schemeClr val="bg1"/>
                </a:solidFill>
                <a:latin typeface="微软雅黑" pitchFamily="34" charset="-122"/>
                <a:ea typeface="微软雅黑" pitchFamily="34" charset="-122"/>
              </a:rPr>
              <a:t>拥塞控制算法</a:t>
            </a:r>
          </a:p>
        </p:txBody>
      </p:sp>
      <p:sp>
        <p:nvSpPr>
          <p:cNvPr id="38" name="Rectangle 68"/>
          <p:cNvSpPr>
            <a:spLocks noChangeArrowheads="1"/>
          </p:cNvSpPr>
          <p:nvPr/>
        </p:nvSpPr>
        <p:spPr bwMode="auto">
          <a:xfrm>
            <a:off x="556963" y="1555037"/>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四种拥塞控制算法（ </a:t>
            </a:r>
            <a:r>
              <a:rPr lang="en-US" altLang="zh-CN" sz="2000" b="1" dirty="0">
                <a:latin typeface="微软雅黑" pitchFamily="34" charset="-122"/>
                <a:ea typeface="微软雅黑" pitchFamily="34" charset="-122"/>
              </a:rPr>
              <a:t>RFC 5681</a:t>
            </a:r>
            <a:r>
              <a:rPr lang="zh-CN" altLang="en-US" sz="2000" b="1" dirty="0">
                <a:latin typeface="微软雅黑" pitchFamily="34" charset="-122"/>
                <a:ea typeface="微软雅黑" pitchFamily="34" charset="-122"/>
              </a:rPr>
              <a:t>） ：</a:t>
            </a:r>
          </a:p>
          <a:p>
            <a:pPr marL="633413" indent="-34290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慢开始 </a:t>
            </a:r>
            <a:r>
              <a:rPr lang="en-US" altLang="zh-CN" sz="2000" b="1" dirty="0">
                <a:latin typeface="微软雅黑" pitchFamily="34" charset="-122"/>
                <a:ea typeface="微软雅黑" pitchFamily="34" charset="-122"/>
              </a:rPr>
              <a:t>(slow-start)</a:t>
            </a:r>
          </a:p>
          <a:p>
            <a:pPr marL="633413" indent="-34290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拥塞避免 </a:t>
            </a:r>
            <a:r>
              <a:rPr lang="en-US" altLang="zh-CN" sz="2000" b="1" dirty="0">
                <a:latin typeface="微软雅黑" pitchFamily="34" charset="-122"/>
                <a:ea typeface="微软雅黑" pitchFamily="34" charset="-122"/>
              </a:rPr>
              <a:t>(congestion avoidance)</a:t>
            </a:r>
          </a:p>
          <a:p>
            <a:pPr marL="633413" indent="-34290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快重传 </a:t>
            </a:r>
            <a:r>
              <a:rPr lang="en-US" altLang="zh-CN" sz="2000" b="1" dirty="0">
                <a:latin typeface="微软雅黑" pitchFamily="34" charset="-122"/>
                <a:ea typeface="微软雅黑" pitchFamily="34" charset="-122"/>
              </a:rPr>
              <a:t>(fast retransmit)</a:t>
            </a:r>
          </a:p>
          <a:p>
            <a:pPr marL="633413" indent="-34290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快恢复 </a:t>
            </a:r>
            <a:r>
              <a:rPr lang="en-US" altLang="zh-CN" sz="2000" b="1" dirty="0">
                <a:latin typeface="微软雅黑" pitchFamily="34" charset="-122"/>
                <a:ea typeface="微软雅黑" pitchFamily="34" charset="-122"/>
              </a:rPr>
              <a:t>(fast recovery)</a:t>
            </a:r>
          </a:p>
        </p:txBody>
      </p:sp>
    </p:spTree>
    <p:extLst>
      <p:ext uri="{BB962C8B-B14F-4D97-AF65-F5344CB8AC3E}">
        <p14:creationId xmlns:p14="http://schemas.microsoft.com/office/powerpoint/2010/main" val="325894192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56963" y="7297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7" name="Rectangle 6"/>
          <p:cNvSpPr>
            <a:spLocks noChangeArrowheads="1"/>
          </p:cNvSpPr>
          <p:nvPr/>
        </p:nvSpPr>
        <p:spPr bwMode="auto">
          <a:xfrm>
            <a:off x="3318891" y="696525"/>
            <a:ext cx="2524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慢开始 </a:t>
            </a:r>
            <a:r>
              <a:rPr lang="en-US" altLang="zh-CN" sz="2000" b="1" dirty="0">
                <a:solidFill>
                  <a:schemeClr val="bg1"/>
                </a:solidFill>
                <a:latin typeface="微软雅黑" pitchFamily="34" charset="-122"/>
                <a:ea typeface="微软雅黑" pitchFamily="34" charset="-122"/>
              </a:rPr>
              <a:t>(Slow start)</a:t>
            </a:r>
            <a:endParaRPr lang="zh-CN" altLang="en-US" sz="2000" b="1" dirty="0">
              <a:solidFill>
                <a:schemeClr val="bg1"/>
              </a:solidFill>
              <a:latin typeface="微软雅黑" pitchFamily="34" charset="-122"/>
              <a:ea typeface="微软雅黑" pitchFamily="34" charset="-122"/>
            </a:endParaRPr>
          </a:p>
        </p:txBody>
      </p:sp>
      <p:sp>
        <p:nvSpPr>
          <p:cNvPr id="38" name="Rectangle 68"/>
          <p:cNvSpPr>
            <a:spLocks noChangeArrowheads="1"/>
          </p:cNvSpPr>
          <p:nvPr/>
        </p:nvSpPr>
        <p:spPr bwMode="auto">
          <a:xfrm>
            <a:off x="556963" y="1092835"/>
            <a:ext cx="8184960" cy="1208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9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目的：</a:t>
            </a:r>
            <a:r>
              <a:rPr lang="zh-CN" altLang="en-US" sz="2000" b="1" dirty="0" smtClean="0">
                <a:latin typeface="微软雅黑" pitchFamily="34" charset="-122"/>
                <a:ea typeface="微软雅黑" pitchFamily="34" charset="-122"/>
              </a:rPr>
              <a:t>用来</a:t>
            </a:r>
            <a:r>
              <a:rPr lang="zh-CN" altLang="en-US" sz="2000" b="1" dirty="0">
                <a:latin typeface="微软雅黑" pitchFamily="34" charset="-122"/>
                <a:ea typeface="微软雅黑" pitchFamily="34" charset="-122"/>
              </a:rPr>
              <a:t>确定网络的负载能力或拥塞程度。</a:t>
            </a:r>
          </a:p>
          <a:p>
            <a:pPr marL="342900" indent="-342900">
              <a:lnSpc>
                <a:spcPts val="29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算法的思路：</a:t>
            </a:r>
            <a:r>
              <a:rPr lang="zh-CN" altLang="en-US" sz="2000" b="1" dirty="0">
                <a:latin typeface="微软雅黑" pitchFamily="34" charset="-122"/>
                <a:ea typeface="微软雅黑" pitchFamily="34" charset="-122"/>
              </a:rPr>
              <a:t>由小到大逐渐增大拥塞窗口数值</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a:lnSpc>
                <a:spcPts val="29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两个变量：</a:t>
            </a:r>
            <a:endParaRPr lang="zh-CN" altLang="en-US" sz="2000" b="1" dirty="0">
              <a:solidFill>
                <a:srgbClr val="0000FF"/>
              </a:solidFill>
              <a:latin typeface="微软雅黑" pitchFamily="34" charset="-122"/>
              <a:ea typeface="微软雅黑" pitchFamily="34" charset="-122"/>
            </a:endParaRPr>
          </a:p>
        </p:txBody>
      </p:sp>
      <p:sp>
        <p:nvSpPr>
          <p:cNvPr id="5" name="圆角矩形 4"/>
          <p:cNvSpPr/>
          <p:nvPr/>
        </p:nvSpPr>
        <p:spPr>
          <a:xfrm>
            <a:off x="680526" y="2286974"/>
            <a:ext cx="3809615" cy="1943797"/>
          </a:xfrm>
          <a:prstGeom prst="roundRect">
            <a:avLst>
              <a:gd name="adj" fmla="val 11262"/>
            </a:avLst>
          </a:prstGeom>
          <a:solidFill>
            <a:srgbClr val="00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667413" y="2286975"/>
            <a:ext cx="3938326" cy="1943797"/>
          </a:xfrm>
          <a:prstGeom prst="roundRect">
            <a:avLst>
              <a:gd name="adj" fmla="val 11262"/>
            </a:avLst>
          </a:prstGeom>
          <a:solidFill>
            <a:srgbClr val="99FF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5406" y="2422038"/>
            <a:ext cx="3516896" cy="338554"/>
          </a:xfrm>
          <a:prstGeom prst="rect">
            <a:avLst/>
          </a:prstGeom>
          <a:solidFill>
            <a:srgbClr val="0000CC"/>
          </a:solidFill>
          <a:ln w="12700">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a:solidFill>
                  <a:schemeClr val="bg1"/>
                </a:solidFill>
                <a:latin typeface="微软雅黑" pitchFamily="34" charset="-122"/>
                <a:ea typeface="微软雅黑" pitchFamily="34" charset="-122"/>
              </a:rPr>
              <a:t>拥塞窗口</a:t>
            </a:r>
          </a:p>
        </p:txBody>
      </p:sp>
      <p:sp>
        <p:nvSpPr>
          <p:cNvPr id="9" name="矩形 8"/>
          <p:cNvSpPr/>
          <p:nvPr/>
        </p:nvSpPr>
        <p:spPr>
          <a:xfrm>
            <a:off x="4837471" y="2422038"/>
            <a:ext cx="3474720" cy="338554"/>
          </a:xfrm>
          <a:prstGeom prst="rect">
            <a:avLst/>
          </a:prstGeom>
          <a:solidFill>
            <a:srgbClr val="339933"/>
          </a:solidFill>
          <a:ln w="12700">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b="1" dirty="0">
                <a:solidFill>
                  <a:schemeClr val="bg1"/>
                </a:solidFill>
                <a:latin typeface="微软雅黑" pitchFamily="34" charset="-122"/>
                <a:ea typeface="微软雅黑" pitchFamily="34" charset="-122"/>
              </a:rPr>
              <a:t>慢开始门限</a:t>
            </a:r>
            <a:endParaRPr lang="en-US" altLang="zh-CN" sz="1600" b="1" dirty="0">
              <a:solidFill>
                <a:schemeClr val="bg1"/>
              </a:solidFill>
              <a:latin typeface="微软雅黑" pitchFamily="34" charset="-122"/>
              <a:ea typeface="微软雅黑" pitchFamily="34" charset="-122"/>
            </a:endParaRPr>
          </a:p>
        </p:txBody>
      </p:sp>
      <p:sp>
        <p:nvSpPr>
          <p:cNvPr id="10" name="矩形 9"/>
          <p:cNvSpPr/>
          <p:nvPr/>
        </p:nvSpPr>
        <p:spPr>
          <a:xfrm>
            <a:off x="767255" y="2841832"/>
            <a:ext cx="3605047" cy="1297791"/>
          </a:xfrm>
          <a:prstGeom prst="rect">
            <a:avLst/>
          </a:prstGeom>
        </p:spPr>
        <p:txBody>
          <a:bodyPr wrap="square">
            <a:spAutoFit/>
          </a:bodyPr>
          <a:lstStyle/>
          <a:p>
            <a:pPr>
              <a:lnSpc>
                <a:spcPts val="2200"/>
              </a:lnSpc>
            </a:pPr>
            <a:r>
              <a:rPr lang="zh-CN" altLang="en-US" sz="1600" b="1" dirty="0">
                <a:solidFill>
                  <a:srgbClr val="0000FF"/>
                </a:solidFill>
                <a:latin typeface="微软雅黑" pitchFamily="34" charset="-122"/>
                <a:ea typeface="微软雅黑" pitchFamily="34" charset="-122"/>
              </a:rPr>
              <a:t>初始拥塞窗口值</a:t>
            </a:r>
            <a:r>
              <a:rPr lang="zh-CN" altLang="en-US" sz="1600" b="1" dirty="0" smtClean="0">
                <a:solidFill>
                  <a:srgbClr val="0000FF"/>
                </a:solidFill>
                <a:latin typeface="微软雅黑" pitchFamily="34" charset="-122"/>
                <a:ea typeface="微软雅黑" pitchFamily="34" charset="-122"/>
              </a:rPr>
              <a:t>：</a:t>
            </a:r>
            <a:r>
              <a:rPr lang="en-US" altLang="zh-CN" sz="1600" b="1" dirty="0" smtClean="0">
                <a:solidFill>
                  <a:srgbClr val="0000FF"/>
                </a:solidFill>
                <a:latin typeface="微软雅黑" pitchFamily="34" charset="-122"/>
                <a:ea typeface="微软雅黑" pitchFamily="34" charset="-122"/>
              </a:rPr>
              <a:t>2 </a:t>
            </a:r>
            <a:r>
              <a:rPr lang="zh-CN" altLang="en-US" sz="1600" b="1" dirty="0" smtClean="0">
                <a:solidFill>
                  <a:srgbClr val="0000FF"/>
                </a:solidFill>
                <a:latin typeface="微软雅黑" pitchFamily="34" charset="-122"/>
                <a:ea typeface="微软雅黑" pitchFamily="34" charset="-122"/>
              </a:rPr>
              <a:t>种设置方法。</a:t>
            </a:r>
            <a:endParaRPr lang="en-US" altLang="zh-CN" sz="1600" b="1" dirty="0" smtClean="0">
              <a:solidFill>
                <a:srgbClr val="0000FF"/>
              </a:solidFill>
              <a:latin typeface="微软雅黑" pitchFamily="34" charset="-122"/>
              <a:ea typeface="微软雅黑" pitchFamily="34" charset="-122"/>
            </a:endParaRPr>
          </a:p>
          <a:p>
            <a:pPr>
              <a:lnSpc>
                <a:spcPts val="2200"/>
              </a:lnSpc>
            </a:pPr>
            <a:r>
              <a:rPr lang="en-US" altLang="zh-CN" sz="1600" b="1" dirty="0" smtClean="0">
                <a:latin typeface="微软雅黑" pitchFamily="34" charset="-122"/>
                <a:ea typeface="微软雅黑" pitchFamily="34" charset="-122"/>
              </a:rPr>
              <a:t>    1 </a:t>
            </a:r>
            <a:r>
              <a:rPr lang="zh-CN" altLang="en-US" sz="1600" b="1" dirty="0">
                <a:latin typeface="微软雅黑" pitchFamily="34" charset="-122"/>
                <a:ea typeface="微软雅黑" pitchFamily="34" charset="-122"/>
              </a:rPr>
              <a:t>至 </a:t>
            </a:r>
            <a:r>
              <a:rPr lang="en-US" altLang="zh-CN" sz="1600" b="1" dirty="0" smtClean="0">
                <a:latin typeface="微软雅黑" pitchFamily="34" charset="-122"/>
                <a:ea typeface="微软雅黑" pitchFamily="34" charset="-122"/>
              </a:rPr>
              <a:t>2 </a:t>
            </a:r>
            <a:r>
              <a:rPr lang="zh-CN" altLang="en-US" sz="1600" b="1" dirty="0" smtClean="0">
                <a:latin typeface="微软雅黑" pitchFamily="34" charset="-122"/>
                <a:ea typeface="微软雅黑" pitchFamily="34" charset="-122"/>
              </a:rPr>
              <a:t>个最大报文段 （旧标准）</a:t>
            </a:r>
            <a:endParaRPr lang="en-US" altLang="zh-CN" sz="1600" b="1" dirty="0" smtClean="0">
              <a:latin typeface="微软雅黑" pitchFamily="34" charset="-122"/>
              <a:ea typeface="微软雅黑" pitchFamily="34" charset="-122"/>
            </a:endParaRPr>
          </a:p>
          <a:p>
            <a:pPr>
              <a:lnSpc>
                <a:spcPts val="2200"/>
              </a:lnSpc>
            </a:pPr>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   2 </a:t>
            </a:r>
            <a:r>
              <a:rPr lang="zh-CN" altLang="en-US" sz="1600" b="1" dirty="0" smtClean="0">
                <a:latin typeface="微软雅黑" pitchFamily="34" charset="-122"/>
                <a:ea typeface="微软雅黑" pitchFamily="34" charset="-122"/>
              </a:rPr>
              <a:t>至 </a:t>
            </a:r>
            <a:r>
              <a:rPr lang="en-US" altLang="zh-CN" sz="1600" b="1" dirty="0" smtClean="0">
                <a:latin typeface="微软雅黑" pitchFamily="34" charset="-122"/>
                <a:ea typeface="微软雅黑" pitchFamily="34" charset="-122"/>
              </a:rPr>
              <a:t>4 </a:t>
            </a:r>
            <a:r>
              <a:rPr lang="zh-CN" altLang="en-US" sz="1600" b="1" dirty="0" smtClean="0">
                <a:latin typeface="微软雅黑" pitchFamily="34" charset="-122"/>
                <a:ea typeface="微软雅黑" pitchFamily="34" charset="-122"/>
              </a:rPr>
              <a:t>个</a:t>
            </a:r>
            <a:r>
              <a:rPr lang="zh-CN" altLang="en-US" sz="1600" b="1" dirty="0">
                <a:latin typeface="微软雅黑" pitchFamily="34" charset="-122"/>
                <a:ea typeface="微软雅黑" pitchFamily="34" charset="-122"/>
              </a:rPr>
              <a:t>最大报文段 </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RFC 5681</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ts val="2200"/>
              </a:lnSpc>
              <a:spcBef>
                <a:spcPts val="600"/>
              </a:spcBef>
            </a:pPr>
            <a:r>
              <a:rPr lang="zh-CN" altLang="en-US" sz="1600" b="1" dirty="0" smtClean="0">
                <a:solidFill>
                  <a:srgbClr val="0000FF"/>
                </a:solidFill>
                <a:latin typeface="微软雅黑" pitchFamily="34" charset="-122"/>
                <a:ea typeface="微软雅黑" pitchFamily="34" charset="-122"/>
              </a:rPr>
              <a:t>窗口值逐渐增大。</a:t>
            </a:r>
            <a:endParaRPr lang="zh-CN" altLang="en-US" sz="1600" b="1" dirty="0">
              <a:solidFill>
                <a:srgbClr val="0000FF"/>
              </a:solidFill>
              <a:latin typeface="微软雅黑" pitchFamily="34" charset="-122"/>
              <a:ea typeface="微软雅黑" pitchFamily="34" charset="-122"/>
            </a:endParaRPr>
          </a:p>
        </p:txBody>
      </p:sp>
      <p:sp>
        <p:nvSpPr>
          <p:cNvPr id="11" name="矩形 10"/>
          <p:cNvSpPr/>
          <p:nvPr/>
        </p:nvSpPr>
        <p:spPr>
          <a:xfrm>
            <a:off x="4769696" y="2841832"/>
            <a:ext cx="3605047" cy="374461"/>
          </a:xfrm>
          <a:prstGeom prst="rect">
            <a:avLst/>
          </a:prstGeom>
        </p:spPr>
        <p:txBody>
          <a:bodyPr wrap="square">
            <a:spAutoFit/>
          </a:bodyPr>
          <a:lstStyle/>
          <a:p>
            <a:pPr>
              <a:lnSpc>
                <a:spcPts val="2200"/>
              </a:lnSpc>
            </a:pPr>
            <a:r>
              <a:rPr lang="zh-CN" altLang="en-US" sz="1600" b="1" dirty="0" smtClean="0">
                <a:latin typeface="微软雅黑" pitchFamily="34" charset="-122"/>
                <a:ea typeface="微软雅黑" pitchFamily="34" charset="-122"/>
              </a:rPr>
              <a:t>防止</a:t>
            </a:r>
            <a:r>
              <a:rPr lang="zh-CN" altLang="en-US" sz="1600" b="1" dirty="0">
                <a:latin typeface="微软雅黑" pitchFamily="34" charset="-122"/>
                <a:ea typeface="微软雅黑" pitchFamily="34" charset="-122"/>
              </a:rPr>
              <a:t>拥塞</a:t>
            </a:r>
            <a:r>
              <a:rPr lang="zh-CN" altLang="en-US" sz="1600" b="1" dirty="0" smtClean="0">
                <a:latin typeface="微软雅黑" pitchFamily="34" charset="-122"/>
                <a:ea typeface="微软雅黑" pitchFamily="34" charset="-122"/>
              </a:rPr>
              <a:t>窗口增长</a:t>
            </a:r>
            <a:r>
              <a:rPr lang="zh-CN" altLang="en-US" sz="1600" b="1" dirty="0">
                <a:latin typeface="微软雅黑" pitchFamily="34" charset="-122"/>
                <a:ea typeface="微软雅黑" pitchFamily="34" charset="-122"/>
              </a:rPr>
              <a:t>过大引起网络拥塞</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09888429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56963" y="59526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7" name="Rectangle 6"/>
          <p:cNvSpPr>
            <a:spLocks noChangeArrowheads="1"/>
          </p:cNvSpPr>
          <p:nvPr/>
        </p:nvSpPr>
        <p:spPr bwMode="auto">
          <a:xfrm>
            <a:off x="3318891" y="562053"/>
            <a:ext cx="2524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慢开始 </a:t>
            </a:r>
            <a:r>
              <a:rPr lang="en-US" altLang="zh-CN" sz="2000" b="1" dirty="0">
                <a:solidFill>
                  <a:schemeClr val="bg1"/>
                </a:solidFill>
                <a:latin typeface="微软雅黑" pitchFamily="34" charset="-122"/>
                <a:ea typeface="微软雅黑" pitchFamily="34" charset="-122"/>
              </a:rPr>
              <a:t>(Slow start)</a:t>
            </a:r>
            <a:endParaRPr lang="zh-CN" altLang="en-US" sz="2000" b="1" dirty="0">
              <a:solidFill>
                <a:schemeClr val="bg1"/>
              </a:solidFill>
              <a:latin typeface="微软雅黑" pitchFamily="34" charset="-122"/>
              <a:ea typeface="微软雅黑" pitchFamily="34" charset="-122"/>
            </a:endParaRPr>
          </a:p>
        </p:txBody>
      </p:sp>
      <p:sp>
        <p:nvSpPr>
          <p:cNvPr id="38" name="Rectangle 68"/>
          <p:cNvSpPr>
            <a:spLocks noChangeArrowheads="1"/>
          </p:cNvSpPr>
          <p:nvPr/>
        </p:nvSpPr>
        <p:spPr bwMode="auto">
          <a:xfrm>
            <a:off x="556963" y="958363"/>
            <a:ext cx="8184960"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拥塞窗口 </a:t>
            </a:r>
            <a:r>
              <a:rPr lang="en-US" altLang="zh-CN" sz="2000" b="1" dirty="0" err="1">
                <a:solidFill>
                  <a:srgbClr val="0000FF"/>
                </a:solidFill>
                <a:latin typeface="微软雅黑" pitchFamily="34" charset="-122"/>
                <a:ea typeface="微软雅黑" pitchFamily="34" charset="-122"/>
              </a:rPr>
              <a:t>cwnd</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控制方法</a:t>
            </a:r>
            <a:r>
              <a:rPr lang="zh-CN" altLang="en-US" sz="2000" b="1" dirty="0">
                <a:latin typeface="微软雅黑" pitchFamily="34" charset="-122"/>
                <a:ea typeface="微软雅黑" pitchFamily="34" charset="-122"/>
              </a:rPr>
              <a:t>：在每收到一个</a:t>
            </a:r>
            <a:r>
              <a:rPr lang="zh-CN" altLang="en-US" sz="2000" b="1" dirty="0">
                <a:solidFill>
                  <a:srgbClr val="0000FF"/>
                </a:solidFill>
                <a:latin typeface="微软雅黑" pitchFamily="34" charset="-122"/>
                <a:ea typeface="微软雅黑" pitchFamily="34" charset="-122"/>
              </a:rPr>
              <a:t>对新的报文段的确认</a:t>
            </a:r>
            <a:r>
              <a:rPr lang="zh-CN" altLang="en-US" sz="2000" b="1" dirty="0">
                <a:latin typeface="微软雅黑" pitchFamily="34" charset="-122"/>
                <a:ea typeface="微软雅黑" pitchFamily="34" charset="-122"/>
              </a:rPr>
              <a:t>后，可以把拥塞窗口增加最多一个 </a:t>
            </a:r>
            <a:r>
              <a:rPr lang="en-US" altLang="zh-CN" sz="2000" b="1" dirty="0">
                <a:latin typeface="微软雅黑" pitchFamily="34" charset="-122"/>
                <a:ea typeface="微软雅黑" pitchFamily="34" charset="-122"/>
              </a:rPr>
              <a:t>SMSS </a:t>
            </a:r>
            <a:r>
              <a:rPr lang="zh-CN" altLang="en-US" sz="2000" b="1" dirty="0">
                <a:latin typeface="微软雅黑" pitchFamily="34" charset="-122"/>
                <a:ea typeface="微软雅黑" pitchFamily="34" charset="-122"/>
              </a:rPr>
              <a:t>的数值。</a:t>
            </a:r>
          </a:p>
          <a:p>
            <a:pPr marL="342900" indent="-342900">
              <a:lnSpc>
                <a:spcPts val="30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其中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是原先未被确认的、但现在被刚收到的确认报文段所确认的字节数。</a:t>
            </a:r>
          </a:p>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不难看出，当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&lt; SMSS </a:t>
            </a:r>
            <a:r>
              <a:rPr lang="zh-CN" altLang="en-US" sz="2000" b="1" dirty="0">
                <a:latin typeface="微软雅黑" pitchFamily="34" charset="-122"/>
                <a:ea typeface="微软雅黑" pitchFamily="34" charset="-122"/>
              </a:rPr>
              <a:t>时，拥塞窗口每次的增加量要小于 </a:t>
            </a:r>
            <a:r>
              <a:rPr lang="en-US" altLang="zh-CN" sz="2000" b="1" dirty="0">
                <a:latin typeface="微软雅黑" pitchFamily="34" charset="-122"/>
                <a:ea typeface="微软雅黑" pitchFamily="34" charset="-122"/>
              </a:rPr>
              <a:t>SMSS</a:t>
            </a:r>
            <a:r>
              <a:rPr lang="zh-CN" altLang="en-US" sz="2000" b="1" dirty="0">
                <a:latin typeface="微软雅黑" pitchFamily="34" charset="-122"/>
                <a:ea typeface="微软雅黑" pitchFamily="34" charset="-122"/>
              </a:rPr>
              <a:t>。</a:t>
            </a:r>
          </a:p>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用这样的方法逐步增大发送方的拥塞窗口 </a:t>
            </a:r>
            <a:r>
              <a:rPr lang="en-US" altLang="zh-CN" sz="2000" b="1" dirty="0" err="1">
                <a:latin typeface="微软雅黑" pitchFamily="34" charset="-122"/>
                <a:ea typeface="微软雅黑" pitchFamily="34" charset="-122"/>
              </a:rPr>
              <a:t>cwnd</a:t>
            </a:r>
            <a:r>
              <a:rPr lang="zh-CN" altLang="en-US" sz="2000" b="1" dirty="0">
                <a:latin typeface="微软雅黑" pitchFamily="34" charset="-122"/>
                <a:ea typeface="微软雅黑" pitchFamily="34" charset="-122"/>
              </a:rPr>
              <a:t>，可以使分组注入到网络的速率更加合理</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9" name="矩形 38"/>
          <p:cNvSpPr/>
          <p:nvPr/>
        </p:nvSpPr>
        <p:spPr>
          <a:xfrm>
            <a:off x="556963" y="1912990"/>
            <a:ext cx="8048776" cy="369332"/>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b="1" dirty="0">
                <a:latin typeface="微软雅黑" pitchFamily="34" charset="-122"/>
                <a:ea typeface="微软雅黑" pitchFamily="34" charset="-122"/>
              </a:rPr>
              <a:t>拥塞窗口 </a:t>
            </a:r>
            <a:r>
              <a:rPr lang="en-US" altLang="zh-CN" b="1" dirty="0" err="1">
                <a:latin typeface="微软雅黑" pitchFamily="34" charset="-122"/>
                <a:ea typeface="微软雅黑" pitchFamily="34" charset="-122"/>
              </a:rPr>
              <a:t>cwnd</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每次的增加量 </a:t>
            </a:r>
            <a:r>
              <a:rPr lang="en-US" altLang="zh-CN" b="1" dirty="0">
                <a:latin typeface="微软雅黑" pitchFamily="34" charset="-122"/>
                <a:ea typeface="微软雅黑" pitchFamily="34" charset="-122"/>
              </a:rPr>
              <a:t>= min (</a:t>
            </a:r>
            <a:r>
              <a:rPr lang="en-US" altLang="zh-CN" b="1" i="1" dirty="0">
                <a:latin typeface="微软雅黑" pitchFamily="34" charset="-122"/>
                <a:ea typeface="微软雅黑" pitchFamily="34" charset="-122"/>
              </a:rPr>
              <a:t>N</a:t>
            </a:r>
            <a:r>
              <a:rPr lang="en-US" altLang="zh-CN" b="1" dirty="0">
                <a:latin typeface="微软雅黑" pitchFamily="34" charset="-122"/>
                <a:ea typeface="微软雅黑" pitchFamily="34" charset="-122"/>
              </a:rPr>
              <a:t>, SMSS)     (5-8)</a:t>
            </a:r>
          </a:p>
        </p:txBody>
      </p:sp>
    </p:spTree>
    <p:extLst>
      <p:ext uri="{BB962C8B-B14F-4D97-AF65-F5344CB8AC3E}">
        <p14:creationId xmlns:p14="http://schemas.microsoft.com/office/powerpoint/2010/main" val="19696151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556963" y="1050692"/>
            <a:ext cx="8048776" cy="327943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AutoShape 5"/>
          <p:cNvSpPr>
            <a:spLocks noChangeArrowheads="1"/>
          </p:cNvSpPr>
          <p:nvPr/>
        </p:nvSpPr>
        <p:spPr bwMode="auto">
          <a:xfrm>
            <a:off x="556963" y="6121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18892" y="578892"/>
            <a:ext cx="2524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慢开始 </a:t>
            </a:r>
            <a:r>
              <a:rPr lang="en-US" altLang="zh-CN" sz="2000" b="1" dirty="0">
                <a:solidFill>
                  <a:schemeClr val="bg1"/>
                </a:solidFill>
                <a:latin typeface="微软雅黑" pitchFamily="34" charset="-122"/>
                <a:ea typeface="微软雅黑" pitchFamily="34" charset="-122"/>
              </a:rPr>
              <a:t>(Slow start)</a:t>
            </a:r>
            <a:endParaRPr lang="zh-CN" altLang="en-US" sz="2000" b="1" dirty="0">
              <a:solidFill>
                <a:schemeClr val="bg1"/>
              </a:solidFill>
              <a:latin typeface="微软雅黑" pitchFamily="34" charset="-122"/>
              <a:ea typeface="微软雅黑" pitchFamily="34" charset="-122"/>
            </a:endParaRPr>
          </a:p>
        </p:txBody>
      </p:sp>
      <p:sp>
        <p:nvSpPr>
          <p:cNvPr id="2" name="矩形 1"/>
          <p:cNvSpPr/>
          <p:nvPr/>
        </p:nvSpPr>
        <p:spPr>
          <a:xfrm>
            <a:off x="2794241" y="1195610"/>
            <a:ext cx="2592000" cy="418011"/>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200" b="1" dirty="0">
                <a:solidFill>
                  <a:schemeClr val="tx1"/>
                </a:solidFill>
                <a:latin typeface="微软雅黑" pitchFamily="34" charset="-122"/>
                <a:ea typeface="微软雅黑" pitchFamily="34" charset="-122"/>
              </a:rPr>
              <a:t>初始拥塞窗口 </a:t>
            </a:r>
            <a:r>
              <a:rPr lang="en-US" altLang="zh-CN" sz="1200" b="1" dirty="0" err="1" smtClean="0">
                <a:solidFill>
                  <a:schemeClr val="tx1"/>
                </a:solidFill>
                <a:latin typeface="微软雅黑" pitchFamily="34" charset="-122"/>
                <a:ea typeface="微软雅黑" pitchFamily="34" charset="-122"/>
              </a:rPr>
              <a:t>cwnd</a:t>
            </a:r>
            <a:r>
              <a:rPr lang="en-US" altLang="zh-CN" sz="1200" b="1" dirty="0" smtClean="0">
                <a:solidFill>
                  <a:schemeClr val="tx1"/>
                </a:solidFill>
                <a:latin typeface="微软雅黑" pitchFamily="34" charset="-122"/>
                <a:ea typeface="微软雅黑" pitchFamily="34" charset="-122"/>
              </a:rPr>
              <a:t> = </a:t>
            </a:r>
            <a:r>
              <a:rPr lang="en-US" altLang="zh-CN" sz="1200" b="1" dirty="0">
                <a:solidFill>
                  <a:schemeClr val="tx1"/>
                </a:solidFill>
                <a:latin typeface="微软雅黑" pitchFamily="34" charset="-122"/>
                <a:ea typeface="微软雅黑" pitchFamily="34" charset="-122"/>
              </a:rPr>
              <a:t>1</a:t>
            </a:r>
            <a:r>
              <a:rPr lang="zh-CN" altLang="en-US" sz="1200" b="1" dirty="0">
                <a:solidFill>
                  <a:schemeClr val="tx1"/>
                </a:solidFill>
                <a:latin typeface="微软雅黑" pitchFamily="34" charset="-122"/>
                <a:ea typeface="微软雅黑" pitchFamily="34" charset="-122"/>
              </a:rPr>
              <a:t>； </a:t>
            </a:r>
          </a:p>
          <a:p>
            <a:pPr algn="ctr">
              <a:lnSpc>
                <a:spcPts val="1600"/>
              </a:lnSpc>
            </a:pPr>
            <a:r>
              <a:rPr lang="zh-CN" altLang="en-US" sz="1200" b="1" dirty="0">
                <a:solidFill>
                  <a:schemeClr val="tx1"/>
                </a:solidFill>
                <a:latin typeface="微软雅黑" pitchFamily="34" charset="-122"/>
                <a:ea typeface="微软雅黑" pitchFamily="34" charset="-122"/>
              </a:rPr>
              <a:t>慢开始门限 </a:t>
            </a:r>
            <a:r>
              <a:rPr lang="en-US" altLang="zh-CN" sz="1200" b="1" dirty="0">
                <a:solidFill>
                  <a:schemeClr val="tx1"/>
                </a:solidFill>
                <a:latin typeface="微软雅黑" pitchFamily="34" charset="-122"/>
                <a:ea typeface="微软雅黑" pitchFamily="34" charset="-122"/>
              </a:rPr>
              <a:t>SSTH </a:t>
            </a:r>
            <a:r>
              <a:rPr lang="zh-CN" altLang="en-US" sz="1200" b="1" dirty="0">
                <a:solidFill>
                  <a:schemeClr val="tx1"/>
                </a:solidFill>
                <a:latin typeface="微软雅黑" pitchFamily="34" charset="-122"/>
                <a:ea typeface="微软雅黑" pitchFamily="34" charset="-122"/>
              </a:rPr>
              <a:t>＝ </a:t>
            </a:r>
            <a:r>
              <a:rPr lang="en-US" altLang="zh-CN" sz="1200" b="1" i="1" dirty="0">
                <a:solidFill>
                  <a:schemeClr val="tx1"/>
                </a:solidFill>
                <a:latin typeface="微软雅黑" pitchFamily="34" charset="-122"/>
                <a:ea typeface="微软雅黑" pitchFamily="34" charset="-122"/>
              </a:rPr>
              <a:t>n</a:t>
            </a:r>
            <a:r>
              <a:rPr lang="zh-CN" altLang="en-US" sz="1200" b="1" dirty="0">
                <a:solidFill>
                  <a:schemeClr val="tx1"/>
                </a:solidFill>
                <a:latin typeface="微软雅黑" pitchFamily="34" charset="-122"/>
                <a:ea typeface="微软雅黑" pitchFamily="34" charset="-122"/>
              </a:rPr>
              <a:t>；</a:t>
            </a:r>
          </a:p>
        </p:txBody>
      </p:sp>
      <p:sp>
        <p:nvSpPr>
          <p:cNvPr id="8" name="矩形 7"/>
          <p:cNvSpPr/>
          <p:nvPr/>
        </p:nvSpPr>
        <p:spPr>
          <a:xfrm>
            <a:off x="6170190" y="3606150"/>
            <a:ext cx="1518904" cy="418011"/>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itchFamily="34" charset="-122"/>
                <a:ea typeface="微软雅黑" pitchFamily="34" charset="-122"/>
              </a:rPr>
              <a:t>执行</a:t>
            </a:r>
            <a:r>
              <a:rPr lang="zh-CN" altLang="en-US" sz="1200" b="1" dirty="0" smtClean="0">
                <a:solidFill>
                  <a:schemeClr val="tx1"/>
                </a:solidFill>
                <a:latin typeface="微软雅黑" pitchFamily="34" charset="-122"/>
                <a:ea typeface="微软雅黑" pitchFamily="34" charset="-122"/>
              </a:rPr>
              <a:t>拥塞避免算法</a:t>
            </a:r>
            <a:endParaRPr lang="zh-CN" altLang="en-US" sz="1200" b="1" dirty="0">
              <a:solidFill>
                <a:schemeClr val="tx1"/>
              </a:solidFill>
              <a:latin typeface="微软雅黑" pitchFamily="34" charset="-122"/>
              <a:ea typeface="微软雅黑" pitchFamily="34" charset="-122"/>
            </a:endParaRPr>
          </a:p>
        </p:txBody>
      </p:sp>
      <p:cxnSp>
        <p:nvCxnSpPr>
          <p:cNvPr id="11" name="直接箭头连接符 10"/>
          <p:cNvCxnSpPr>
            <a:stCxn id="2" idx="2"/>
            <a:endCxn id="27" idx="0"/>
          </p:cNvCxnSpPr>
          <p:nvPr/>
        </p:nvCxnSpPr>
        <p:spPr>
          <a:xfrm>
            <a:off x="4090241" y="1613621"/>
            <a:ext cx="0" cy="3542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7" idx="2"/>
            <a:endCxn id="37" idx="0"/>
          </p:cNvCxnSpPr>
          <p:nvPr/>
        </p:nvCxnSpPr>
        <p:spPr>
          <a:xfrm>
            <a:off x="4090241" y="2254223"/>
            <a:ext cx="0" cy="2816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7" idx="2"/>
            <a:endCxn id="42" idx="0"/>
          </p:cNvCxnSpPr>
          <p:nvPr/>
        </p:nvCxnSpPr>
        <p:spPr>
          <a:xfrm>
            <a:off x="4090241" y="3256983"/>
            <a:ext cx="0" cy="2871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flipH="1">
            <a:off x="1646458" y="1807082"/>
            <a:ext cx="2420309" cy="2008075"/>
            <a:chOff x="3328850" y="1780018"/>
            <a:chExt cx="4331082" cy="2120155"/>
          </a:xfrm>
        </p:grpSpPr>
        <p:cxnSp>
          <p:nvCxnSpPr>
            <p:cNvPr id="38" name="直接箭头连接符 37"/>
            <p:cNvCxnSpPr/>
            <p:nvPr/>
          </p:nvCxnSpPr>
          <p:spPr>
            <a:xfrm>
              <a:off x="4674447" y="3900172"/>
              <a:ext cx="2975527" cy="1"/>
            </a:xfrm>
            <a:prstGeom prst="straightConnector1">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3328850" y="1780018"/>
              <a:ext cx="433108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659932" y="1780018"/>
              <a:ext cx="0" cy="2120154"/>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3" name="直接箭头连接符 42"/>
          <p:cNvCxnSpPr>
            <a:stCxn id="42" idx="3"/>
            <a:endCxn id="8" idx="1"/>
          </p:cNvCxnSpPr>
          <p:nvPr/>
        </p:nvCxnSpPr>
        <p:spPr>
          <a:xfrm flipV="1">
            <a:off x="5386241" y="3815156"/>
            <a:ext cx="783949"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43336" y="3565624"/>
            <a:ext cx="383563" cy="276999"/>
          </a:xfrm>
          <a:prstGeom prst="rect">
            <a:avLst/>
          </a:prstGeom>
          <a:noFill/>
        </p:spPr>
        <p:txBody>
          <a:bodyPr wrap="square" rtlCol="0">
            <a:spAutoFit/>
          </a:bodyPr>
          <a:lstStyle/>
          <a:p>
            <a:pPr algn="ctr"/>
            <a:r>
              <a:rPr lang="zh-CN" altLang="en-US" sz="1200" b="1" dirty="0" smtClean="0">
                <a:latin typeface="微软雅黑" pitchFamily="34" charset="-122"/>
                <a:ea typeface="微软雅黑" pitchFamily="34" charset="-122"/>
              </a:rPr>
              <a:t>是</a:t>
            </a:r>
            <a:endParaRPr lang="zh-CN" altLang="en-US" sz="1200" b="1" dirty="0">
              <a:latin typeface="微软雅黑" pitchFamily="34" charset="-122"/>
              <a:ea typeface="微软雅黑" pitchFamily="34" charset="-122"/>
            </a:endParaRPr>
          </a:p>
        </p:txBody>
      </p:sp>
      <p:sp>
        <p:nvSpPr>
          <p:cNvPr id="48" name="TextBox 47"/>
          <p:cNvSpPr txBox="1"/>
          <p:nvPr/>
        </p:nvSpPr>
        <p:spPr>
          <a:xfrm>
            <a:off x="5376565" y="3565786"/>
            <a:ext cx="383563" cy="276999"/>
          </a:xfrm>
          <a:prstGeom prst="rect">
            <a:avLst/>
          </a:prstGeom>
          <a:noFill/>
        </p:spPr>
        <p:txBody>
          <a:bodyPr wrap="square" rtlCol="0">
            <a:spAutoFit/>
          </a:bodyPr>
          <a:lstStyle/>
          <a:p>
            <a:pPr algn="ctr"/>
            <a:r>
              <a:rPr lang="zh-CN" altLang="en-US" sz="1200" b="1" dirty="0" smtClean="0">
                <a:latin typeface="微软雅黑" pitchFamily="34" charset="-122"/>
                <a:ea typeface="微软雅黑" pitchFamily="34" charset="-122"/>
              </a:rPr>
              <a:t>否</a:t>
            </a:r>
            <a:endParaRPr lang="zh-CN" altLang="en-US" sz="1200" b="1" dirty="0">
              <a:latin typeface="微软雅黑" pitchFamily="34" charset="-122"/>
              <a:ea typeface="微软雅黑" pitchFamily="34" charset="-122"/>
            </a:endParaRPr>
          </a:p>
        </p:txBody>
      </p:sp>
      <p:sp>
        <p:nvSpPr>
          <p:cNvPr id="27" name="矩形 26"/>
          <p:cNvSpPr/>
          <p:nvPr/>
        </p:nvSpPr>
        <p:spPr>
          <a:xfrm>
            <a:off x="2794241" y="1967885"/>
            <a:ext cx="2592000" cy="28633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itchFamily="34" charset="-122"/>
                <a:ea typeface="微软雅黑" pitchFamily="34" charset="-122"/>
              </a:rPr>
              <a:t>发送报文段</a:t>
            </a:r>
            <a:endParaRPr lang="zh-CN" altLang="en-US" sz="1200" b="1" dirty="0">
              <a:solidFill>
                <a:schemeClr val="bg1"/>
              </a:solidFill>
              <a:latin typeface="微软雅黑" pitchFamily="34" charset="-122"/>
              <a:ea typeface="微软雅黑" pitchFamily="34" charset="-122"/>
            </a:endParaRPr>
          </a:p>
        </p:txBody>
      </p:sp>
      <p:sp>
        <p:nvSpPr>
          <p:cNvPr id="37" name="矩形 36"/>
          <p:cNvSpPr/>
          <p:nvPr/>
        </p:nvSpPr>
        <p:spPr>
          <a:xfrm>
            <a:off x="2794241" y="2535891"/>
            <a:ext cx="2592000" cy="72109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200" b="1" dirty="0" smtClean="0">
                <a:solidFill>
                  <a:schemeClr val="bg1"/>
                </a:solidFill>
                <a:latin typeface="微软雅黑" pitchFamily="34" charset="-122"/>
                <a:ea typeface="微软雅黑" pitchFamily="34" charset="-122"/>
              </a:rPr>
              <a:t>（重传定时器未超时）</a:t>
            </a:r>
            <a:endParaRPr lang="en-US" altLang="zh-CN" sz="1200" b="1" dirty="0" smtClean="0">
              <a:solidFill>
                <a:schemeClr val="bg1"/>
              </a:solidFill>
              <a:latin typeface="微软雅黑" pitchFamily="34" charset="-122"/>
              <a:ea typeface="微软雅黑" pitchFamily="34" charset="-122"/>
            </a:endParaRPr>
          </a:p>
          <a:p>
            <a:pPr algn="ctr">
              <a:lnSpc>
                <a:spcPts val="1600"/>
              </a:lnSpc>
            </a:pPr>
            <a:r>
              <a:rPr lang="zh-CN" altLang="en-US" sz="1200" b="1" dirty="0" smtClean="0">
                <a:solidFill>
                  <a:schemeClr val="bg1"/>
                </a:solidFill>
                <a:latin typeface="微软雅黑" pitchFamily="34" charset="-122"/>
                <a:ea typeface="微软雅黑" pitchFamily="34" charset="-122"/>
              </a:rPr>
              <a:t>对于</a:t>
            </a:r>
            <a:r>
              <a:rPr lang="zh-CN" altLang="en-US" sz="1200" b="1" dirty="0">
                <a:solidFill>
                  <a:schemeClr val="bg1"/>
                </a:solidFill>
                <a:latin typeface="微软雅黑" pitchFamily="34" charset="-122"/>
                <a:ea typeface="微软雅黑" pitchFamily="34" charset="-122"/>
              </a:rPr>
              <a:t>每一</a:t>
            </a:r>
            <a:r>
              <a:rPr lang="zh-CN" altLang="en-US" sz="1200" b="1" dirty="0" smtClean="0">
                <a:solidFill>
                  <a:schemeClr val="bg1"/>
                </a:solidFill>
                <a:latin typeface="微软雅黑" pitchFamily="34" charset="-122"/>
                <a:ea typeface="微软雅黑" pitchFamily="34" charset="-122"/>
              </a:rPr>
              <a:t>个被确认的报文段</a:t>
            </a:r>
            <a:endParaRPr lang="zh-CN" altLang="en-US" sz="1200" b="1" dirty="0">
              <a:solidFill>
                <a:schemeClr val="bg1"/>
              </a:solidFill>
              <a:latin typeface="微软雅黑" pitchFamily="34" charset="-122"/>
              <a:ea typeface="微软雅黑" pitchFamily="34" charset="-122"/>
            </a:endParaRPr>
          </a:p>
          <a:p>
            <a:pPr algn="ctr">
              <a:lnSpc>
                <a:spcPts val="1600"/>
              </a:lnSpc>
            </a:pPr>
            <a:r>
              <a:rPr lang="en-US" altLang="zh-CN" sz="1200" b="1" dirty="0" err="1" smtClean="0">
                <a:solidFill>
                  <a:schemeClr val="bg1"/>
                </a:solidFill>
                <a:latin typeface="微软雅黑" pitchFamily="34" charset="-122"/>
                <a:ea typeface="微软雅黑" pitchFamily="34" charset="-122"/>
              </a:rPr>
              <a:t>cwnd</a:t>
            </a:r>
            <a:r>
              <a:rPr lang="en-US" altLang="zh-CN" sz="1200" b="1" dirty="0" smtClean="0">
                <a:solidFill>
                  <a:schemeClr val="bg1"/>
                </a:solidFill>
                <a:latin typeface="微软雅黑" pitchFamily="34" charset="-122"/>
                <a:ea typeface="微软雅黑" pitchFamily="34" charset="-122"/>
              </a:rPr>
              <a:t>= </a:t>
            </a:r>
            <a:r>
              <a:rPr lang="en-US" altLang="zh-CN" sz="1200" b="1" dirty="0" err="1" smtClean="0">
                <a:solidFill>
                  <a:schemeClr val="bg1"/>
                </a:solidFill>
                <a:latin typeface="微软雅黑" pitchFamily="34" charset="-122"/>
                <a:ea typeface="微软雅黑" pitchFamily="34" charset="-122"/>
              </a:rPr>
              <a:t>cwnd</a:t>
            </a:r>
            <a:r>
              <a:rPr lang="en-US" altLang="zh-CN" sz="1200" b="1" dirty="0" smtClean="0">
                <a:solidFill>
                  <a:schemeClr val="bg1"/>
                </a:solidFill>
                <a:latin typeface="微软雅黑" pitchFamily="34" charset="-122"/>
                <a:ea typeface="微软雅黑" pitchFamily="34" charset="-122"/>
              </a:rPr>
              <a:t> +1</a:t>
            </a:r>
            <a:endParaRPr lang="zh-CN" altLang="en-US" sz="1200" b="1" dirty="0">
              <a:solidFill>
                <a:schemeClr val="bg1"/>
              </a:solidFill>
              <a:latin typeface="微软雅黑" pitchFamily="34" charset="-122"/>
              <a:ea typeface="微软雅黑" pitchFamily="34" charset="-122"/>
            </a:endParaRPr>
          </a:p>
        </p:txBody>
      </p:sp>
      <p:sp>
        <p:nvSpPr>
          <p:cNvPr id="42" name="流程图: 决策 41"/>
          <p:cNvSpPr/>
          <p:nvPr/>
        </p:nvSpPr>
        <p:spPr>
          <a:xfrm>
            <a:off x="2794241" y="3544102"/>
            <a:ext cx="2592000" cy="542110"/>
          </a:xfrm>
          <a:prstGeom prst="flowChartDecision">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bg1"/>
                </a:solidFill>
                <a:latin typeface="微软雅黑" pitchFamily="34" charset="-122"/>
                <a:ea typeface="微软雅黑" pitchFamily="34" charset="-122"/>
              </a:rPr>
              <a:t>cwnd</a:t>
            </a:r>
            <a:r>
              <a:rPr lang="en-US" altLang="zh-CN" sz="1200" b="1" dirty="0" smtClean="0">
                <a:solidFill>
                  <a:schemeClr val="bg1"/>
                </a:solidFill>
                <a:latin typeface="微软雅黑" pitchFamily="34" charset="-122"/>
                <a:ea typeface="微软雅黑" pitchFamily="34" charset="-122"/>
              </a:rPr>
              <a:t> &lt; SSTH</a:t>
            </a:r>
            <a:r>
              <a:rPr lang="zh-CN" altLang="en-US" sz="1200" b="1" dirty="0" smtClean="0">
                <a:solidFill>
                  <a:schemeClr val="bg1"/>
                </a:solidFill>
                <a:latin typeface="微软雅黑" pitchFamily="34" charset="-122"/>
                <a:ea typeface="微软雅黑" pitchFamily="34" charset="-122"/>
              </a:rPr>
              <a:t>？</a:t>
            </a:r>
            <a:endParaRPr lang="zh-CN" altLang="en-US"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39534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Text Box 155"/>
          <p:cNvSpPr txBox="1">
            <a:spLocks noChangeArrowheads="1"/>
          </p:cNvSpPr>
          <p:nvPr/>
        </p:nvSpPr>
        <p:spPr bwMode="auto">
          <a:xfrm>
            <a:off x="2708899" y="731252"/>
            <a:ext cx="3751385" cy="634020"/>
          </a:xfrm>
          <a:prstGeom prst="rect">
            <a:avLst/>
          </a:prstGeom>
          <a:noFill/>
          <a:ln w="9525">
            <a:noFill/>
            <a:miter lim="800000"/>
            <a:headEnd/>
            <a:tailEnd/>
          </a:ln>
          <a:effectLst/>
          <a:extLst/>
        </p:spPr>
        <p:txBody>
          <a:bodyPr wrap="square">
            <a:spAutoFit/>
          </a:bodyPr>
          <a:lstStyle/>
          <a:p>
            <a:pPr algn="ctr">
              <a:lnSpc>
                <a:spcPct val="110000"/>
              </a:lnSpc>
            </a:pPr>
            <a:r>
              <a:rPr lang="zh-CN" altLang="en-US" sz="1600" b="1" dirty="0">
                <a:solidFill>
                  <a:srgbClr val="0000FF"/>
                </a:solidFill>
                <a:latin typeface="微软雅黑" pitchFamily="34" charset="-122"/>
                <a:ea typeface="微软雅黑" pitchFamily="34" charset="-122"/>
              </a:rPr>
              <a:t>发送方每收到一个对新报文段的确认</a:t>
            </a:r>
          </a:p>
          <a:p>
            <a:pPr algn="ctr">
              <a:lnSpc>
                <a:spcPct val="110000"/>
              </a:lnSpc>
            </a:pPr>
            <a:r>
              <a:rPr lang="zh-CN" altLang="en-US" sz="1600" b="1" dirty="0">
                <a:solidFill>
                  <a:srgbClr val="0000FF"/>
                </a:solidFill>
                <a:latin typeface="微软雅黑" pitchFamily="34" charset="-122"/>
                <a:ea typeface="微软雅黑" pitchFamily="34" charset="-122"/>
              </a:rPr>
              <a:t>（重传的不算在内）就使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 </a:t>
            </a:r>
          </a:p>
        </p:txBody>
      </p:sp>
      <p:sp>
        <p:nvSpPr>
          <p:cNvPr id="116" name="Rectangle 2"/>
          <p:cNvSpPr>
            <a:spLocks noChangeArrowheads="1"/>
          </p:cNvSpPr>
          <p:nvPr/>
        </p:nvSpPr>
        <p:spPr bwMode="auto">
          <a:xfrm>
            <a:off x="3764789" y="2286101"/>
            <a:ext cx="3598119" cy="570494"/>
          </a:xfrm>
          <a:prstGeom prst="rect">
            <a:avLst/>
          </a:prstGeom>
          <a:solidFill>
            <a:schemeClr val="bg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7" name="Rectangle 3"/>
          <p:cNvSpPr>
            <a:spLocks noChangeArrowheads="1"/>
          </p:cNvSpPr>
          <p:nvPr/>
        </p:nvSpPr>
        <p:spPr bwMode="auto">
          <a:xfrm>
            <a:off x="3769707" y="2904955"/>
            <a:ext cx="3593201" cy="885249"/>
          </a:xfrm>
          <a:prstGeom prst="rect">
            <a:avLst/>
          </a:prstGeom>
          <a:solidFill>
            <a:srgbClr val="99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8" name="Rectangle 4"/>
          <p:cNvSpPr>
            <a:spLocks noChangeArrowheads="1"/>
          </p:cNvSpPr>
          <p:nvPr/>
        </p:nvSpPr>
        <p:spPr bwMode="auto">
          <a:xfrm>
            <a:off x="3763150" y="1772164"/>
            <a:ext cx="3599758" cy="426231"/>
          </a:xfrm>
          <a:prstGeom prst="rect">
            <a:avLst/>
          </a:prstGeom>
          <a:solidFill>
            <a:srgbClr val="00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9" name="Text Box 5"/>
          <p:cNvSpPr txBox="1">
            <a:spLocks noChangeArrowheads="1"/>
          </p:cNvSpPr>
          <p:nvPr/>
        </p:nvSpPr>
        <p:spPr bwMode="auto">
          <a:xfrm>
            <a:off x="3500853" y="1435278"/>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发送方</a:t>
            </a:r>
          </a:p>
        </p:txBody>
      </p:sp>
      <p:sp>
        <p:nvSpPr>
          <p:cNvPr id="120" name="Text Box 6"/>
          <p:cNvSpPr txBox="1">
            <a:spLocks noChangeArrowheads="1"/>
          </p:cNvSpPr>
          <p:nvPr/>
        </p:nvSpPr>
        <p:spPr bwMode="auto">
          <a:xfrm>
            <a:off x="5211516" y="1434458"/>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接收方</a:t>
            </a:r>
          </a:p>
        </p:txBody>
      </p:sp>
      <p:sp>
        <p:nvSpPr>
          <p:cNvPr id="121" name="Text Box 7"/>
          <p:cNvSpPr txBox="1">
            <a:spLocks noChangeArrowheads="1"/>
          </p:cNvSpPr>
          <p:nvPr/>
        </p:nvSpPr>
        <p:spPr bwMode="auto">
          <a:xfrm>
            <a:off x="3047932" y="1649213"/>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22" name="Line 8"/>
          <p:cNvSpPr>
            <a:spLocks noChangeShapeType="1"/>
          </p:cNvSpPr>
          <p:nvPr/>
        </p:nvSpPr>
        <p:spPr bwMode="auto">
          <a:xfrm>
            <a:off x="3764789" y="1788558"/>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3" name="Line 9"/>
          <p:cNvSpPr>
            <a:spLocks noChangeShapeType="1"/>
          </p:cNvSpPr>
          <p:nvPr/>
        </p:nvSpPr>
        <p:spPr bwMode="auto">
          <a:xfrm>
            <a:off x="3764789" y="2299216"/>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4" name="Line 10"/>
          <p:cNvSpPr>
            <a:spLocks noChangeShapeType="1"/>
          </p:cNvSpPr>
          <p:nvPr/>
        </p:nvSpPr>
        <p:spPr bwMode="auto">
          <a:xfrm flipH="1">
            <a:off x="3764789" y="2023805"/>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5" name="Text Box 11"/>
          <p:cNvSpPr txBox="1">
            <a:spLocks noChangeArrowheads="1"/>
          </p:cNvSpPr>
          <p:nvPr/>
        </p:nvSpPr>
        <p:spPr bwMode="auto">
          <a:xfrm>
            <a:off x="5432008" y="1871180"/>
            <a:ext cx="806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26" name="Line 12"/>
          <p:cNvSpPr>
            <a:spLocks noChangeShapeType="1"/>
          </p:cNvSpPr>
          <p:nvPr/>
        </p:nvSpPr>
        <p:spPr bwMode="auto">
          <a:xfrm>
            <a:off x="3764789" y="3855202"/>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7" name="Line 13"/>
          <p:cNvSpPr>
            <a:spLocks noChangeShapeType="1"/>
          </p:cNvSpPr>
          <p:nvPr/>
        </p:nvSpPr>
        <p:spPr bwMode="auto">
          <a:xfrm flipH="1">
            <a:off x="3764789" y="3122989"/>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nvGrpSpPr>
          <p:cNvPr id="128" name="Group 14"/>
          <p:cNvGrpSpPr>
            <a:grpSpLocks/>
          </p:cNvGrpSpPr>
          <p:nvPr/>
        </p:nvGrpSpPr>
        <p:grpSpPr bwMode="auto">
          <a:xfrm>
            <a:off x="3764789" y="1707410"/>
            <a:ext cx="1709023" cy="2515583"/>
            <a:chOff x="2042" y="674"/>
            <a:chExt cx="1569" cy="2711"/>
          </a:xfrm>
        </p:grpSpPr>
        <p:sp>
          <p:nvSpPr>
            <p:cNvPr id="129" name="Line 15"/>
            <p:cNvSpPr>
              <a:spLocks noChangeShapeType="1"/>
            </p:cNvSpPr>
            <p:nvPr/>
          </p:nvSpPr>
          <p:spPr bwMode="auto">
            <a:xfrm>
              <a:off x="2042" y="674"/>
              <a:ext cx="0" cy="2711"/>
            </a:xfrm>
            <a:prstGeom prst="line">
              <a:avLst/>
            </a:prstGeom>
            <a:noFill/>
            <a:ln w="1270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0" name="Line 16"/>
            <p:cNvSpPr>
              <a:spLocks noChangeShapeType="1"/>
            </p:cNvSpPr>
            <p:nvPr/>
          </p:nvSpPr>
          <p:spPr bwMode="auto">
            <a:xfrm>
              <a:off x="3611" y="674"/>
              <a:ext cx="0" cy="2711"/>
            </a:xfrm>
            <a:prstGeom prst="line">
              <a:avLst/>
            </a:prstGeom>
            <a:noFill/>
            <a:ln w="1270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131" name="Text Box 17"/>
          <p:cNvSpPr txBox="1">
            <a:spLocks noChangeArrowheads="1"/>
          </p:cNvSpPr>
          <p:nvPr/>
        </p:nvSpPr>
        <p:spPr bwMode="auto">
          <a:xfrm>
            <a:off x="2709698" y="2174542"/>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2</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32" name="Line 18"/>
          <p:cNvSpPr>
            <a:spLocks noChangeShapeType="1"/>
          </p:cNvSpPr>
          <p:nvPr/>
        </p:nvSpPr>
        <p:spPr bwMode="auto">
          <a:xfrm>
            <a:off x="3764789" y="2463970"/>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3" name="Text Box 19"/>
          <p:cNvSpPr txBox="1">
            <a:spLocks noChangeArrowheads="1"/>
          </p:cNvSpPr>
          <p:nvPr/>
        </p:nvSpPr>
        <p:spPr bwMode="auto">
          <a:xfrm>
            <a:off x="5432008" y="2402495"/>
            <a:ext cx="11753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3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4" name="Line 20"/>
          <p:cNvSpPr>
            <a:spLocks noChangeShapeType="1"/>
          </p:cNvSpPr>
          <p:nvPr/>
        </p:nvSpPr>
        <p:spPr bwMode="auto">
          <a:xfrm flipH="1">
            <a:off x="3764789" y="2519708"/>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5" name="Line 21"/>
          <p:cNvSpPr>
            <a:spLocks noChangeShapeType="1"/>
          </p:cNvSpPr>
          <p:nvPr/>
        </p:nvSpPr>
        <p:spPr bwMode="auto">
          <a:xfrm flipH="1">
            <a:off x="3764789" y="2684463"/>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6" name="Text Box 22"/>
          <p:cNvSpPr txBox="1">
            <a:spLocks noChangeArrowheads="1"/>
          </p:cNvSpPr>
          <p:nvPr/>
        </p:nvSpPr>
        <p:spPr bwMode="auto">
          <a:xfrm>
            <a:off x="2709698" y="2734052"/>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4</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7</a:t>
            </a:r>
          </a:p>
        </p:txBody>
      </p:sp>
      <p:sp>
        <p:nvSpPr>
          <p:cNvPr id="137" name="Text Box 23"/>
          <p:cNvSpPr txBox="1">
            <a:spLocks noChangeArrowheads="1"/>
          </p:cNvSpPr>
          <p:nvPr/>
        </p:nvSpPr>
        <p:spPr bwMode="auto">
          <a:xfrm>
            <a:off x="5432008" y="3016431"/>
            <a:ext cx="11753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4</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7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8" name="Line 24"/>
          <p:cNvSpPr>
            <a:spLocks noChangeShapeType="1"/>
          </p:cNvSpPr>
          <p:nvPr/>
        </p:nvSpPr>
        <p:spPr bwMode="auto">
          <a:xfrm flipH="1">
            <a:off x="3764789" y="3287744"/>
            <a:ext cx="1709023" cy="16557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9" name="Line 25"/>
          <p:cNvSpPr>
            <a:spLocks noChangeShapeType="1"/>
          </p:cNvSpPr>
          <p:nvPr/>
        </p:nvSpPr>
        <p:spPr bwMode="auto">
          <a:xfrm flipH="1">
            <a:off x="3764789" y="3453318"/>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0" name="Line 26"/>
          <p:cNvSpPr>
            <a:spLocks noChangeShapeType="1"/>
          </p:cNvSpPr>
          <p:nvPr/>
        </p:nvSpPr>
        <p:spPr bwMode="auto">
          <a:xfrm flipH="1">
            <a:off x="3764789" y="3618073"/>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1" name="Text Box 27"/>
          <p:cNvSpPr txBox="1">
            <a:spLocks noChangeArrowheads="1"/>
          </p:cNvSpPr>
          <p:nvPr/>
        </p:nvSpPr>
        <p:spPr bwMode="auto">
          <a:xfrm>
            <a:off x="1566408" y="1653312"/>
            <a:ext cx="663937" cy="209837"/>
          </a:xfrm>
          <a:prstGeom prst="rect">
            <a:avLst/>
          </a:prstGeom>
          <a:solidFill>
            <a:srgbClr val="00FFFF"/>
          </a:solid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1 </a:t>
            </a:r>
          </a:p>
        </p:txBody>
      </p:sp>
      <p:sp>
        <p:nvSpPr>
          <p:cNvPr id="142" name="Text Box 28"/>
          <p:cNvSpPr txBox="1">
            <a:spLocks noChangeArrowheads="1"/>
          </p:cNvSpPr>
          <p:nvPr/>
        </p:nvSpPr>
        <p:spPr bwMode="auto">
          <a:xfrm>
            <a:off x="1566408" y="2209051"/>
            <a:ext cx="663937" cy="209837"/>
          </a:xfrm>
          <a:prstGeom prst="rect">
            <a:avLst/>
          </a:prstGeom>
          <a:solidFill>
            <a:schemeClr val="bg1"/>
          </a:solid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2 </a:t>
            </a:r>
          </a:p>
        </p:txBody>
      </p:sp>
      <p:sp>
        <p:nvSpPr>
          <p:cNvPr id="143" name="Text Box 29"/>
          <p:cNvSpPr txBox="1">
            <a:spLocks noChangeArrowheads="1"/>
          </p:cNvSpPr>
          <p:nvPr/>
        </p:nvSpPr>
        <p:spPr bwMode="auto">
          <a:xfrm>
            <a:off x="1566408" y="2773807"/>
            <a:ext cx="663937" cy="209837"/>
          </a:xfrm>
          <a:prstGeom prst="rect">
            <a:avLst/>
          </a:prstGeom>
          <a:solidFill>
            <a:srgbClr val="99FF33"/>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4 </a:t>
            </a:r>
          </a:p>
        </p:txBody>
      </p:sp>
      <p:sp>
        <p:nvSpPr>
          <p:cNvPr id="144" name="Text Box 30"/>
          <p:cNvSpPr txBox="1">
            <a:spLocks noChangeArrowheads="1"/>
          </p:cNvSpPr>
          <p:nvPr/>
        </p:nvSpPr>
        <p:spPr bwMode="auto">
          <a:xfrm>
            <a:off x="2647181" y="3796877"/>
            <a:ext cx="1160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8</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15</a:t>
            </a:r>
          </a:p>
        </p:txBody>
      </p:sp>
      <p:sp>
        <p:nvSpPr>
          <p:cNvPr id="145" name="Text Box 31"/>
          <p:cNvSpPr txBox="1">
            <a:spLocks noChangeArrowheads="1"/>
          </p:cNvSpPr>
          <p:nvPr/>
        </p:nvSpPr>
        <p:spPr bwMode="auto">
          <a:xfrm>
            <a:off x="1566408" y="3796877"/>
            <a:ext cx="949299" cy="276999"/>
          </a:xfrm>
          <a:prstGeom prst="rect">
            <a:avLst/>
          </a:prstGeom>
          <a:solidFill>
            <a:srgbClr val="99FFCC"/>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8 </a:t>
            </a:r>
          </a:p>
        </p:txBody>
      </p:sp>
      <p:sp>
        <p:nvSpPr>
          <p:cNvPr id="146" name="Text Box 32"/>
          <p:cNvSpPr txBox="1">
            <a:spLocks noChangeArrowheads="1"/>
          </p:cNvSpPr>
          <p:nvPr/>
        </p:nvSpPr>
        <p:spPr bwMode="auto">
          <a:xfrm rot="5400000">
            <a:off x="4500770" y="39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a:t>
            </a:r>
          </a:p>
        </p:txBody>
      </p:sp>
      <p:sp>
        <p:nvSpPr>
          <p:cNvPr id="147" name="Line 33"/>
          <p:cNvSpPr>
            <a:spLocks noChangeShapeType="1"/>
          </p:cNvSpPr>
          <p:nvPr/>
        </p:nvSpPr>
        <p:spPr bwMode="auto">
          <a:xfrm>
            <a:off x="3764789" y="2904136"/>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8" name="Line 34"/>
          <p:cNvSpPr>
            <a:spLocks noChangeShapeType="1"/>
          </p:cNvSpPr>
          <p:nvPr/>
        </p:nvSpPr>
        <p:spPr bwMode="auto">
          <a:xfrm>
            <a:off x="3764789" y="3068890"/>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9" name="Line 35"/>
          <p:cNvSpPr>
            <a:spLocks noChangeShapeType="1"/>
          </p:cNvSpPr>
          <p:nvPr/>
        </p:nvSpPr>
        <p:spPr bwMode="auto">
          <a:xfrm>
            <a:off x="3764789" y="3233645"/>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0" name="Line 36"/>
          <p:cNvSpPr>
            <a:spLocks noChangeShapeType="1"/>
          </p:cNvSpPr>
          <p:nvPr/>
        </p:nvSpPr>
        <p:spPr bwMode="auto">
          <a:xfrm>
            <a:off x="3764789" y="3398400"/>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1" name="Text Box 40"/>
          <p:cNvSpPr txBox="1">
            <a:spLocks noChangeArrowheads="1"/>
          </p:cNvSpPr>
          <p:nvPr/>
        </p:nvSpPr>
        <p:spPr bwMode="auto">
          <a:xfrm>
            <a:off x="6624995" y="1870525"/>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1</a:t>
            </a:r>
          </a:p>
        </p:txBody>
      </p:sp>
      <p:sp>
        <p:nvSpPr>
          <p:cNvPr id="152" name="Text Box 41"/>
          <p:cNvSpPr txBox="1">
            <a:spLocks noChangeArrowheads="1"/>
          </p:cNvSpPr>
          <p:nvPr/>
        </p:nvSpPr>
        <p:spPr bwMode="auto">
          <a:xfrm>
            <a:off x="6624995" y="2402494"/>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2</a:t>
            </a:r>
          </a:p>
        </p:txBody>
      </p:sp>
      <p:sp>
        <p:nvSpPr>
          <p:cNvPr id="153" name="Text Box 42"/>
          <p:cNvSpPr txBox="1">
            <a:spLocks noChangeArrowheads="1"/>
          </p:cNvSpPr>
          <p:nvPr/>
        </p:nvSpPr>
        <p:spPr bwMode="auto">
          <a:xfrm>
            <a:off x="6624995" y="3257415"/>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3</a:t>
            </a:r>
          </a:p>
        </p:txBody>
      </p:sp>
    </p:spTree>
    <p:extLst>
      <p:ext uri="{BB962C8B-B14F-4D97-AF65-F5344CB8AC3E}">
        <p14:creationId xmlns:p14="http://schemas.microsoft.com/office/powerpoint/2010/main" val="213916290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Text Box 155"/>
          <p:cNvSpPr txBox="1">
            <a:spLocks noChangeArrowheads="1"/>
          </p:cNvSpPr>
          <p:nvPr/>
        </p:nvSpPr>
        <p:spPr bwMode="auto">
          <a:xfrm>
            <a:off x="2708899" y="731252"/>
            <a:ext cx="3751385" cy="634020"/>
          </a:xfrm>
          <a:prstGeom prst="rect">
            <a:avLst/>
          </a:prstGeom>
          <a:noFill/>
          <a:ln w="9525">
            <a:noFill/>
            <a:miter lim="800000"/>
            <a:headEnd/>
            <a:tailEnd/>
          </a:ln>
          <a:effectLst/>
          <a:extLst/>
        </p:spPr>
        <p:txBody>
          <a:bodyPr wrap="square">
            <a:spAutoFit/>
          </a:bodyPr>
          <a:lstStyle/>
          <a:p>
            <a:pPr algn="ctr">
              <a:lnSpc>
                <a:spcPct val="110000"/>
              </a:lnSpc>
            </a:pPr>
            <a:r>
              <a:rPr lang="zh-CN" altLang="en-US" sz="1600" b="1" dirty="0">
                <a:solidFill>
                  <a:srgbClr val="0000FF"/>
                </a:solidFill>
                <a:latin typeface="微软雅黑" pitchFamily="34" charset="-122"/>
                <a:ea typeface="微软雅黑" pitchFamily="34" charset="-122"/>
              </a:rPr>
              <a:t>发送方每收到一个对新报文段的确认</a:t>
            </a:r>
          </a:p>
          <a:p>
            <a:pPr algn="ctr">
              <a:lnSpc>
                <a:spcPct val="110000"/>
              </a:lnSpc>
            </a:pPr>
            <a:r>
              <a:rPr lang="zh-CN" altLang="en-US" sz="1600" b="1" dirty="0">
                <a:solidFill>
                  <a:srgbClr val="0000FF"/>
                </a:solidFill>
                <a:latin typeface="微软雅黑" pitchFamily="34" charset="-122"/>
                <a:ea typeface="微软雅黑" pitchFamily="34" charset="-122"/>
              </a:rPr>
              <a:t>（重传的不算在内）就使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 </a:t>
            </a:r>
          </a:p>
        </p:txBody>
      </p:sp>
      <p:sp>
        <p:nvSpPr>
          <p:cNvPr id="116" name="Rectangle 2"/>
          <p:cNvSpPr>
            <a:spLocks noChangeArrowheads="1"/>
          </p:cNvSpPr>
          <p:nvPr/>
        </p:nvSpPr>
        <p:spPr bwMode="auto">
          <a:xfrm>
            <a:off x="3764789" y="2286101"/>
            <a:ext cx="3598119" cy="570494"/>
          </a:xfrm>
          <a:prstGeom prst="rect">
            <a:avLst/>
          </a:prstGeom>
          <a:solidFill>
            <a:schemeClr val="bg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7" name="Rectangle 3"/>
          <p:cNvSpPr>
            <a:spLocks noChangeArrowheads="1"/>
          </p:cNvSpPr>
          <p:nvPr/>
        </p:nvSpPr>
        <p:spPr bwMode="auto">
          <a:xfrm>
            <a:off x="3769707" y="2904955"/>
            <a:ext cx="3593201" cy="885249"/>
          </a:xfrm>
          <a:prstGeom prst="rect">
            <a:avLst/>
          </a:prstGeom>
          <a:solidFill>
            <a:srgbClr val="99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8" name="Rectangle 4"/>
          <p:cNvSpPr>
            <a:spLocks noChangeArrowheads="1"/>
          </p:cNvSpPr>
          <p:nvPr/>
        </p:nvSpPr>
        <p:spPr bwMode="auto">
          <a:xfrm>
            <a:off x="3763150" y="1772164"/>
            <a:ext cx="3599758" cy="426231"/>
          </a:xfrm>
          <a:prstGeom prst="rect">
            <a:avLst/>
          </a:prstGeom>
          <a:solidFill>
            <a:srgbClr val="00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9" name="Text Box 5"/>
          <p:cNvSpPr txBox="1">
            <a:spLocks noChangeArrowheads="1"/>
          </p:cNvSpPr>
          <p:nvPr/>
        </p:nvSpPr>
        <p:spPr bwMode="auto">
          <a:xfrm>
            <a:off x="3500853" y="1435278"/>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发送方</a:t>
            </a:r>
          </a:p>
        </p:txBody>
      </p:sp>
      <p:sp>
        <p:nvSpPr>
          <p:cNvPr id="120" name="Text Box 6"/>
          <p:cNvSpPr txBox="1">
            <a:spLocks noChangeArrowheads="1"/>
          </p:cNvSpPr>
          <p:nvPr/>
        </p:nvSpPr>
        <p:spPr bwMode="auto">
          <a:xfrm>
            <a:off x="5211516" y="1434458"/>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接收方</a:t>
            </a:r>
          </a:p>
        </p:txBody>
      </p:sp>
      <p:sp>
        <p:nvSpPr>
          <p:cNvPr id="121" name="Text Box 7"/>
          <p:cNvSpPr txBox="1">
            <a:spLocks noChangeArrowheads="1"/>
          </p:cNvSpPr>
          <p:nvPr/>
        </p:nvSpPr>
        <p:spPr bwMode="auto">
          <a:xfrm>
            <a:off x="3047932" y="1649213"/>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22" name="Line 8"/>
          <p:cNvSpPr>
            <a:spLocks noChangeShapeType="1"/>
          </p:cNvSpPr>
          <p:nvPr/>
        </p:nvSpPr>
        <p:spPr bwMode="auto">
          <a:xfrm>
            <a:off x="3764789" y="1788558"/>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3" name="Line 9"/>
          <p:cNvSpPr>
            <a:spLocks noChangeShapeType="1"/>
          </p:cNvSpPr>
          <p:nvPr/>
        </p:nvSpPr>
        <p:spPr bwMode="auto">
          <a:xfrm>
            <a:off x="3764789" y="2299216"/>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4" name="Line 10"/>
          <p:cNvSpPr>
            <a:spLocks noChangeShapeType="1"/>
          </p:cNvSpPr>
          <p:nvPr/>
        </p:nvSpPr>
        <p:spPr bwMode="auto">
          <a:xfrm flipH="1">
            <a:off x="3764789" y="2023805"/>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5" name="Text Box 11"/>
          <p:cNvSpPr txBox="1">
            <a:spLocks noChangeArrowheads="1"/>
          </p:cNvSpPr>
          <p:nvPr/>
        </p:nvSpPr>
        <p:spPr bwMode="auto">
          <a:xfrm>
            <a:off x="5432008" y="1871180"/>
            <a:ext cx="806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26" name="Line 12"/>
          <p:cNvSpPr>
            <a:spLocks noChangeShapeType="1"/>
          </p:cNvSpPr>
          <p:nvPr/>
        </p:nvSpPr>
        <p:spPr bwMode="auto">
          <a:xfrm>
            <a:off x="3764789" y="3855202"/>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7" name="Line 13"/>
          <p:cNvSpPr>
            <a:spLocks noChangeShapeType="1"/>
          </p:cNvSpPr>
          <p:nvPr/>
        </p:nvSpPr>
        <p:spPr bwMode="auto">
          <a:xfrm flipH="1">
            <a:off x="3764789" y="3122989"/>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nvGrpSpPr>
          <p:cNvPr id="128" name="Group 14"/>
          <p:cNvGrpSpPr>
            <a:grpSpLocks/>
          </p:cNvGrpSpPr>
          <p:nvPr/>
        </p:nvGrpSpPr>
        <p:grpSpPr bwMode="auto">
          <a:xfrm>
            <a:off x="3764789" y="1707410"/>
            <a:ext cx="1709023" cy="2515583"/>
            <a:chOff x="2042" y="674"/>
            <a:chExt cx="1569" cy="2711"/>
          </a:xfrm>
        </p:grpSpPr>
        <p:sp>
          <p:nvSpPr>
            <p:cNvPr id="129" name="Line 15"/>
            <p:cNvSpPr>
              <a:spLocks noChangeShapeType="1"/>
            </p:cNvSpPr>
            <p:nvPr/>
          </p:nvSpPr>
          <p:spPr bwMode="auto">
            <a:xfrm>
              <a:off x="2042" y="674"/>
              <a:ext cx="0" cy="2711"/>
            </a:xfrm>
            <a:prstGeom prst="line">
              <a:avLst/>
            </a:prstGeom>
            <a:noFill/>
            <a:ln w="1270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0" name="Line 16"/>
            <p:cNvSpPr>
              <a:spLocks noChangeShapeType="1"/>
            </p:cNvSpPr>
            <p:nvPr/>
          </p:nvSpPr>
          <p:spPr bwMode="auto">
            <a:xfrm>
              <a:off x="3611" y="674"/>
              <a:ext cx="0" cy="2711"/>
            </a:xfrm>
            <a:prstGeom prst="line">
              <a:avLst/>
            </a:prstGeom>
            <a:noFill/>
            <a:ln w="1270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131" name="Text Box 17"/>
          <p:cNvSpPr txBox="1">
            <a:spLocks noChangeArrowheads="1"/>
          </p:cNvSpPr>
          <p:nvPr/>
        </p:nvSpPr>
        <p:spPr bwMode="auto">
          <a:xfrm>
            <a:off x="2709698" y="2174542"/>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2</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32" name="Line 18"/>
          <p:cNvSpPr>
            <a:spLocks noChangeShapeType="1"/>
          </p:cNvSpPr>
          <p:nvPr/>
        </p:nvSpPr>
        <p:spPr bwMode="auto">
          <a:xfrm>
            <a:off x="3764789" y="2463970"/>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3" name="Text Box 19"/>
          <p:cNvSpPr txBox="1">
            <a:spLocks noChangeArrowheads="1"/>
          </p:cNvSpPr>
          <p:nvPr/>
        </p:nvSpPr>
        <p:spPr bwMode="auto">
          <a:xfrm>
            <a:off x="5432008" y="2402495"/>
            <a:ext cx="11753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3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4" name="Line 20"/>
          <p:cNvSpPr>
            <a:spLocks noChangeShapeType="1"/>
          </p:cNvSpPr>
          <p:nvPr/>
        </p:nvSpPr>
        <p:spPr bwMode="auto">
          <a:xfrm flipH="1">
            <a:off x="3764789" y="2519708"/>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5" name="Line 21"/>
          <p:cNvSpPr>
            <a:spLocks noChangeShapeType="1"/>
          </p:cNvSpPr>
          <p:nvPr/>
        </p:nvSpPr>
        <p:spPr bwMode="auto">
          <a:xfrm flipH="1">
            <a:off x="3764789" y="2684463"/>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6" name="Text Box 22"/>
          <p:cNvSpPr txBox="1">
            <a:spLocks noChangeArrowheads="1"/>
          </p:cNvSpPr>
          <p:nvPr/>
        </p:nvSpPr>
        <p:spPr bwMode="auto">
          <a:xfrm>
            <a:off x="2709698" y="2734052"/>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4</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7</a:t>
            </a:r>
          </a:p>
        </p:txBody>
      </p:sp>
      <p:sp>
        <p:nvSpPr>
          <p:cNvPr id="137" name="Text Box 23"/>
          <p:cNvSpPr txBox="1">
            <a:spLocks noChangeArrowheads="1"/>
          </p:cNvSpPr>
          <p:nvPr/>
        </p:nvSpPr>
        <p:spPr bwMode="auto">
          <a:xfrm>
            <a:off x="5432008" y="3016431"/>
            <a:ext cx="11753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4</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7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8" name="Line 24"/>
          <p:cNvSpPr>
            <a:spLocks noChangeShapeType="1"/>
          </p:cNvSpPr>
          <p:nvPr/>
        </p:nvSpPr>
        <p:spPr bwMode="auto">
          <a:xfrm flipH="1">
            <a:off x="3764789" y="3287744"/>
            <a:ext cx="1709023" cy="16557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9" name="Line 25"/>
          <p:cNvSpPr>
            <a:spLocks noChangeShapeType="1"/>
          </p:cNvSpPr>
          <p:nvPr/>
        </p:nvSpPr>
        <p:spPr bwMode="auto">
          <a:xfrm flipH="1">
            <a:off x="3764789" y="3453318"/>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0" name="Line 26"/>
          <p:cNvSpPr>
            <a:spLocks noChangeShapeType="1"/>
          </p:cNvSpPr>
          <p:nvPr/>
        </p:nvSpPr>
        <p:spPr bwMode="auto">
          <a:xfrm flipH="1">
            <a:off x="3764789" y="3618073"/>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1" name="Text Box 27"/>
          <p:cNvSpPr txBox="1">
            <a:spLocks noChangeArrowheads="1"/>
          </p:cNvSpPr>
          <p:nvPr/>
        </p:nvSpPr>
        <p:spPr bwMode="auto">
          <a:xfrm>
            <a:off x="1566408" y="1653312"/>
            <a:ext cx="663937" cy="209837"/>
          </a:xfrm>
          <a:prstGeom prst="rect">
            <a:avLst/>
          </a:prstGeom>
          <a:solidFill>
            <a:srgbClr val="00FFFF"/>
          </a:solid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1 </a:t>
            </a:r>
          </a:p>
        </p:txBody>
      </p:sp>
      <p:sp>
        <p:nvSpPr>
          <p:cNvPr id="142" name="Text Box 28"/>
          <p:cNvSpPr txBox="1">
            <a:spLocks noChangeArrowheads="1"/>
          </p:cNvSpPr>
          <p:nvPr/>
        </p:nvSpPr>
        <p:spPr bwMode="auto">
          <a:xfrm>
            <a:off x="1566408" y="2209051"/>
            <a:ext cx="663937" cy="209837"/>
          </a:xfrm>
          <a:prstGeom prst="rect">
            <a:avLst/>
          </a:prstGeom>
          <a:solidFill>
            <a:schemeClr val="bg1"/>
          </a:solid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2 </a:t>
            </a:r>
          </a:p>
        </p:txBody>
      </p:sp>
      <p:sp>
        <p:nvSpPr>
          <p:cNvPr id="143" name="Text Box 29"/>
          <p:cNvSpPr txBox="1">
            <a:spLocks noChangeArrowheads="1"/>
          </p:cNvSpPr>
          <p:nvPr/>
        </p:nvSpPr>
        <p:spPr bwMode="auto">
          <a:xfrm>
            <a:off x="1566408" y="2773807"/>
            <a:ext cx="663937" cy="209837"/>
          </a:xfrm>
          <a:prstGeom prst="rect">
            <a:avLst/>
          </a:prstGeom>
          <a:solidFill>
            <a:srgbClr val="99FF33"/>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4 </a:t>
            </a:r>
          </a:p>
        </p:txBody>
      </p:sp>
      <p:sp>
        <p:nvSpPr>
          <p:cNvPr id="144" name="Text Box 30"/>
          <p:cNvSpPr txBox="1">
            <a:spLocks noChangeArrowheads="1"/>
          </p:cNvSpPr>
          <p:nvPr/>
        </p:nvSpPr>
        <p:spPr bwMode="auto">
          <a:xfrm>
            <a:off x="2647181" y="3796877"/>
            <a:ext cx="1160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8</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15</a:t>
            </a:r>
          </a:p>
        </p:txBody>
      </p:sp>
      <p:sp>
        <p:nvSpPr>
          <p:cNvPr id="145" name="Text Box 31"/>
          <p:cNvSpPr txBox="1">
            <a:spLocks noChangeArrowheads="1"/>
          </p:cNvSpPr>
          <p:nvPr/>
        </p:nvSpPr>
        <p:spPr bwMode="auto">
          <a:xfrm>
            <a:off x="1566408" y="3796877"/>
            <a:ext cx="949299" cy="276999"/>
          </a:xfrm>
          <a:prstGeom prst="rect">
            <a:avLst/>
          </a:prstGeom>
          <a:solidFill>
            <a:srgbClr val="99FFCC"/>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8 </a:t>
            </a:r>
          </a:p>
        </p:txBody>
      </p:sp>
      <p:sp>
        <p:nvSpPr>
          <p:cNvPr id="146" name="Text Box 32"/>
          <p:cNvSpPr txBox="1">
            <a:spLocks noChangeArrowheads="1"/>
          </p:cNvSpPr>
          <p:nvPr/>
        </p:nvSpPr>
        <p:spPr bwMode="auto">
          <a:xfrm rot="5400000">
            <a:off x="4500770" y="39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a:t>
            </a:r>
          </a:p>
        </p:txBody>
      </p:sp>
      <p:sp>
        <p:nvSpPr>
          <p:cNvPr id="147" name="Line 33"/>
          <p:cNvSpPr>
            <a:spLocks noChangeShapeType="1"/>
          </p:cNvSpPr>
          <p:nvPr/>
        </p:nvSpPr>
        <p:spPr bwMode="auto">
          <a:xfrm>
            <a:off x="3764789" y="2904136"/>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8" name="Line 34"/>
          <p:cNvSpPr>
            <a:spLocks noChangeShapeType="1"/>
          </p:cNvSpPr>
          <p:nvPr/>
        </p:nvSpPr>
        <p:spPr bwMode="auto">
          <a:xfrm>
            <a:off x="3764789" y="3068890"/>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9" name="Line 35"/>
          <p:cNvSpPr>
            <a:spLocks noChangeShapeType="1"/>
          </p:cNvSpPr>
          <p:nvPr/>
        </p:nvSpPr>
        <p:spPr bwMode="auto">
          <a:xfrm>
            <a:off x="3764789" y="3233645"/>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0" name="Line 36"/>
          <p:cNvSpPr>
            <a:spLocks noChangeShapeType="1"/>
          </p:cNvSpPr>
          <p:nvPr/>
        </p:nvSpPr>
        <p:spPr bwMode="auto">
          <a:xfrm>
            <a:off x="3764789" y="3398400"/>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1" name="Text Box 40"/>
          <p:cNvSpPr txBox="1">
            <a:spLocks noChangeArrowheads="1"/>
          </p:cNvSpPr>
          <p:nvPr/>
        </p:nvSpPr>
        <p:spPr bwMode="auto">
          <a:xfrm>
            <a:off x="6624995" y="1870525"/>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1</a:t>
            </a:r>
          </a:p>
        </p:txBody>
      </p:sp>
      <p:sp>
        <p:nvSpPr>
          <p:cNvPr id="152" name="Text Box 41"/>
          <p:cNvSpPr txBox="1">
            <a:spLocks noChangeArrowheads="1"/>
          </p:cNvSpPr>
          <p:nvPr/>
        </p:nvSpPr>
        <p:spPr bwMode="auto">
          <a:xfrm>
            <a:off x="6624995" y="2402494"/>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2</a:t>
            </a:r>
          </a:p>
        </p:txBody>
      </p:sp>
      <p:sp>
        <p:nvSpPr>
          <p:cNvPr id="153" name="Text Box 42"/>
          <p:cNvSpPr txBox="1">
            <a:spLocks noChangeArrowheads="1"/>
          </p:cNvSpPr>
          <p:nvPr/>
        </p:nvSpPr>
        <p:spPr bwMode="auto">
          <a:xfrm>
            <a:off x="6624995" y="3257415"/>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p:txBody>
      </p:sp>
      <p:sp>
        <p:nvSpPr>
          <p:cNvPr id="154" name="Text Box 43"/>
          <p:cNvSpPr txBox="1">
            <a:spLocks noChangeArrowheads="1"/>
          </p:cNvSpPr>
          <p:nvPr/>
        </p:nvSpPr>
        <p:spPr bwMode="auto">
          <a:xfrm>
            <a:off x="1492469" y="3473328"/>
            <a:ext cx="2196937" cy="276999"/>
          </a:xfrm>
          <a:prstGeom prst="rect">
            <a:avLst/>
          </a:prstGeom>
          <a:solidFill>
            <a:srgbClr val="FFFF00"/>
          </a:solidFill>
          <a:ln w="19050">
            <a:solidFill>
              <a:srgbClr val="333399"/>
            </a:solidFill>
            <a:miter lim="800000"/>
            <a:headEnd/>
            <a:tailEnd/>
          </a:ln>
          <a:effectLs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effectLst/>
                <a:uLnTx/>
                <a:uFillTx/>
                <a:latin typeface="微软雅黑" pitchFamily="34" charset="-122"/>
                <a:ea typeface="微软雅黑" pitchFamily="34" charset="-122"/>
              </a:rPr>
              <a:t>窗口大小按指数增加，不慢！</a:t>
            </a:r>
          </a:p>
        </p:txBody>
      </p:sp>
      <p:sp>
        <p:nvSpPr>
          <p:cNvPr id="155" name="矩形 154"/>
          <p:cNvSpPr/>
          <p:nvPr/>
        </p:nvSpPr>
        <p:spPr>
          <a:xfrm>
            <a:off x="1492470" y="3016098"/>
            <a:ext cx="2196936" cy="461665"/>
          </a:xfrm>
          <a:prstGeom prst="rect">
            <a:avLst/>
          </a:prstGeom>
          <a:solidFill>
            <a:srgbClr val="0000FF"/>
          </a:solidFill>
          <a:ln w="19050">
            <a:solidFill>
              <a:srgbClr val="333399"/>
            </a:solidFill>
            <a:miter lim="800000"/>
            <a:headEnd/>
            <a:tailEnd/>
          </a:ln>
          <a:effectLst/>
        </p:spPr>
        <p:txBody>
          <a:bodyPr wrap="square">
            <a:spAutoFit/>
          </a:bodyPr>
          <a:lstStyle/>
          <a:p>
            <a:pPr eaLnBrk="1" fontAlgn="auto" hangingPunct="1">
              <a:spcBef>
                <a:spcPts val="0"/>
              </a:spcBef>
              <a:spcAft>
                <a:spcPts val="0"/>
              </a:spcAft>
            </a:pPr>
            <a:r>
              <a:rPr kumimoji="1" lang="zh-CN" altLang="zh-CN" sz="1200" b="1" kern="0" dirty="0">
                <a:solidFill>
                  <a:schemeClr val="bg1"/>
                </a:solidFill>
                <a:latin typeface="微软雅黑" pitchFamily="34" charset="-122"/>
                <a:ea typeface="微软雅黑" pitchFamily="34" charset="-122"/>
              </a:rPr>
              <a:t>每经过一个传输轮次，拥塞</a:t>
            </a:r>
            <a:r>
              <a:rPr kumimoji="1" lang="zh-CN" altLang="zh-CN" sz="1200" b="1" kern="0" dirty="0" smtClean="0">
                <a:solidFill>
                  <a:schemeClr val="bg1"/>
                </a:solidFill>
                <a:latin typeface="微软雅黑" pitchFamily="34" charset="-122"/>
                <a:ea typeface="微软雅黑" pitchFamily="34" charset="-122"/>
              </a:rPr>
              <a:t>窗口就</a:t>
            </a:r>
            <a:r>
              <a:rPr kumimoji="1" lang="zh-CN" altLang="zh-CN" sz="1200" b="1" kern="0" dirty="0">
                <a:solidFill>
                  <a:schemeClr val="bg1"/>
                </a:solidFill>
                <a:latin typeface="微软雅黑" pitchFamily="34" charset="-122"/>
                <a:ea typeface="微软雅黑" pitchFamily="34" charset="-122"/>
              </a:rPr>
              <a:t>加倍。</a:t>
            </a:r>
            <a:endParaRPr kumimoji="1" lang="zh-CN" altLang="en-US" sz="1200" b="1"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3286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153"/>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152"/>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51"/>
                                        </p:tgtEl>
                                        <p:attrNameLst>
                                          <p:attrName>style.visibility</p:attrName>
                                        </p:attrNameLst>
                                      </p:cBhvr>
                                      <p:tavLst>
                                        <p:tav tm="0">
                                          <p:val>
                                            <p:strVal val="hidden"/>
                                          </p:val>
                                        </p:tav>
                                        <p:tav tm="50000">
                                          <p:val>
                                            <p:strVal val="visible"/>
                                          </p:val>
                                        </p:tav>
                                      </p:tavLst>
                                    </p:anim>
                                  </p:childTnLst>
                                </p:cTn>
                              </p:par>
                              <p:par>
                                <p:cTn id="11" presetID="22" presetClass="entr" presetSubtype="1" fill="hold" grpId="0" nodeType="withEffect">
                                  <p:stCondLst>
                                    <p:cond delay="3000"/>
                                  </p:stCondLst>
                                  <p:childTnLst>
                                    <p:set>
                                      <p:cBhvr>
                                        <p:cTn id="12" dur="1" fill="hold">
                                          <p:stCondLst>
                                            <p:cond delay="0"/>
                                          </p:stCondLst>
                                        </p:cTn>
                                        <p:tgtEl>
                                          <p:spTgt spid="155"/>
                                        </p:tgtEl>
                                        <p:attrNameLst>
                                          <p:attrName>style.visibility</p:attrName>
                                        </p:attrNameLst>
                                      </p:cBhvr>
                                      <p:to>
                                        <p:strVal val="visible"/>
                                      </p:to>
                                    </p:set>
                                    <p:animEffect transition="in" filter="wipe(up)">
                                      <p:cBhvr>
                                        <p:cTn id="13" dur="2000"/>
                                        <p:tgtEl>
                                          <p:spTgt spid="155"/>
                                        </p:tgtEl>
                                      </p:cBhvr>
                                    </p:animEffect>
                                  </p:childTnLst>
                                </p:cTn>
                              </p:par>
                            </p:childTnLst>
                          </p:cTn>
                        </p:par>
                        <p:par>
                          <p:cTn id="14" fill="hold">
                            <p:stCondLst>
                              <p:cond delay="5000"/>
                            </p:stCondLst>
                            <p:childTnLst>
                              <p:par>
                                <p:cTn id="15" presetID="22" presetClass="entr" presetSubtype="1" fill="hold" grpId="0" nodeType="afterEffect">
                                  <p:stCondLst>
                                    <p:cond delay="10000"/>
                                  </p:stCondLst>
                                  <p:childTnLst>
                                    <p:set>
                                      <p:cBhvr>
                                        <p:cTn id="16" dur="1" fill="hold">
                                          <p:stCondLst>
                                            <p:cond delay="0"/>
                                          </p:stCondLst>
                                        </p:cTn>
                                        <p:tgtEl>
                                          <p:spTgt spid="154"/>
                                        </p:tgtEl>
                                        <p:attrNameLst>
                                          <p:attrName>style.visibility</p:attrName>
                                        </p:attrNameLst>
                                      </p:cBhvr>
                                      <p:to>
                                        <p:strVal val="visible"/>
                                      </p:to>
                                    </p:set>
                                    <p:animEffect transition="in" filter="wipe(up)">
                                      <p:cBhvr>
                                        <p:cTn id="17"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animBg="1"/>
      <p:bldP spid="15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9643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8" y="76322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传输轮次</a:t>
            </a:r>
          </a:p>
        </p:txBody>
      </p:sp>
      <p:sp>
        <p:nvSpPr>
          <p:cNvPr id="4" name="Rectangle 68"/>
          <p:cNvSpPr>
            <a:spLocks noChangeArrowheads="1"/>
          </p:cNvSpPr>
          <p:nvPr/>
        </p:nvSpPr>
        <p:spPr bwMode="auto">
          <a:xfrm>
            <a:off x="556963" y="1168675"/>
            <a:ext cx="8184960" cy="3009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使用慢开始算法后，每经过一个</a:t>
            </a:r>
            <a:r>
              <a:rPr lang="zh-CN" altLang="en-US" sz="2000" b="1" dirty="0">
                <a:solidFill>
                  <a:srgbClr val="0000FF"/>
                </a:solidFill>
                <a:latin typeface="微软雅黑" pitchFamily="34" charset="-122"/>
                <a:ea typeface="微软雅黑" pitchFamily="34" charset="-122"/>
              </a:rPr>
              <a:t>传输轮次 </a:t>
            </a:r>
            <a:r>
              <a:rPr lang="en-US" altLang="zh-CN" sz="2000" b="1" dirty="0">
                <a:latin typeface="微软雅黑" pitchFamily="34" charset="-122"/>
                <a:ea typeface="微软雅黑" pitchFamily="34" charset="-122"/>
              </a:rPr>
              <a:t>(transmission round)</a:t>
            </a:r>
            <a:r>
              <a:rPr lang="zh-CN" altLang="en-US" sz="2000" b="1" dirty="0">
                <a:latin typeface="微软雅黑" pitchFamily="34" charset="-122"/>
                <a:ea typeface="微软雅黑" pitchFamily="34" charset="-122"/>
              </a:rPr>
              <a:t>，拥塞窗口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就加倍。 </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一个传输轮次所经历的时间其实就是往返时间 </a:t>
            </a:r>
            <a:r>
              <a:rPr lang="en-US" altLang="zh-CN" sz="2000" b="1" dirty="0">
                <a:latin typeface="微软雅黑" pitchFamily="34" charset="-122"/>
                <a:ea typeface="微软雅黑" pitchFamily="34" charset="-122"/>
              </a:rPr>
              <a:t>RTT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传输轮次</a:t>
            </a:r>
            <a:r>
              <a:rPr lang="zh-CN" altLang="en-US" sz="2000" b="1" dirty="0">
                <a:latin typeface="微软雅黑" pitchFamily="34" charset="-122"/>
                <a:ea typeface="微软雅黑" pitchFamily="34" charset="-122"/>
              </a:rPr>
              <a:t>”更加强调：把拥塞窗口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所允许发送的报文段都连续发送出去，并收到了对已发送的最后一个字节的确认。</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例如，拥塞窗口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 4</a:t>
            </a:r>
            <a:r>
              <a:rPr lang="zh-CN" altLang="en-US" sz="2000" b="1" dirty="0">
                <a:latin typeface="微软雅黑" pitchFamily="34" charset="-122"/>
                <a:ea typeface="微软雅黑" pitchFamily="34" charset="-122"/>
              </a:rPr>
              <a:t>，这时的往返时间 </a:t>
            </a:r>
            <a:r>
              <a:rPr lang="en-US" altLang="zh-CN" sz="2000" b="1" dirty="0">
                <a:latin typeface="微软雅黑" pitchFamily="34" charset="-122"/>
                <a:ea typeface="微软雅黑" pitchFamily="34" charset="-122"/>
              </a:rPr>
              <a:t>RTT </a:t>
            </a:r>
            <a:r>
              <a:rPr lang="zh-CN" altLang="en-US" sz="2000" b="1" dirty="0">
                <a:latin typeface="微软雅黑" pitchFamily="34" charset="-122"/>
                <a:ea typeface="微软雅黑" pitchFamily="34" charset="-122"/>
              </a:rPr>
              <a:t>就是发送方连续发送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个报文段，并收到这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个报文段的确认，总共经历的时间。 </a:t>
            </a:r>
          </a:p>
        </p:txBody>
      </p:sp>
    </p:spTree>
    <p:extLst>
      <p:ext uri="{BB962C8B-B14F-4D97-AF65-F5344CB8AC3E}">
        <p14:creationId xmlns:p14="http://schemas.microsoft.com/office/powerpoint/2010/main" val="38632241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7931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503539" y="946101"/>
            <a:ext cx="4155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设置慢开始门限状态变量 </a:t>
            </a:r>
            <a:r>
              <a:rPr lang="en-US" altLang="zh-CN" sz="2000" b="1" dirty="0" err="1">
                <a:solidFill>
                  <a:schemeClr val="bg1"/>
                </a:solidFill>
                <a:latin typeface="微软雅黑" pitchFamily="34" charset="-122"/>
                <a:ea typeface="微软雅黑" pitchFamily="34" charset="-122"/>
              </a:rPr>
              <a:t>ssthresh</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42411"/>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慢开始门限 </a:t>
            </a:r>
            <a:r>
              <a:rPr lang="en-US" altLang="zh-CN" sz="2000" b="1" dirty="0" err="1">
                <a:latin typeface="微软雅黑" pitchFamily="34" charset="-122"/>
                <a:ea typeface="微软雅黑" pitchFamily="34" charset="-122"/>
              </a:rPr>
              <a:t>ssthresh</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的用法如下：</a:t>
            </a:r>
          </a:p>
          <a:p>
            <a:pPr marL="72072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&lt; </a:t>
            </a:r>
            <a:r>
              <a:rPr lang="en-US" altLang="zh-CN" sz="2000" b="1" dirty="0" err="1">
                <a:latin typeface="微软雅黑" pitchFamily="34" charset="-122"/>
                <a:ea typeface="微软雅黑" pitchFamily="34" charset="-122"/>
              </a:rPr>
              <a:t>ssthresh</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时，使用慢开始算法。</a:t>
            </a:r>
          </a:p>
          <a:p>
            <a:pPr marL="72072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&gt; </a:t>
            </a:r>
            <a:r>
              <a:rPr lang="en-US" altLang="zh-CN" sz="2000" b="1" dirty="0" err="1">
                <a:latin typeface="微软雅黑" pitchFamily="34" charset="-122"/>
                <a:ea typeface="微软雅黑" pitchFamily="34" charset="-122"/>
              </a:rPr>
              <a:t>ssthresh</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时，停止使用慢开始算法而改用拥塞避免算法。</a:t>
            </a:r>
          </a:p>
          <a:p>
            <a:pPr marL="72072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 </a:t>
            </a:r>
            <a:r>
              <a:rPr lang="en-US" altLang="zh-CN" sz="2000" b="1" dirty="0" err="1">
                <a:latin typeface="微软雅黑" pitchFamily="34" charset="-122"/>
                <a:ea typeface="微软雅黑" pitchFamily="34" charset="-122"/>
              </a:rPr>
              <a:t>ssthresh</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时，既可使用慢开始算法，也可使用拥塞避免算法。</a:t>
            </a:r>
          </a:p>
        </p:txBody>
      </p:sp>
    </p:spTree>
    <p:extLst>
      <p:ext uri="{BB962C8B-B14F-4D97-AF65-F5344CB8AC3E}">
        <p14:creationId xmlns:p14="http://schemas.microsoft.com/office/powerpoint/2010/main" val="425802581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56963" y="11440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7" name="Rectangle 6"/>
          <p:cNvSpPr>
            <a:spLocks noChangeArrowheads="1"/>
          </p:cNvSpPr>
          <p:nvPr/>
        </p:nvSpPr>
        <p:spPr bwMode="auto">
          <a:xfrm>
            <a:off x="3719577" y="111082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拥塞避免算法</a:t>
            </a:r>
          </a:p>
        </p:txBody>
      </p:sp>
      <p:sp>
        <p:nvSpPr>
          <p:cNvPr id="62" name="Rectangle 68"/>
          <p:cNvSpPr>
            <a:spLocks noChangeArrowheads="1"/>
          </p:cNvSpPr>
          <p:nvPr/>
        </p:nvSpPr>
        <p:spPr bwMode="auto">
          <a:xfrm>
            <a:off x="556963" y="1670915"/>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思路</a:t>
            </a:r>
            <a:r>
              <a:rPr lang="zh-CN" altLang="en-US" sz="2000" b="1" dirty="0">
                <a:latin typeface="微软雅黑" pitchFamily="34" charset="-122"/>
                <a:ea typeface="微软雅黑" pitchFamily="34" charset="-122"/>
              </a:rPr>
              <a:t>：让拥塞窗口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缓慢地增大</a:t>
            </a:r>
            <a:r>
              <a:rPr lang="zh-CN" altLang="en-US" sz="2000" b="1" dirty="0">
                <a:latin typeface="微软雅黑" pitchFamily="34" charset="-122"/>
                <a:ea typeface="微软雅黑" pitchFamily="34" charset="-122"/>
              </a:rPr>
              <a:t>，避免出现</a:t>
            </a:r>
            <a:r>
              <a:rPr lang="zh-CN" altLang="en-US" sz="2000" b="1" dirty="0" smtClean="0">
                <a:latin typeface="微软雅黑" pitchFamily="34" charset="-122"/>
                <a:ea typeface="微软雅黑" pitchFamily="34" charset="-122"/>
              </a:rPr>
              <a:t>拥塞。</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每经过一</a:t>
            </a:r>
            <a:r>
              <a:rPr lang="zh-CN" altLang="en-US" sz="2000" b="1" dirty="0">
                <a:latin typeface="微软雅黑" pitchFamily="34" charset="-122"/>
                <a:ea typeface="微软雅黑" pitchFamily="34" charset="-122"/>
              </a:rPr>
              <a:t>个传输</a:t>
            </a:r>
            <a:r>
              <a:rPr lang="zh-CN" altLang="en-US" sz="2000" b="1" dirty="0" smtClean="0">
                <a:latin typeface="微软雅黑" pitchFamily="34" charset="-122"/>
                <a:ea typeface="微软雅黑" pitchFamily="34" charset="-122"/>
              </a:rPr>
              <a:t>轮次</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拥塞</a:t>
            </a:r>
            <a:r>
              <a:rPr lang="zh-CN" altLang="en-US" sz="2000" b="1" dirty="0">
                <a:latin typeface="微软雅黑" pitchFamily="34" charset="-122"/>
                <a:ea typeface="微软雅黑" pitchFamily="34" charset="-122"/>
              </a:rPr>
              <a:t>窗口 </a:t>
            </a:r>
            <a:r>
              <a:rPr lang="en-US" altLang="zh-CN" sz="2000" b="1" dirty="0" err="1" smtClean="0">
                <a:latin typeface="微软雅黑" pitchFamily="34" charset="-122"/>
                <a:ea typeface="微软雅黑" pitchFamily="34" charset="-122"/>
              </a:rPr>
              <a:t>cwnd</a:t>
            </a:r>
            <a:r>
              <a:rPr lang="en-US" altLang="zh-CN" sz="2000" b="1" dirty="0" smtClean="0">
                <a:latin typeface="微软雅黑" pitchFamily="34" charset="-122"/>
                <a:ea typeface="微软雅黑" pitchFamily="34" charset="-122"/>
              </a:rPr>
              <a:t> = </a:t>
            </a:r>
            <a:r>
              <a:rPr lang="en-US" altLang="zh-CN" sz="2000" b="1" dirty="0" err="1" smtClean="0">
                <a:latin typeface="微软雅黑" pitchFamily="34" charset="-122"/>
                <a:ea typeface="微软雅黑" pitchFamily="34" charset="-122"/>
              </a:rPr>
              <a:t>cwnd</a:t>
            </a:r>
            <a:r>
              <a:rPr lang="en-US" altLang="zh-CN" sz="2000" b="1" dirty="0" smtClean="0">
                <a:latin typeface="微软雅黑" pitchFamily="34" charset="-122"/>
                <a:ea typeface="微软雅黑" pitchFamily="34" charset="-122"/>
              </a:rPr>
              <a:t> + 1</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使</a:t>
            </a:r>
            <a:r>
              <a:rPr lang="zh-CN" altLang="en-US" sz="2000" b="1" dirty="0">
                <a:latin typeface="微软雅黑" pitchFamily="34" charset="-122"/>
                <a:ea typeface="微软雅黑" pitchFamily="34" charset="-122"/>
              </a:rPr>
              <a:t>拥塞窗口 </a:t>
            </a:r>
            <a:r>
              <a:rPr lang="en-US" altLang="zh-CN" sz="2000" b="1" dirty="0" err="1">
                <a:latin typeface="微软雅黑" pitchFamily="34" charset="-122"/>
                <a:ea typeface="微软雅黑" pitchFamily="34" charset="-122"/>
              </a:rPr>
              <a:t>cwnd</a:t>
            </a:r>
            <a:r>
              <a:rPr lang="en-US" altLang="zh-CN" sz="2000" b="1" dirty="0">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按线性规律缓慢增长</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拥塞避免</a:t>
            </a:r>
            <a:r>
              <a:rPr lang="zh-CN" altLang="en-US" sz="2000" b="1" dirty="0" smtClean="0">
                <a:latin typeface="微软雅黑" pitchFamily="34" charset="-122"/>
                <a:ea typeface="微软雅黑" pitchFamily="34" charset="-122"/>
              </a:rPr>
              <a:t>阶段，具有 “</a:t>
            </a:r>
            <a:r>
              <a:rPr lang="zh-CN" altLang="en-US" sz="2000" b="1" dirty="0" smtClean="0">
                <a:solidFill>
                  <a:srgbClr val="0000FF"/>
                </a:solidFill>
                <a:latin typeface="微软雅黑" pitchFamily="34" charset="-122"/>
                <a:ea typeface="微软雅黑" pitchFamily="34" charset="-122"/>
              </a:rPr>
              <a:t>加法增大</a:t>
            </a:r>
            <a:r>
              <a:rPr lang="zh-CN" altLang="en-US"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(Additive Increase) </a:t>
            </a:r>
            <a:r>
              <a:rPr lang="zh-CN" altLang="en-US" sz="2000" b="1" dirty="0">
                <a:latin typeface="微软雅黑" pitchFamily="34" charset="-122"/>
                <a:ea typeface="微软雅黑" pitchFamily="34" charset="-122"/>
              </a:rPr>
              <a:t>的特点</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2774169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Text Box 155"/>
          <p:cNvSpPr txBox="1">
            <a:spLocks noChangeArrowheads="1"/>
          </p:cNvSpPr>
          <p:nvPr/>
        </p:nvSpPr>
        <p:spPr bwMode="auto">
          <a:xfrm>
            <a:off x="2613363" y="731252"/>
            <a:ext cx="4797370" cy="363176"/>
          </a:xfrm>
          <a:prstGeom prst="rect">
            <a:avLst/>
          </a:prstGeom>
          <a:noFill/>
          <a:ln w="9525">
            <a:noFill/>
            <a:miter lim="800000"/>
            <a:headEnd/>
            <a:tailEnd/>
          </a:ln>
          <a:effectLst/>
          <a:extLst/>
        </p:spPr>
        <p:txBody>
          <a:bodyPr wrap="square">
            <a:spAutoFit/>
          </a:bodyPr>
          <a:lstStyle/>
          <a:p>
            <a:pPr algn="ctr">
              <a:lnSpc>
                <a:spcPct val="110000"/>
              </a:lnSpc>
            </a:pPr>
            <a:r>
              <a:rPr lang="zh-CN" altLang="en-US" sz="1600" b="1" dirty="0">
                <a:solidFill>
                  <a:srgbClr val="0000FF"/>
                </a:solidFill>
                <a:latin typeface="微软雅黑" pitchFamily="34" charset="-122"/>
                <a:ea typeface="微软雅黑" pitchFamily="34" charset="-122"/>
              </a:rPr>
              <a:t>在超时之前，每经过一个传输轮次就使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 </a:t>
            </a:r>
          </a:p>
        </p:txBody>
      </p:sp>
      <p:sp>
        <p:nvSpPr>
          <p:cNvPr id="116" name="Rectangle 2"/>
          <p:cNvSpPr>
            <a:spLocks noChangeArrowheads="1"/>
          </p:cNvSpPr>
          <p:nvPr/>
        </p:nvSpPr>
        <p:spPr bwMode="auto">
          <a:xfrm>
            <a:off x="3764789" y="2048866"/>
            <a:ext cx="3598119" cy="570494"/>
          </a:xfrm>
          <a:prstGeom prst="rect">
            <a:avLst/>
          </a:prstGeom>
          <a:solidFill>
            <a:schemeClr val="bg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7" name="Rectangle 3"/>
          <p:cNvSpPr>
            <a:spLocks noChangeArrowheads="1"/>
          </p:cNvSpPr>
          <p:nvPr/>
        </p:nvSpPr>
        <p:spPr bwMode="auto">
          <a:xfrm>
            <a:off x="3769707" y="2667719"/>
            <a:ext cx="3593201" cy="756000"/>
          </a:xfrm>
          <a:prstGeom prst="rect">
            <a:avLst/>
          </a:prstGeom>
          <a:solidFill>
            <a:srgbClr val="99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8" name="Rectangle 4"/>
          <p:cNvSpPr>
            <a:spLocks noChangeArrowheads="1"/>
          </p:cNvSpPr>
          <p:nvPr/>
        </p:nvSpPr>
        <p:spPr bwMode="auto">
          <a:xfrm>
            <a:off x="3763150" y="1534929"/>
            <a:ext cx="3599758" cy="426231"/>
          </a:xfrm>
          <a:prstGeom prst="rect">
            <a:avLst/>
          </a:prstGeom>
          <a:solidFill>
            <a:srgbClr val="00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19" name="Text Box 5"/>
          <p:cNvSpPr txBox="1">
            <a:spLocks noChangeArrowheads="1"/>
          </p:cNvSpPr>
          <p:nvPr/>
        </p:nvSpPr>
        <p:spPr bwMode="auto">
          <a:xfrm>
            <a:off x="3500853" y="119804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发送方</a:t>
            </a:r>
          </a:p>
        </p:txBody>
      </p:sp>
      <p:sp>
        <p:nvSpPr>
          <p:cNvPr id="120" name="Text Box 6"/>
          <p:cNvSpPr txBox="1">
            <a:spLocks noChangeArrowheads="1"/>
          </p:cNvSpPr>
          <p:nvPr/>
        </p:nvSpPr>
        <p:spPr bwMode="auto">
          <a:xfrm>
            <a:off x="5211516" y="119722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接收方</a:t>
            </a:r>
          </a:p>
        </p:txBody>
      </p:sp>
      <p:sp>
        <p:nvSpPr>
          <p:cNvPr id="121" name="Text Box 7"/>
          <p:cNvSpPr txBox="1">
            <a:spLocks noChangeArrowheads="1"/>
          </p:cNvSpPr>
          <p:nvPr/>
        </p:nvSpPr>
        <p:spPr bwMode="auto">
          <a:xfrm>
            <a:off x="3047932" y="1411978"/>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22" name="Line 8"/>
          <p:cNvSpPr>
            <a:spLocks noChangeShapeType="1"/>
          </p:cNvSpPr>
          <p:nvPr/>
        </p:nvSpPr>
        <p:spPr bwMode="auto">
          <a:xfrm>
            <a:off x="3764789" y="1551323"/>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3" name="Line 9"/>
          <p:cNvSpPr>
            <a:spLocks noChangeShapeType="1"/>
          </p:cNvSpPr>
          <p:nvPr/>
        </p:nvSpPr>
        <p:spPr bwMode="auto">
          <a:xfrm>
            <a:off x="3764789" y="2061981"/>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4" name="Line 10"/>
          <p:cNvSpPr>
            <a:spLocks noChangeShapeType="1"/>
          </p:cNvSpPr>
          <p:nvPr/>
        </p:nvSpPr>
        <p:spPr bwMode="auto">
          <a:xfrm flipH="1">
            <a:off x="3764789" y="1786570"/>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5" name="Text Box 11"/>
          <p:cNvSpPr txBox="1">
            <a:spLocks noChangeArrowheads="1"/>
          </p:cNvSpPr>
          <p:nvPr/>
        </p:nvSpPr>
        <p:spPr bwMode="auto">
          <a:xfrm>
            <a:off x="5432008" y="1633945"/>
            <a:ext cx="806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26" name="Line 12"/>
          <p:cNvSpPr>
            <a:spLocks noChangeShapeType="1"/>
          </p:cNvSpPr>
          <p:nvPr/>
        </p:nvSpPr>
        <p:spPr bwMode="auto">
          <a:xfrm>
            <a:off x="3764789" y="3454191"/>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27" name="Line 13"/>
          <p:cNvSpPr>
            <a:spLocks noChangeShapeType="1"/>
          </p:cNvSpPr>
          <p:nvPr/>
        </p:nvSpPr>
        <p:spPr bwMode="auto">
          <a:xfrm flipH="1">
            <a:off x="3764789" y="2885754"/>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nvGrpSpPr>
          <p:cNvPr id="128" name="Group 14"/>
          <p:cNvGrpSpPr>
            <a:grpSpLocks/>
          </p:cNvGrpSpPr>
          <p:nvPr/>
        </p:nvGrpSpPr>
        <p:grpSpPr bwMode="auto">
          <a:xfrm>
            <a:off x="3764789" y="1470175"/>
            <a:ext cx="1709023" cy="2515583"/>
            <a:chOff x="2042" y="674"/>
            <a:chExt cx="1569" cy="2711"/>
          </a:xfrm>
        </p:grpSpPr>
        <p:sp>
          <p:nvSpPr>
            <p:cNvPr id="129" name="Line 15"/>
            <p:cNvSpPr>
              <a:spLocks noChangeShapeType="1"/>
            </p:cNvSpPr>
            <p:nvPr/>
          </p:nvSpPr>
          <p:spPr bwMode="auto">
            <a:xfrm>
              <a:off x="2042" y="674"/>
              <a:ext cx="0" cy="2711"/>
            </a:xfrm>
            <a:prstGeom prst="line">
              <a:avLst/>
            </a:prstGeom>
            <a:noFill/>
            <a:ln w="1270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0" name="Line 16"/>
            <p:cNvSpPr>
              <a:spLocks noChangeShapeType="1"/>
            </p:cNvSpPr>
            <p:nvPr/>
          </p:nvSpPr>
          <p:spPr bwMode="auto">
            <a:xfrm>
              <a:off x="3611" y="674"/>
              <a:ext cx="0" cy="2711"/>
            </a:xfrm>
            <a:prstGeom prst="line">
              <a:avLst/>
            </a:prstGeom>
            <a:noFill/>
            <a:ln w="1270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131" name="Text Box 17"/>
          <p:cNvSpPr txBox="1">
            <a:spLocks noChangeArrowheads="1"/>
          </p:cNvSpPr>
          <p:nvPr/>
        </p:nvSpPr>
        <p:spPr bwMode="auto">
          <a:xfrm>
            <a:off x="2709698" y="1937307"/>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2</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32" name="Line 18"/>
          <p:cNvSpPr>
            <a:spLocks noChangeShapeType="1"/>
          </p:cNvSpPr>
          <p:nvPr/>
        </p:nvSpPr>
        <p:spPr bwMode="auto">
          <a:xfrm>
            <a:off x="3764789" y="2226735"/>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3" name="Text Box 19"/>
          <p:cNvSpPr txBox="1">
            <a:spLocks noChangeArrowheads="1"/>
          </p:cNvSpPr>
          <p:nvPr/>
        </p:nvSpPr>
        <p:spPr bwMode="auto">
          <a:xfrm>
            <a:off x="5432008" y="2165260"/>
            <a:ext cx="11753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3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4" name="Line 20"/>
          <p:cNvSpPr>
            <a:spLocks noChangeShapeType="1"/>
          </p:cNvSpPr>
          <p:nvPr/>
        </p:nvSpPr>
        <p:spPr bwMode="auto">
          <a:xfrm flipH="1">
            <a:off x="3764789" y="2282473"/>
            <a:ext cx="1709023" cy="164755"/>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5" name="Line 21"/>
          <p:cNvSpPr>
            <a:spLocks noChangeShapeType="1"/>
          </p:cNvSpPr>
          <p:nvPr/>
        </p:nvSpPr>
        <p:spPr bwMode="auto">
          <a:xfrm flipH="1">
            <a:off x="3764789" y="2447228"/>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6" name="Text Box 22"/>
          <p:cNvSpPr txBox="1">
            <a:spLocks noChangeArrowheads="1"/>
          </p:cNvSpPr>
          <p:nvPr/>
        </p:nvSpPr>
        <p:spPr bwMode="auto">
          <a:xfrm>
            <a:off x="2709698" y="2496817"/>
            <a:ext cx="1098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smtClean="0">
                <a:ln>
                  <a:noFill/>
                </a:ln>
                <a:effectLst/>
                <a:uLnTx/>
                <a:uFillTx/>
                <a:latin typeface="微软雅黑" pitchFamily="34" charset="-122"/>
                <a:ea typeface="微软雅黑" pitchFamily="34" charset="-122"/>
              </a:rPr>
              <a:t>4</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200" kern="0" baseline="-25000" dirty="0">
                <a:latin typeface="微软雅黑" pitchFamily="34" charset="-122"/>
                <a:ea typeface="微软雅黑" pitchFamily="34" charset="-122"/>
              </a:rPr>
              <a:t>6</a:t>
            </a:r>
            <a:endParaRPr kumimoji="0" lang="en-US" altLang="zh-CN" sz="120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137" name="Text Box 23"/>
          <p:cNvSpPr txBox="1">
            <a:spLocks noChangeArrowheads="1"/>
          </p:cNvSpPr>
          <p:nvPr/>
        </p:nvSpPr>
        <p:spPr bwMode="auto">
          <a:xfrm>
            <a:off x="5432008" y="2915676"/>
            <a:ext cx="11753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smtClean="0">
                <a:ln>
                  <a:noFill/>
                </a:ln>
                <a:effectLst/>
                <a:uLnTx/>
                <a:uFillTx/>
                <a:latin typeface="微软雅黑" pitchFamily="34" charset="-122"/>
                <a:ea typeface="微软雅黑" pitchFamily="34" charset="-122"/>
              </a:rPr>
              <a:t>4</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200" kern="0" baseline="-25000" dirty="0">
                <a:latin typeface="微软雅黑" pitchFamily="34" charset="-122"/>
                <a:ea typeface="微软雅黑" pitchFamily="34" charset="-122"/>
              </a:rPr>
              <a:t>6</a:t>
            </a:r>
            <a:r>
              <a:rPr kumimoji="0" lang="en-US" altLang="zh-CN" sz="1200" b="1" i="0" u="none" strike="noStrike" kern="0" cap="none" spc="0" normalizeH="0" baseline="-25000" noProof="0" dirty="0" smtClean="0">
                <a:ln>
                  <a:noFill/>
                </a:ln>
                <a:effectLst/>
                <a:uLnTx/>
                <a:uFillTx/>
                <a:latin typeface="微软雅黑" pitchFamily="34" charset="-122"/>
                <a:ea typeface="微软雅黑" pitchFamily="34" charset="-122"/>
              </a:rPr>
              <a:t> </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38" name="Line 24"/>
          <p:cNvSpPr>
            <a:spLocks noChangeShapeType="1"/>
          </p:cNvSpPr>
          <p:nvPr/>
        </p:nvSpPr>
        <p:spPr bwMode="auto">
          <a:xfrm flipH="1">
            <a:off x="3764789" y="3050509"/>
            <a:ext cx="1709023" cy="16557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39" name="Line 25"/>
          <p:cNvSpPr>
            <a:spLocks noChangeShapeType="1"/>
          </p:cNvSpPr>
          <p:nvPr/>
        </p:nvSpPr>
        <p:spPr bwMode="auto">
          <a:xfrm flipH="1">
            <a:off x="3764789" y="3216083"/>
            <a:ext cx="1709023" cy="164754"/>
          </a:xfrm>
          <a:prstGeom prst="line">
            <a:avLst/>
          </a:prstGeom>
          <a:noFill/>
          <a:ln w="190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1" name="Text Box 27"/>
          <p:cNvSpPr txBox="1">
            <a:spLocks noChangeArrowheads="1"/>
          </p:cNvSpPr>
          <p:nvPr/>
        </p:nvSpPr>
        <p:spPr bwMode="auto">
          <a:xfrm>
            <a:off x="1566408" y="1416077"/>
            <a:ext cx="663937" cy="209837"/>
          </a:xfrm>
          <a:prstGeom prst="rect">
            <a:avLst/>
          </a:prstGeom>
          <a:solidFill>
            <a:srgbClr val="00FFFF"/>
          </a:solid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1 </a:t>
            </a:r>
          </a:p>
        </p:txBody>
      </p:sp>
      <p:sp>
        <p:nvSpPr>
          <p:cNvPr id="142" name="Text Box 28"/>
          <p:cNvSpPr txBox="1">
            <a:spLocks noChangeArrowheads="1"/>
          </p:cNvSpPr>
          <p:nvPr/>
        </p:nvSpPr>
        <p:spPr bwMode="auto">
          <a:xfrm>
            <a:off x="1566408" y="1971816"/>
            <a:ext cx="663937" cy="209837"/>
          </a:xfrm>
          <a:prstGeom prst="rect">
            <a:avLst/>
          </a:prstGeom>
          <a:solidFill>
            <a:schemeClr val="bg1"/>
          </a:solid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2 </a:t>
            </a:r>
          </a:p>
        </p:txBody>
      </p:sp>
      <p:sp>
        <p:nvSpPr>
          <p:cNvPr id="143" name="Text Box 29"/>
          <p:cNvSpPr txBox="1">
            <a:spLocks noChangeArrowheads="1"/>
          </p:cNvSpPr>
          <p:nvPr/>
        </p:nvSpPr>
        <p:spPr bwMode="auto">
          <a:xfrm>
            <a:off x="1566408" y="2536572"/>
            <a:ext cx="663937" cy="209837"/>
          </a:xfrm>
          <a:prstGeom prst="rect">
            <a:avLst/>
          </a:prstGeom>
          <a:solidFill>
            <a:srgbClr val="99FF33"/>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3 </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44" name="Text Box 30"/>
          <p:cNvSpPr txBox="1">
            <a:spLocks noChangeArrowheads="1"/>
          </p:cNvSpPr>
          <p:nvPr/>
        </p:nvSpPr>
        <p:spPr bwMode="auto">
          <a:xfrm>
            <a:off x="2647181" y="3313978"/>
            <a:ext cx="11608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200" kern="0" baseline="-25000" dirty="0" smtClean="0">
                <a:latin typeface="微软雅黑" pitchFamily="34" charset="-122"/>
                <a:ea typeface="微软雅黑" pitchFamily="34" charset="-122"/>
              </a:rPr>
              <a:t>7</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smtClean="0">
                <a:ln>
                  <a:noFill/>
                </a:ln>
                <a:effectLst/>
                <a:uLnTx/>
                <a:uFillTx/>
                <a:latin typeface="微软雅黑" pitchFamily="34" charset="-122"/>
                <a:ea typeface="微软雅黑" pitchFamily="34" charset="-122"/>
              </a:rPr>
              <a:t>10</a:t>
            </a:r>
            <a:endParaRPr kumimoji="0" lang="en-US" altLang="zh-CN" sz="120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145" name="Text Box 31"/>
          <p:cNvSpPr txBox="1">
            <a:spLocks noChangeArrowheads="1"/>
          </p:cNvSpPr>
          <p:nvPr/>
        </p:nvSpPr>
        <p:spPr bwMode="auto">
          <a:xfrm>
            <a:off x="1552760" y="3325756"/>
            <a:ext cx="677585" cy="251573"/>
          </a:xfrm>
          <a:prstGeom prst="rect">
            <a:avLst/>
          </a:prstGeom>
          <a:solidFill>
            <a:srgbClr val="99FFCC"/>
          </a:solidFill>
          <a:ln>
            <a:noFill/>
          </a:ln>
          <a:effectLst/>
          <a:extLst/>
        </p:spPr>
        <p:txBody>
          <a:bodyPr wrap="none">
            <a:no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cwnd</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a:t>
            </a:r>
            <a:r>
              <a:rPr kumimoji="0" lang="en-US" altLang="zh-CN" sz="1200" b="1" i="0" u="none" strike="noStrike" kern="0" cap="none" spc="0" normalizeH="0" baseline="0" noProof="0" dirty="0" smtClean="0">
                <a:ln>
                  <a:noFill/>
                </a:ln>
                <a:effectLst/>
                <a:uLnTx/>
                <a:uFillTx/>
                <a:latin typeface="微软雅黑" pitchFamily="34" charset="-122"/>
                <a:ea typeface="微软雅黑" pitchFamily="34" charset="-122"/>
              </a:rPr>
              <a:t>4 </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46" name="Text Box 32"/>
          <p:cNvSpPr txBox="1">
            <a:spLocks noChangeArrowheads="1"/>
          </p:cNvSpPr>
          <p:nvPr/>
        </p:nvSpPr>
        <p:spPr bwMode="auto">
          <a:xfrm rot="5400000">
            <a:off x="4500770" y="3563400"/>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a:t>
            </a:r>
          </a:p>
        </p:txBody>
      </p:sp>
      <p:sp>
        <p:nvSpPr>
          <p:cNvPr id="147" name="Line 33"/>
          <p:cNvSpPr>
            <a:spLocks noChangeShapeType="1"/>
          </p:cNvSpPr>
          <p:nvPr/>
        </p:nvSpPr>
        <p:spPr bwMode="auto">
          <a:xfrm>
            <a:off x="3764789" y="2666901"/>
            <a:ext cx="1709023" cy="164754"/>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48" name="Line 34"/>
          <p:cNvSpPr>
            <a:spLocks noChangeShapeType="1"/>
          </p:cNvSpPr>
          <p:nvPr/>
        </p:nvSpPr>
        <p:spPr bwMode="auto">
          <a:xfrm>
            <a:off x="3764789" y="2831655"/>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0" name="Line 36"/>
          <p:cNvSpPr>
            <a:spLocks noChangeShapeType="1"/>
          </p:cNvSpPr>
          <p:nvPr/>
        </p:nvSpPr>
        <p:spPr bwMode="auto">
          <a:xfrm>
            <a:off x="3764789" y="2983741"/>
            <a:ext cx="1709023" cy="164755"/>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1" name="Text Box 40"/>
          <p:cNvSpPr txBox="1">
            <a:spLocks noChangeArrowheads="1"/>
          </p:cNvSpPr>
          <p:nvPr/>
        </p:nvSpPr>
        <p:spPr bwMode="auto">
          <a:xfrm>
            <a:off x="6624995" y="1633290"/>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1</a:t>
            </a:r>
          </a:p>
        </p:txBody>
      </p:sp>
      <p:sp>
        <p:nvSpPr>
          <p:cNvPr id="152" name="Text Box 41"/>
          <p:cNvSpPr txBox="1">
            <a:spLocks noChangeArrowheads="1"/>
          </p:cNvSpPr>
          <p:nvPr/>
        </p:nvSpPr>
        <p:spPr bwMode="auto">
          <a:xfrm>
            <a:off x="6624995" y="2165259"/>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2</a:t>
            </a:r>
          </a:p>
        </p:txBody>
      </p:sp>
      <p:sp>
        <p:nvSpPr>
          <p:cNvPr id="153" name="Text Box 42"/>
          <p:cNvSpPr txBox="1">
            <a:spLocks noChangeArrowheads="1"/>
          </p:cNvSpPr>
          <p:nvPr/>
        </p:nvSpPr>
        <p:spPr bwMode="auto">
          <a:xfrm>
            <a:off x="6624995" y="2924644"/>
            <a:ext cx="633507" cy="276999"/>
          </a:xfrm>
          <a:prstGeom prst="rect">
            <a:avLst/>
          </a:prstGeom>
          <a:solidFill>
            <a:srgbClr val="00B050"/>
          </a:solidFill>
          <a:ln>
            <a:noFill/>
          </a:ln>
          <a:effectLs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schemeClr val="bg1"/>
                </a:solidFill>
                <a:effectLst/>
                <a:uLnTx/>
                <a:uFillTx/>
                <a:latin typeface="微软雅黑" pitchFamily="34" charset="-122"/>
                <a:ea typeface="微软雅黑" pitchFamily="34" charset="-122"/>
              </a:rPr>
              <a:t>轮次 </a:t>
            </a:r>
            <a:r>
              <a:rPr kumimoji="0" lang="en-US" altLang="zh-CN" sz="1200" b="1" i="0" u="none" strike="noStrike" kern="0" cap="none" spc="0" normalizeH="0" baseline="0" noProof="0">
                <a:ln>
                  <a:noFill/>
                </a:ln>
                <a:solidFill>
                  <a:schemeClr val="bg1"/>
                </a:solidFill>
                <a:effectLst/>
                <a:uLnTx/>
                <a:uFillTx/>
                <a:latin typeface="微软雅黑" pitchFamily="34" charset="-122"/>
                <a:ea typeface="微软雅黑" pitchFamily="34" charset="-122"/>
              </a:rPr>
              <a:t>3</a:t>
            </a:r>
          </a:p>
        </p:txBody>
      </p:sp>
    </p:spTree>
    <p:extLst>
      <p:ext uri="{BB962C8B-B14F-4D97-AF65-F5344CB8AC3E}">
        <p14:creationId xmlns:p14="http://schemas.microsoft.com/office/powerpoint/2010/main" val="1414155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56963" y="88744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2008565" y="854236"/>
            <a:ext cx="5145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使用 </a:t>
            </a:r>
            <a:r>
              <a:rPr lang="en-US" altLang="zh-CN" sz="2000" b="1" dirty="0" smtClean="0">
                <a:solidFill>
                  <a:schemeClr val="bg1"/>
                </a:solidFill>
                <a:latin typeface="微软雅黑" pitchFamily="34" charset="-122"/>
                <a:ea typeface="微软雅黑" pitchFamily="34" charset="-122"/>
              </a:rPr>
              <a:t>UDP </a:t>
            </a:r>
            <a:r>
              <a:rPr lang="zh-CN" altLang="en-US" sz="2000" b="1" dirty="0" smtClean="0">
                <a:solidFill>
                  <a:schemeClr val="bg1"/>
                </a:solidFill>
                <a:latin typeface="微软雅黑" pitchFamily="34" charset="-122"/>
                <a:ea typeface="微软雅黑" pitchFamily="34" charset="-122"/>
              </a:rPr>
              <a:t>和 </a:t>
            </a:r>
            <a:r>
              <a:rPr lang="en-US" altLang="zh-CN" sz="2000" b="1" dirty="0" smtClean="0">
                <a:solidFill>
                  <a:schemeClr val="bg1"/>
                </a:solidFill>
                <a:latin typeface="微软雅黑" pitchFamily="34" charset="-122"/>
                <a:ea typeface="微软雅黑" pitchFamily="34" charset="-122"/>
              </a:rPr>
              <a:t>TCP </a:t>
            </a:r>
            <a:r>
              <a:rPr lang="zh-CN" altLang="en-US" sz="2000" b="1" dirty="0" smtClean="0">
                <a:solidFill>
                  <a:schemeClr val="bg1"/>
                </a:solidFill>
                <a:latin typeface="微软雅黑" pitchFamily="34" charset="-122"/>
                <a:ea typeface="微软雅黑" pitchFamily="34" charset="-122"/>
              </a:rPr>
              <a:t>的典型应用和应用层协议</a:t>
            </a:r>
            <a:endParaRPr lang="zh-CN" altLang="en-US" sz="2000" b="1" dirty="0">
              <a:solidFill>
                <a:schemeClr val="bg1"/>
              </a:solidFill>
              <a:latin typeface="微软雅黑" pitchFamily="34" charset="-122"/>
              <a:ea typeface="微软雅黑" pitchFamily="34" charset="-122"/>
            </a:endParaRPr>
          </a:p>
        </p:txBody>
      </p:sp>
      <p:sp>
        <p:nvSpPr>
          <p:cNvPr id="45" name="圆角矩形 44"/>
          <p:cNvSpPr/>
          <p:nvPr/>
        </p:nvSpPr>
        <p:spPr>
          <a:xfrm>
            <a:off x="556963" y="1362746"/>
            <a:ext cx="7978112" cy="26636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441897" y="3234561"/>
            <a:ext cx="6723530" cy="376517"/>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latin typeface="微软雅黑" pitchFamily="34" charset="-122"/>
                <a:ea typeface="微软雅黑" pitchFamily="34" charset="-122"/>
              </a:rPr>
              <a:t>IP</a:t>
            </a:r>
            <a:endParaRPr lang="zh-CN" altLang="en-US" b="1" dirty="0">
              <a:solidFill>
                <a:schemeClr val="bg1"/>
              </a:solidFill>
              <a:latin typeface="微软雅黑" pitchFamily="34" charset="-122"/>
              <a:ea typeface="微软雅黑" pitchFamily="34" charset="-122"/>
            </a:endParaRPr>
          </a:p>
        </p:txBody>
      </p:sp>
      <p:grpSp>
        <p:nvGrpSpPr>
          <p:cNvPr id="5" name="组合 4"/>
          <p:cNvGrpSpPr/>
          <p:nvPr/>
        </p:nvGrpSpPr>
        <p:grpSpPr>
          <a:xfrm>
            <a:off x="4843854" y="1760763"/>
            <a:ext cx="3324113" cy="1473799"/>
            <a:chOff x="1161827" y="1742725"/>
            <a:chExt cx="3324113" cy="1473799"/>
          </a:xfrm>
        </p:grpSpPr>
        <p:sp>
          <p:nvSpPr>
            <p:cNvPr id="22" name="矩形 21"/>
            <p:cNvSpPr/>
            <p:nvPr/>
          </p:nvSpPr>
          <p:spPr>
            <a:xfrm>
              <a:off x="1161827" y="2657126"/>
              <a:ext cx="3324113" cy="559398"/>
            </a:xfrm>
            <a:prstGeom prst="rect">
              <a:avLst/>
            </a:prstGeom>
            <a:solidFill>
              <a:srgbClr val="99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itchFamily="34" charset="-122"/>
                  <a:ea typeface="微软雅黑" pitchFamily="34" charset="-122"/>
                </a:rPr>
                <a:t>TCP</a:t>
              </a:r>
              <a:endParaRPr lang="zh-CN" altLang="en-US" b="1" dirty="0">
                <a:solidFill>
                  <a:schemeClr val="tx1"/>
                </a:solidFill>
                <a:latin typeface="微软雅黑" pitchFamily="34" charset="-122"/>
                <a:ea typeface="微软雅黑" pitchFamily="34" charset="-122"/>
              </a:endParaRPr>
            </a:p>
          </p:txBody>
        </p:sp>
        <p:sp>
          <p:nvSpPr>
            <p:cNvPr id="24" name="矩形 23"/>
            <p:cNvSpPr/>
            <p:nvPr/>
          </p:nvSpPr>
          <p:spPr>
            <a:xfrm>
              <a:off x="1161827" y="2280606"/>
              <a:ext cx="867045" cy="376519"/>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HTTP</a:t>
              </a:r>
              <a:endParaRPr lang="zh-CN" altLang="en-US" sz="1400" b="1" dirty="0">
                <a:solidFill>
                  <a:schemeClr val="tx1"/>
                </a:solidFill>
                <a:latin typeface="微软雅黑" pitchFamily="34" charset="-122"/>
                <a:ea typeface="微软雅黑" pitchFamily="34" charset="-122"/>
              </a:endParaRPr>
            </a:p>
          </p:txBody>
        </p:sp>
        <p:sp>
          <p:nvSpPr>
            <p:cNvPr id="30" name="矩形 29"/>
            <p:cNvSpPr/>
            <p:nvPr/>
          </p:nvSpPr>
          <p:spPr>
            <a:xfrm>
              <a:off x="2052914" y="2280606"/>
              <a:ext cx="867045" cy="376519"/>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SMTP</a:t>
              </a:r>
              <a:endParaRPr lang="zh-CN" altLang="en-US" sz="1400" b="1" dirty="0">
                <a:solidFill>
                  <a:schemeClr val="tx1"/>
                </a:solidFill>
                <a:latin typeface="微软雅黑" pitchFamily="34" charset="-122"/>
                <a:ea typeface="微软雅黑" pitchFamily="34" charset="-122"/>
              </a:endParaRPr>
            </a:p>
          </p:txBody>
        </p:sp>
        <p:sp>
          <p:nvSpPr>
            <p:cNvPr id="31" name="矩形 30"/>
            <p:cNvSpPr/>
            <p:nvPr/>
          </p:nvSpPr>
          <p:spPr>
            <a:xfrm>
              <a:off x="2944000" y="2280606"/>
              <a:ext cx="867045" cy="376519"/>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FTP</a:t>
              </a:r>
              <a:endParaRPr lang="zh-CN" altLang="en-US" sz="1400" b="1" dirty="0">
                <a:solidFill>
                  <a:schemeClr val="tx1"/>
                </a:solidFill>
                <a:latin typeface="微软雅黑" pitchFamily="34" charset="-122"/>
                <a:ea typeface="微软雅黑" pitchFamily="34" charset="-122"/>
              </a:endParaRPr>
            </a:p>
          </p:txBody>
        </p:sp>
        <p:sp>
          <p:nvSpPr>
            <p:cNvPr id="32" name="矩形 31"/>
            <p:cNvSpPr/>
            <p:nvPr/>
          </p:nvSpPr>
          <p:spPr>
            <a:xfrm>
              <a:off x="3835088" y="2280606"/>
              <a:ext cx="650852" cy="376519"/>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p:txBody>
        </p:sp>
        <p:sp>
          <p:nvSpPr>
            <p:cNvPr id="33" name="矩形 32"/>
            <p:cNvSpPr/>
            <p:nvPr/>
          </p:nvSpPr>
          <p:spPr>
            <a:xfrm>
              <a:off x="1161827" y="1742725"/>
              <a:ext cx="867045" cy="537881"/>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zh-CN" altLang="en-US" sz="1400" b="1" dirty="0" smtClean="0">
                  <a:solidFill>
                    <a:schemeClr val="tx1"/>
                  </a:solidFill>
                  <a:latin typeface="微软雅黑" pitchFamily="34" charset="-122"/>
                  <a:ea typeface="微软雅黑" pitchFamily="34" charset="-122"/>
                </a:rPr>
                <a:t>万维网</a:t>
              </a:r>
              <a:endParaRPr lang="en-US" altLang="zh-CN" sz="1400" b="1" dirty="0" smtClean="0">
                <a:solidFill>
                  <a:schemeClr val="tx1"/>
                </a:solidFill>
                <a:latin typeface="微软雅黑" pitchFamily="34" charset="-122"/>
                <a:ea typeface="微软雅黑" pitchFamily="34" charset="-122"/>
              </a:endParaRPr>
            </a:p>
            <a:p>
              <a:pPr algn="ctr">
                <a:lnSpc>
                  <a:spcPts val="2000"/>
                </a:lnSpc>
              </a:pPr>
              <a:r>
                <a:rPr lang="en-US" altLang="zh-CN" sz="1400" b="1" dirty="0">
                  <a:solidFill>
                    <a:schemeClr val="tx1"/>
                  </a:solidFill>
                  <a:latin typeface="微软雅黑" pitchFamily="34" charset="-122"/>
                  <a:ea typeface="微软雅黑" pitchFamily="34" charset="-122"/>
                </a:rPr>
                <a:t>WWW</a:t>
              </a:r>
              <a:endParaRPr lang="zh-CN" altLang="en-US" sz="1400" b="1" dirty="0">
                <a:solidFill>
                  <a:schemeClr val="tx1"/>
                </a:solidFill>
                <a:latin typeface="微软雅黑" pitchFamily="34" charset="-122"/>
                <a:ea typeface="微软雅黑" pitchFamily="34" charset="-122"/>
              </a:endParaRPr>
            </a:p>
          </p:txBody>
        </p:sp>
        <p:sp>
          <p:nvSpPr>
            <p:cNvPr id="34" name="矩形 33"/>
            <p:cNvSpPr/>
            <p:nvPr/>
          </p:nvSpPr>
          <p:spPr>
            <a:xfrm>
              <a:off x="2052914" y="1742725"/>
              <a:ext cx="867045" cy="537881"/>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zh-CN" altLang="en-US" sz="1400" b="1" dirty="0" smtClean="0">
                  <a:solidFill>
                    <a:schemeClr val="tx1"/>
                  </a:solidFill>
                  <a:latin typeface="微软雅黑" pitchFamily="34" charset="-122"/>
                  <a:ea typeface="微软雅黑" pitchFamily="34" charset="-122"/>
                </a:rPr>
                <a:t>电子</a:t>
              </a:r>
              <a:endParaRPr lang="en-US" altLang="zh-CN" sz="1400" b="1" dirty="0" smtClean="0">
                <a:solidFill>
                  <a:schemeClr val="tx1"/>
                </a:solidFill>
                <a:latin typeface="微软雅黑" pitchFamily="34" charset="-122"/>
                <a:ea typeface="微软雅黑" pitchFamily="34" charset="-122"/>
              </a:endParaRPr>
            </a:p>
            <a:p>
              <a:pPr algn="ctr">
                <a:lnSpc>
                  <a:spcPts val="2000"/>
                </a:lnSpc>
              </a:pPr>
              <a:r>
                <a:rPr lang="zh-CN" altLang="en-US" sz="1400" b="1" dirty="0" smtClean="0">
                  <a:solidFill>
                    <a:schemeClr val="tx1"/>
                  </a:solidFill>
                  <a:latin typeface="微软雅黑" pitchFamily="34" charset="-122"/>
                  <a:ea typeface="微软雅黑" pitchFamily="34" charset="-122"/>
                </a:rPr>
                <a:t>邮件</a:t>
              </a:r>
              <a:endParaRPr lang="zh-CN" altLang="en-US" sz="1400" b="1" dirty="0">
                <a:solidFill>
                  <a:schemeClr val="tx1"/>
                </a:solidFill>
                <a:latin typeface="微软雅黑" pitchFamily="34" charset="-122"/>
                <a:ea typeface="微软雅黑" pitchFamily="34" charset="-122"/>
              </a:endParaRPr>
            </a:p>
          </p:txBody>
        </p:sp>
        <p:sp>
          <p:nvSpPr>
            <p:cNvPr id="35" name="矩形 34"/>
            <p:cNvSpPr/>
            <p:nvPr/>
          </p:nvSpPr>
          <p:spPr>
            <a:xfrm>
              <a:off x="2944000" y="1742725"/>
              <a:ext cx="867045" cy="537881"/>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zh-CN" altLang="en-US" sz="1400" b="1" dirty="0" smtClean="0">
                  <a:solidFill>
                    <a:schemeClr val="tx1"/>
                  </a:solidFill>
                  <a:latin typeface="微软雅黑" pitchFamily="34" charset="-122"/>
                  <a:ea typeface="微软雅黑" pitchFamily="34" charset="-122"/>
                </a:rPr>
                <a:t>文件</a:t>
              </a:r>
              <a:endParaRPr lang="en-US" altLang="zh-CN" sz="1400" b="1" dirty="0" smtClean="0">
                <a:solidFill>
                  <a:schemeClr val="tx1"/>
                </a:solidFill>
                <a:latin typeface="微软雅黑" pitchFamily="34" charset="-122"/>
                <a:ea typeface="微软雅黑" pitchFamily="34" charset="-122"/>
              </a:endParaRPr>
            </a:p>
            <a:p>
              <a:pPr algn="ctr">
                <a:lnSpc>
                  <a:spcPts val="2000"/>
                </a:lnSpc>
              </a:pPr>
              <a:r>
                <a:rPr lang="zh-CN" altLang="en-US" sz="1400" b="1" dirty="0" smtClean="0">
                  <a:solidFill>
                    <a:schemeClr val="tx1"/>
                  </a:solidFill>
                  <a:latin typeface="微软雅黑" pitchFamily="34" charset="-122"/>
                  <a:ea typeface="微软雅黑" pitchFamily="34" charset="-122"/>
                </a:rPr>
                <a:t>传送</a:t>
              </a:r>
              <a:endParaRPr lang="zh-CN" altLang="en-US" sz="1400" b="1" dirty="0">
                <a:solidFill>
                  <a:schemeClr val="tx1"/>
                </a:solidFill>
                <a:latin typeface="微软雅黑" pitchFamily="34" charset="-122"/>
                <a:ea typeface="微软雅黑" pitchFamily="34" charset="-122"/>
              </a:endParaRPr>
            </a:p>
          </p:txBody>
        </p:sp>
        <p:sp>
          <p:nvSpPr>
            <p:cNvPr id="36" name="矩形 35"/>
            <p:cNvSpPr/>
            <p:nvPr/>
          </p:nvSpPr>
          <p:spPr>
            <a:xfrm>
              <a:off x="3835088" y="1742725"/>
              <a:ext cx="650852" cy="53788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p:txBody>
        </p:sp>
      </p:grpSp>
      <p:grpSp>
        <p:nvGrpSpPr>
          <p:cNvPr id="7" name="组合 6"/>
          <p:cNvGrpSpPr/>
          <p:nvPr/>
        </p:nvGrpSpPr>
        <p:grpSpPr>
          <a:xfrm>
            <a:off x="1441740" y="1760763"/>
            <a:ext cx="3386120" cy="1473799"/>
            <a:chOff x="4499236" y="1742725"/>
            <a:chExt cx="3386120" cy="1473799"/>
          </a:xfrm>
        </p:grpSpPr>
        <p:sp>
          <p:nvSpPr>
            <p:cNvPr id="23" name="矩形 22"/>
            <p:cNvSpPr/>
            <p:nvPr/>
          </p:nvSpPr>
          <p:spPr>
            <a:xfrm>
              <a:off x="4499236" y="2657126"/>
              <a:ext cx="3386120" cy="559398"/>
            </a:xfrm>
            <a:prstGeom prst="rect">
              <a:avLst/>
            </a:prstGeom>
            <a:solidFill>
              <a:srgbClr val="66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itchFamily="34" charset="-122"/>
                  <a:ea typeface="微软雅黑" pitchFamily="34" charset="-122"/>
                </a:rPr>
                <a:t>UDP</a:t>
              </a:r>
              <a:endParaRPr lang="zh-CN" altLang="en-US" b="1" dirty="0">
                <a:solidFill>
                  <a:schemeClr val="tx1"/>
                </a:solidFill>
                <a:latin typeface="微软雅黑" pitchFamily="34" charset="-122"/>
                <a:ea typeface="微软雅黑" pitchFamily="34" charset="-122"/>
              </a:endParaRPr>
            </a:p>
          </p:txBody>
        </p:sp>
        <p:sp>
          <p:nvSpPr>
            <p:cNvPr id="37" name="矩形 36"/>
            <p:cNvSpPr/>
            <p:nvPr/>
          </p:nvSpPr>
          <p:spPr>
            <a:xfrm>
              <a:off x="4499745" y="2280606"/>
              <a:ext cx="866829" cy="376519"/>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DNS</a:t>
              </a:r>
              <a:endParaRPr lang="zh-CN" altLang="en-US" sz="1400" b="1" dirty="0">
                <a:solidFill>
                  <a:schemeClr val="tx1"/>
                </a:solidFill>
                <a:latin typeface="微软雅黑" pitchFamily="34" charset="-122"/>
                <a:ea typeface="微软雅黑" pitchFamily="34" charset="-122"/>
              </a:endParaRPr>
            </a:p>
          </p:txBody>
        </p:sp>
        <p:sp>
          <p:nvSpPr>
            <p:cNvPr id="38" name="矩形 37"/>
            <p:cNvSpPr/>
            <p:nvPr/>
          </p:nvSpPr>
          <p:spPr>
            <a:xfrm>
              <a:off x="5403382" y="2280606"/>
              <a:ext cx="866829" cy="376519"/>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DHCP</a:t>
              </a:r>
              <a:endParaRPr lang="zh-CN" altLang="en-US" sz="1400" b="1" dirty="0">
                <a:solidFill>
                  <a:schemeClr val="tx1"/>
                </a:solidFill>
                <a:latin typeface="微软雅黑" pitchFamily="34" charset="-122"/>
                <a:ea typeface="微软雅黑" pitchFamily="34" charset="-122"/>
              </a:endParaRPr>
            </a:p>
          </p:txBody>
        </p:sp>
        <p:sp>
          <p:nvSpPr>
            <p:cNvPr id="39" name="矩形 38"/>
            <p:cNvSpPr/>
            <p:nvPr/>
          </p:nvSpPr>
          <p:spPr>
            <a:xfrm>
              <a:off x="6307018" y="2280606"/>
              <a:ext cx="866829" cy="376519"/>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RIP</a:t>
              </a:r>
              <a:endParaRPr lang="zh-CN" altLang="en-US" sz="1400" b="1" dirty="0">
                <a:solidFill>
                  <a:schemeClr val="tx1"/>
                </a:solidFill>
                <a:latin typeface="微软雅黑" pitchFamily="34" charset="-122"/>
                <a:ea typeface="微软雅黑" pitchFamily="34" charset="-122"/>
              </a:endParaRPr>
            </a:p>
          </p:txBody>
        </p:sp>
        <p:sp>
          <p:nvSpPr>
            <p:cNvPr id="40" name="矩形 39"/>
            <p:cNvSpPr/>
            <p:nvPr/>
          </p:nvSpPr>
          <p:spPr>
            <a:xfrm>
              <a:off x="7210656" y="2280606"/>
              <a:ext cx="674700" cy="376519"/>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p:txBody>
        </p:sp>
        <p:sp>
          <p:nvSpPr>
            <p:cNvPr id="41" name="矩形 40"/>
            <p:cNvSpPr/>
            <p:nvPr/>
          </p:nvSpPr>
          <p:spPr>
            <a:xfrm>
              <a:off x="4499745" y="1742725"/>
              <a:ext cx="866829" cy="537881"/>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zh-CN" altLang="en-US" sz="1400" b="1" dirty="0" smtClean="0">
                  <a:solidFill>
                    <a:schemeClr val="tx1"/>
                  </a:solidFill>
                  <a:latin typeface="微软雅黑" pitchFamily="34" charset="-122"/>
                  <a:ea typeface="微软雅黑" pitchFamily="34" charset="-122"/>
                </a:rPr>
                <a:t>域名解析服务</a:t>
              </a:r>
              <a:endParaRPr lang="zh-CN" altLang="en-US" sz="1400" b="1" dirty="0">
                <a:solidFill>
                  <a:schemeClr val="tx1"/>
                </a:solidFill>
                <a:latin typeface="微软雅黑" pitchFamily="34" charset="-122"/>
                <a:ea typeface="微软雅黑" pitchFamily="34" charset="-122"/>
              </a:endParaRPr>
            </a:p>
          </p:txBody>
        </p:sp>
        <p:sp>
          <p:nvSpPr>
            <p:cNvPr id="42" name="矩形 41"/>
            <p:cNvSpPr/>
            <p:nvPr/>
          </p:nvSpPr>
          <p:spPr>
            <a:xfrm>
              <a:off x="5403382" y="1742725"/>
              <a:ext cx="866829" cy="537881"/>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zh-CN" altLang="en-US" sz="1400" b="1" dirty="0" smtClean="0">
                  <a:solidFill>
                    <a:schemeClr val="tx1"/>
                  </a:solidFill>
                  <a:latin typeface="微软雅黑" pitchFamily="34" charset="-122"/>
                  <a:ea typeface="微软雅黑" pitchFamily="34" charset="-122"/>
                </a:rPr>
                <a:t>动态主机配置</a:t>
              </a:r>
              <a:endParaRPr lang="zh-CN" altLang="en-US" sz="1400" b="1" dirty="0">
                <a:solidFill>
                  <a:schemeClr val="tx1"/>
                </a:solidFill>
                <a:latin typeface="微软雅黑" pitchFamily="34" charset="-122"/>
                <a:ea typeface="微软雅黑" pitchFamily="34" charset="-122"/>
              </a:endParaRPr>
            </a:p>
          </p:txBody>
        </p:sp>
        <p:sp>
          <p:nvSpPr>
            <p:cNvPr id="43" name="矩形 42"/>
            <p:cNvSpPr/>
            <p:nvPr/>
          </p:nvSpPr>
          <p:spPr>
            <a:xfrm>
              <a:off x="6307018" y="1742725"/>
              <a:ext cx="866829" cy="537881"/>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zh-CN" altLang="en-US" sz="1400" b="1" dirty="0" smtClean="0">
                  <a:solidFill>
                    <a:schemeClr val="tx1"/>
                  </a:solidFill>
                  <a:latin typeface="微软雅黑" pitchFamily="34" charset="-122"/>
                  <a:ea typeface="微软雅黑" pitchFamily="34" charset="-122"/>
                </a:rPr>
                <a:t>路由</a:t>
              </a:r>
              <a:endParaRPr lang="en-US" altLang="zh-CN" sz="1400" b="1" dirty="0" smtClean="0">
                <a:solidFill>
                  <a:schemeClr val="tx1"/>
                </a:solidFill>
                <a:latin typeface="微软雅黑" pitchFamily="34" charset="-122"/>
                <a:ea typeface="微软雅黑" pitchFamily="34" charset="-122"/>
              </a:endParaRPr>
            </a:p>
            <a:p>
              <a:pPr algn="ctr">
                <a:lnSpc>
                  <a:spcPts val="2000"/>
                </a:lnSpc>
              </a:pPr>
              <a:r>
                <a:rPr lang="zh-CN" altLang="en-US" sz="1400" b="1" dirty="0" smtClean="0">
                  <a:solidFill>
                    <a:schemeClr val="tx1"/>
                  </a:solidFill>
                  <a:latin typeface="微软雅黑" pitchFamily="34" charset="-122"/>
                  <a:ea typeface="微软雅黑" pitchFamily="34" charset="-122"/>
                </a:rPr>
                <a:t>选择</a:t>
              </a:r>
              <a:endParaRPr lang="zh-CN" altLang="en-US" sz="1400" b="1" dirty="0">
                <a:solidFill>
                  <a:schemeClr val="tx1"/>
                </a:solidFill>
                <a:latin typeface="微软雅黑" pitchFamily="34" charset="-122"/>
                <a:ea typeface="微软雅黑" pitchFamily="34" charset="-122"/>
              </a:endParaRPr>
            </a:p>
          </p:txBody>
        </p:sp>
        <p:sp>
          <p:nvSpPr>
            <p:cNvPr id="44" name="矩形 43"/>
            <p:cNvSpPr/>
            <p:nvPr/>
          </p:nvSpPr>
          <p:spPr>
            <a:xfrm>
              <a:off x="7210656" y="1742725"/>
              <a:ext cx="674700" cy="53788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p:txBody>
        </p:sp>
      </p:grpSp>
      <p:sp>
        <p:nvSpPr>
          <p:cNvPr id="47" name="Text Box 14"/>
          <p:cNvSpPr txBox="1">
            <a:spLocks noChangeArrowheads="1"/>
          </p:cNvSpPr>
          <p:nvPr/>
        </p:nvSpPr>
        <p:spPr bwMode="auto">
          <a:xfrm>
            <a:off x="627627" y="2816363"/>
            <a:ext cx="8060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r" eaLnBrk="1" hangingPunct="1"/>
            <a:r>
              <a:rPr lang="zh-CN" altLang="en-US" sz="1200" dirty="0" smtClean="0">
                <a:latin typeface="微软雅黑" pitchFamily="34" charset="-122"/>
                <a:ea typeface="微软雅黑" pitchFamily="34" charset="-122"/>
              </a:rPr>
              <a:t>运输层</a:t>
            </a:r>
            <a:endParaRPr lang="zh-CN" altLang="en-US" sz="1200" dirty="0">
              <a:latin typeface="微软雅黑" pitchFamily="34" charset="-122"/>
              <a:ea typeface="微软雅黑" pitchFamily="34" charset="-122"/>
            </a:endParaRPr>
          </a:p>
        </p:txBody>
      </p:sp>
      <p:sp>
        <p:nvSpPr>
          <p:cNvPr id="48" name="Text Box 15"/>
          <p:cNvSpPr txBox="1">
            <a:spLocks noChangeArrowheads="1"/>
          </p:cNvSpPr>
          <p:nvPr/>
        </p:nvSpPr>
        <p:spPr bwMode="auto">
          <a:xfrm>
            <a:off x="724444" y="3280128"/>
            <a:ext cx="7092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r" eaLnBrk="1" hangingPunct="1"/>
            <a:r>
              <a:rPr lang="zh-CN" altLang="en-US" sz="1200" dirty="0" smtClean="0">
                <a:latin typeface="微软雅黑" pitchFamily="34" charset="-122"/>
                <a:ea typeface="微软雅黑" pitchFamily="34" charset="-122"/>
              </a:rPr>
              <a:t>网络层</a:t>
            </a:r>
            <a:endParaRPr lang="zh-CN" altLang="en-US" sz="1200" dirty="0">
              <a:latin typeface="微软雅黑" pitchFamily="34" charset="-122"/>
              <a:ea typeface="微软雅黑" pitchFamily="34" charset="-122"/>
            </a:endParaRPr>
          </a:p>
        </p:txBody>
      </p:sp>
      <p:sp>
        <p:nvSpPr>
          <p:cNvPr id="49" name="Text Box 14"/>
          <p:cNvSpPr txBox="1">
            <a:spLocks noChangeArrowheads="1"/>
          </p:cNvSpPr>
          <p:nvPr/>
        </p:nvSpPr>
        <p:spPr bwMode="auto">
          <a:xfrm>
            <a:off x="627627" y="2348403"/>
            <a:ext cx="8060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r" eaLnBrk="1" hangingPunct="1"/>
            <a:r>
              <a:rPr lang="zh-CN" altLang="en-US" sz="1200" dirty="0" smtClean="0">
                <a:latin typeface="微软雅黑" pitchFamily="34" charset="-122"/>
                <a:ea typeface="微软雅黑" pitchFamily="34" charset="-122"/>
              </a:rPr>
              <a:t>应用层</a:t>
            </a:r>
            <a:endParaRPr lang="zh-CN" altLang="en-US" sz="1200" dirty="0">
              <a:latin typeface="微软雅黑" pitchFamily="34" charset="-122"/>
              <a:ea typeface="微软雅黑" pitchFamily="34" charset="-122"/>
            </a:endParaRPr>
          </a:p>
        </p:txBody>
      </p:sp>
      <p:sp>
        <p:nvSpPr>
          <p:cNvPr id="50" name="Text Box 14"/>
          <p:cNvSpPr txBox="1">
            <a:spLocks noChangeArrowheads="1"/>
          </p:cNvSpPr>
          <p:nvPr/>
        </p:nvSpPr>
        <p:spPr bwMode="auto">
          <a:xfrm>
            <a:off x="627627" y="1891203"/>
            <a:ext cx="8060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r" eaLnBrk="1" hangingPunct="1"/>
            <a:r>
              <a:rPr lang="zh-CN" altLang="en-US" sz="1200" dirty="0" smtClean="0">
                <a:latin typeface="微软雅黑" pitchFamily="34" charset="-122"/>
                <a:ea typeface="微软雅黑" pitchFamily="34" charset="-122"/>
              </a:rPr>
              <a:t>应用</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170417979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56963" y="79643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5" name="Rectangle 6"/>
          <p:cNvSpPr>
            <a:spLocks noChangeArrowheads="1"/>
          </p:cNvSpPr>
          <p:nvPr/>
        </p:nvSpPr>
        <p:spPr bwMode="auto">
          <a:xfrm>
            <a:off x="3463097" y="763221"/>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当网络出现拥塞时</a:t>
            </a:r>
          </a:p>
        </p:txBody>
      </p:sp>
      <p:sp>
        <p:nvSpPr>
          <p:cNvPr id="58" name="Rectangle 68"/>
          <p:cNvSpPr>
            <a:spLocks noChangeArrowheads="1"/>
          </p:cNvSpPr>
          <p:nvPr/>
        </p:nvSpPr>
        <p:spPr bwMode="auto">
          <a:xfrm>
            <a:off x="556963" y="1159531"/>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无论在慢开始阶段还是在拥塞避免阶段，只要发送方判断网络出现拥塞（</a:t>
            </a:r>
            <a:r>
              <a:rPr lang="zh-CN" altLang="en-US" sz="2000" b="1" dirty="0">
                <a:solidFill>
                  <a:srgbClr val="0000FF"/>
                </a:solidFill>
                <a:latin typeface="微软雅黑" pitchFamily="34" charset="-122"/>
                <a:ea typeface="微软雅黑" pitchFamily="34" charset="-122"/>
              </a:rPr>
              <a:t>重传定时器超时</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en-US" altLang="zh-CN" sz="2000" b="1" dirty="0" err="1">
                <a:solidFill>
                  <a:srgbClr val="0000FF"/>
                </a:solidFill>
                <a:latin typeface="微软雅黑" pitchFamily="34" charset="-122"/>
                <a:ea typeface="微软雅黑" pitchFamily="34" charset="-122"/>
              </a:rPr>
              <a:t>ssthresh</a:t>
            </a:r>
            <a:r>
              <a:rPr lang="en-US" altLang="zh-CN" sz="2000" b="1" dirty="0">
                <a:solidFill>
                  <a:srgbClr val="0000FF"/>
                </a:solidFill>
                <a:latin typeface="微软雅黑" pitchFamily="34" charset="-122"/>
                <a:ea typeface="微软雅黑" pitchFamily="34" charset="-122"/>
              </a:rPr>
              <a:t> = max (</a:t>
            </a:r>
            <a:r>
              <a:rPr lang="en-US" altLang="zh-CN" sz="2000" b="1" dirty="0" err="1">
                <a:solidFill>
                  <a:srgbClr val="0000FF"/>
                </a:solidFill>
                <a:latin typeface="微软雅黑" pitchFamily="34" charset="-122"/>
                <a:ea typeface="微软雅黑" pitchFamily="34" charset="-122"/>
              </a:rPr>
              <a:t>cwnd</a:t>
            </a:r>
            <a:r>
              <a:rPr lang="en-US" altLang="zh-CN" sz="2000" b="1" dirty="0">
                <a:solidFill>
                  <a:srgbClr val="0000FF"/>
                </a:solidFill>
                <a:latin typeface="微软雅黑" pitchFamily="34" charset="-122"/>
                <a:ea typeface="微软雅黑" pitchFamily="34" charset="-122"/>
              </a:rPr>
              <a:t>/2</a:t>
            </a: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2)</a:t>
            </a:r>
          </a:p>
          <a:p>
            <a:pPr marL="633413" indent="-342900">
              <a:lnSpc>
                <a:spcPts val="3300"/>
              </a:lnSpc>
              <a:buClr>
                <a:srgbClr val="7030A0"/>
              </a:buClr>
              <a:buFont typeface="+mj-lt"/>
              <a:buAutoNum type="arabicPeriod"/>
            </a:pPr>
            <a:r>
              <a:rPr lang="en-US" altLang="zh-CN" sz="2000" b="1" dirty="0" err="1">
                <a:solidFill>
                  <a:srgbClr val="0000FF"/>
                </a:solidFill>
                <a:latin typeface="微软雅黑" pitchFamily="34" charset="-122"/>
                <a:ea typeface="微软雅黑" pitchFamily="34" charset="-122"/>
              </a:rPr>
              <a:t>cwnd</a:t>
            </a:r>
            <a:r>
              <a:rPr lang="en-US" altLang="zh-CN" sz="2000" b="1" dirty="0">
                <a:solidFill>
                  <a:srgbClr val="0000FF"/>
                </a:solidFill>
                <a:latin typeface="微软雅黑" pitchFamily="34" charset="-122"/>
                <a:ea typeface="微软雅黑" pitchFamily="34" charset="-122"/>
              </a:rPr>
              <a:t> = 1</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执行慢开始算法</a:t>
            </a:r>
          </a:p>
          <a:p>
            <a:pPr marL="342900" indent="-342900">
              <a:lnSpc>
                <a:spcPts val="3300"/>
              </a:lnSpc>
              <a:buClr>
                <a:srgbClr val="0070C0"/>
              </a:buClr>
              <a:buFont typeface="Wingdings" pitchFamily="2" charset="2"/>
              <a:buChar char="l"/>
            </a:pPr>
            <a:r>
              <a:rPr lang="zh-CN" altLang="en-US" sz="2000" b="1" dirty="0" smtClean="0">
                <a:solidFill>
                  <a:srgbClr val="CC0099"/>
                </a:solidFill>
                <a:latin typeface="微软雅黑" pitchFamily="34" charset="-122"/>
                <a:ea typeface="微软雅黑" pitchFamily="34" charset="-122"/>
              </a:rPr>
              <a:t>目的：</a:t>
            </a:r>
            <a:r>
              <a:rPr lang="zh-CN" altLang="en-US" sz="2000" b="1" dirty="0" smtClean="0">
                <a:latin typeface="微软雅黑" pitchFamily="34" charset="-122"/>
                <a:ea typeface="微软雅黑" pitchFamily="34" charset="-122"/>
              </a:rPr>
              <a:t>迅速</a:t>
            </a:r>
            <a:r>
              <a:rPr lang="zh-CN" altLang="en-US" sz="2000" b="1" dirty="0">
                <a:latin typeface="微软雅黑" pitchFamily="34" charset="-122"/>
                <a:ea typeface="微软雅黑" pitchFamily="34" charset="-122"/>
              </a:rPr>
              <a:t>减少主机发送到网络中的分组数，使得发生拥塞的路由器有足够时间把队列中积压的分组处理完毕。 </a:t>
            </a:r>
          </a:p>
        </p:txBody>
      </p:sp>
    </p:spTree>
    <p:extLst>
      <p:ext uri="{BB962C8B-B14F-4D97-AF65-F5344CB8AC3E}">
        <p14:creationId xmlns:p14="http://schemas.microsoft.com/office/powerpoint/2010/main" val="224375929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矩形 39"/>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41" name="圆角矩形 40"/>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317046" y="1115751"/>
            <a:ext cx="6366146" cy="2262108"/>
            <a:chOff x="300646" y="840152"/>
            <a:chExt cx="9011533" cy="3093013"/>
          </a:xfrm>
        </p:grpSpPr>
        <p:sp>
          <p:nvSpPr>
            <p:cNvPr id="52"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53"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4"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5"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6"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7"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4"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5"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6"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9"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0"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2"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84"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85"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86"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87"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88"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89"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90"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91"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92"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93"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94"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95"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96"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97"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98"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99"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100"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101"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102"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3"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4"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5"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6"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7"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8"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9"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0"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1"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5"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6"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117"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118"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20"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1"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3" name="Line 167"/>
            <p:cNvSpPr>
              <a:spLocks noChangeShapeType="1"/>
            </p:cNvSpPr>
            <p:nvPr/>
          </p:nvSpPr>
          <p:spPr bwMode="auto">
            <a:xfrm>
              <a:off x="1350294" y="3375646"/>
              <a:ext cx="533400" cy="152400"/>
            </a:xfrm>
            <a:prstGeom prst="line">
              <a:avLst/>
            </a:prstGeom>
            <a:noFill/>
            <a:ln w="1905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4"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125"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126"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7"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128"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9"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0"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1"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2"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3"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4"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5"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6"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37"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138" name="Rectangle 161"/>
            <p:cNvSpPr>
              <a:spLocks noChangeArrowheads="1"/>
            </p:cNvSpPr>
            <p:nvPr/>
          </p:nvSpPr>
          <p:spPr bwMode="auto">
            <a:xfrm>
              <a:off x="2485408" y="1712921"/>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39"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0"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1" name="Rectangle 161"/>
            <p:cNvSpPr>
              <a:spLocks noChangeArrowheads="1"/>
            </p:cNvSpPr>
            <p:nvPr/>
          </p:nvSpPr>
          <p:spPr bwMode="auto">
            <a:xfrm>
              <a:off x="4429625"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142"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143"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144"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5"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6"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7"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48"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49" name="直接连接符 134"/>
            <p:cNvCxnSpPr>
              <a:cxnSpLocks noChangeShapeType="1"/>
              <a:stCxn id="140" idx="4"/>
              <a:endCxn id="144" idx="3"/>
            </p:cNvCxnSpPr>
            <p:nvPr/>
          </p:nvCxnSpPr>
          <p:spPr bwMode="auto">
            <a:xfrm>
              <a:off x="6706617" y="2109019"/>
              <a:ext cx="200025" cy="785812"/>
            </a:xfrm>
            <a:prstGeom prst="line">
              <a:avLst/>
            </a:prstGeom>
            <a:noFill/>
            <a:ln w="19050" algn="ctr">
              <a:solidFill>
                <a:srgbClr val="0000FF"/>
              </a:solidFill>
              <a:round/>
              <a:headEnd/>
              <a:tailEnd/>
            </a:ln>
          </p:spPr>
        </p:cxnSp>
        <p:sp>
          <p:nvSpPr>
            <p:cNvPr id="150"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51"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52" name="TextBox 147"/>
            <p:cNvSpPr txBox="1">
              <a:spLocks noChangeArrowheads="1"/>
            </p:cNvSpPr>
            <p:nvPr/>
          </p:nvSpPr>
          <p:spPr bwMode="auto">
            <a:xfrm>
              <a:off x="5403008"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54" name="TextBox 148"/>
            <p:cNvSpPr txBox="1">
              <a:spLocks noChangeArrowheads="1"/>
            </p:cNvSpPr>
            <p:nvPr/>
          </p:nvSpPr>
          <p:spPr bwMode="auto">
            <a:xfrm>
              <a:off x="6553948"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sp>
          <p:nvSpPr>
            <p:cNvPr id="155" name="Line 167"/>
            <p:cNvSpPr>
              <a:spLocks noChangeShapeType="1"/>
            </p:cNvSpPr>
            <p:nvPr/>
          </p:nvSpPr>
          <p:spPr bwMode="auto">
            <a:xfrm>
              <a:off x="4473054" y="3366071"/>
              <a:ext cx="371475" cy="134937"/>
            </a:xfrm>
            <a:prstGeom prst="line">
              <a:avLst/>
            </a:prstGeom>
            <a:noFill/>
            <a:ln w="1905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57"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58" name="直接连接符 157"/>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59"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60"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1"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2"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3" name="TextBox 149"/>
            <p:cNvSpPr txBox="1">
              <a:spLocks noChangeArrowheads="1"/>
            </p:cNvSpPr>
            <p:nvPr/>
          </p:nvSpPr>
          <p:spPr bwMode="auto">
            <a:xfrm>
              <a:off x="6626973"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64"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65" name="直接连接符 117"/>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6"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167" name="Text Box 209"/>
            <p:cNvSpPr txBox="1">
              <a:spLocks noChangeArrowheads="1"/>
            </p:cNvSpPr>
            <p:nvPr/>
          </p:nvSpPr>
          <p:spPr bwMode="auto">
            <a:xfrm>
              <a:off x="408856" y="3033515"/>
              <a:ext cx="1066799" cy="406220"/>
            </a:xfrm>
            <a:prstGeom prst="rect">
              <a:avLst/>
            </a:prstGeom>
            <a:solidFill>
              <a:srgbClr val="00FF99"/>
            </a:solidFill>
            <a:ln w="9525">
              <a:solidFill>
                <a:srgbClr val="000000"/>
              </a:solid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慢开始</a:t>
              </a:r>
            </a:p>
          </p:txBody>
        </p:sp>
        <p:sp>
          <p:nvSpPr>
            <p:cNvPr id="168" name="Text Box 209"/>
            <p:cNvSpPr txBox="1">
              <a:spLocks noChangeArrowheads="1"/>
            </p:cNvSpPr>
            <p:nvPr/>
          </p:nvSpPr>
          <p:spPr bwMode="auto">
            <a:xfrm>
              <a:off x="3436367" y="3012306"/>
              <a:ext cx="1066801" cy="406219"/>
            </a:xfrm>
            <a:prstGeom prst="rect">
              <a:avLst/>
            </a:prstGeom>
            <a:solidFill>
              <a:srgbClr val="00FF99"/>
            </a:solidFill>
            <a:ln w="9525">
              <a:solidFill>
                <a:srgbClr val="000000"/>
              </a:solid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慢开始</a:t>
              </a:r>
            </a:p>
          </p:txBody>
        </p:sp>
      </p:grpSp>
      <p:sp>
        <p:nvSpPr>
          <p:cNvPr id="169" name="Text Box 155"/>
          <p:cNvSpPr txBox="1">
            <a:spLocks noChangeArrowheads="1"/>
          </p:cNvSpPr>
          <p:nvPr/>
        </p:nvSpPr>
        <p:spPr bwMode="auto">
          <a:xfrm>
            <a:off x="1655268" y="3428733"/>
            <a:ext cx="5797092" cy="634020"/>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当 </a:t>
            </a:r>
            <a:r>
              <a:rPr lang="en-US" altLang="zh-CN" sz="1600" b="1" dirty="0">
                <a:solidFill>
                  <a:srgbClr val="0000FF"/>
                </a:solidFill>
                <a:latin typeface="微软雅黑" pitchFamily="34" charset="-122"/>
                <a:ea typeface="微软雅黑" pitchFamily="34" charset="-122"/>
              </a:rPr>
              <a:t>TCP </a:t>
            </a:r>
            <a:r>
              <a:rPr lang="zh-CN" altLang="en-US" sz="1600" b="1" dirty="0">
                <a:solidFill>
                  <a:srgbClr val="0000FF"/>
                </a:solidFill>
                <a:latin typeface="微软雅黑" pitchFamily="34" charset="-122"/>
                <a:ea typeface="微软雅黑" pitchFamily="34" charset="-122"/>
              </a:rPr>
              <a:t>连接进行初始化时，将拥塞窗口置为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。图中的窗口单位不使用字节而使用报文段。</a:t>
            </a:r>
          </a:p>
        </p:txBody>
      </p:sp>
      <p:sp>
        <p:nvSpPr>
          <p:cNvPr id="170" name="Text Box 155"/>
          <p:cNvSpPr txBox="1">
            <a:spLocks noChangeArrowheads="1"/>
          </p:cNvSpPr>
          <p:nvPr/>
        </p:nvSpPr>
        <p:spPr bwMode="auto">
          <a:xfrm>
            <a:off x="1655268" y="3992478"/>
            <a:ext cx="6300012" cy="363176"/>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慢开始门限的初始值设置为 </a:t>
            </a:r>
            <a:r>
              <a:rPr lang="en-US" altLang="zh-CN" sz="1600" b="1" dirty="0">
                <a:solidFill>
                  <a:srgbClr val="0000FF"/>
                </a:solidFill>
                <a:latin typeface="微软雅黑" pitchFamily="34" charset="-122"/>
                <a:ea typeface="微软雅黑" pitchFamily="34" charset="-122"/>
              </a:rPr>
              <a:t>16 </a:t>
            </a:r>
            <a:r>
              <a:rPr lang="zh-CN" altLang="en-US" sz="1600" b="1" dirty="0">
                <a:solidFill>
                  <a:srgbClr val="0000FF"/>
                </a:solidFill>
                <a:latin typeface="微软雅黑" pitchFamily="34" charset="-122"/>
                <a:ea typeface="微软雅黑" pitchFamily="34" charset="-122"/>
              </a:rPr>
              <a:t>个报文段，</a:t>
            </a:r>
            <a:r>
              <a:rPr lang="zh-CN" altLang="en-US" sz="1600" b="1" dirty="0" smtClean="0">
                <a:solidFill>
                  <a:srgbClr val="0000FF"/>
                </a:solidFill>
                <a:latin typeface="微软雅黑" pitchFamily="34" charset="-122"/>
                <a:ea typeface="微软雅黑" pitchFamily="34" charset="-122"/>
              </a:rPr>
              <a:t>即 </a:t>
            </a:r>
            <a:r>
              <a:rPr lang="en-US" altLang="zh-CN" sz="1600" b="1" dirty="0" err="1" smtClean="0">
                <a:solidFill>
                  <a:srgbClr val="0000FF"/>
                </a:solidFill>
                <a:latin typeface="微软雅黑" pitchFamily="34" charset="-122"/>
                <a:ea typeface="微软雅黑" pitchFamily="34" charset="-122"/>
              </a:rPr>
              <a:t>ssthresh</a:t>
            </a:r>
            <a:r>
              <a:rPr lang="en-US" altLang="zh-CN" sz="1600" b="1" dirty="0" smtClean="0">
                <a:solidFill>
                  <a:srgbClr val="0000FF"/>
                </a:solidFill>
                <a:latin typeface="微软雅黑" pitchFamily="34" charset="-122"/>
                <a:ea typeface="微软雅黑" pitchFamily="34" charset="-122"/>
              </a:rPr>
              <a:t> </a:t>
            </a:r>
            <a:r>
              <a:rPr lang="en-US" altLang="zh-CN" sz="1600" b="1" dirty="0">
                <a:solidFill>
                  <a:srgbClr val="0000FF"/>
                </a:solidFill>
                <a:latin typeface="微软雅黑" pitchFamily="34" charset="-122"/>
                <a:ea typeface="微软雅黑" pitchFamily="34" charset="-122"/>
              </a:rPr>
              <a:t>= 16</a:t>
            </a:r>
            <a:r>
              <a:rPr lang="zh-CN" altLang="en-US" sz="16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235680843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矩形 120"/>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24" name="圆角矩形 123"/>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17046" y="1115751"/>
            <a:ext cx="6366146" cy="2262108"/>
            <a:chOff x="300646" y="840152"/>
            <a:chExt cx="9011533" cy="3093013"/>
          </a:xfrm>
        </p:grpSpPr>
        <p:sp>
          <p:nvSpPr>
            <p:cNvPr id="9"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10"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41"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42"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3"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4"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5"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6"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7"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8"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9"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0"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51"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2"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3"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4"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5"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6"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7"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8"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9"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4"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5"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76"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9"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80"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81"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2"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83"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92"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93" name="Rectangle 161"/>
            <p:cNvSpPr>
              <a:spLocks noChangeArrowheads="1"/>
            </p:cNvSpPr>
            <p:nvPr/>
          </p:nvSpPr>
          <p:spPr bwMode="auto">
            <a:xfrm>
              <a:off x="2485408" y="1712921"/>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4"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Rectangle 161"/>
            <p:cNvSpPr>
              <a:spLocks noChangeArrowheads="1"/>
            </p:cNvSpPr>
            <p:nvPr/>
          </p:nvSpPr>
          <p:spPr bwMode="auto">
            <a:xfrm>
              <a:off x="4429625"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7"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98"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99"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2"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03"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4" name="直接连接符 134"/>
            <p:cNvCxnSpPr>
              <a:cxnSpLocks noChangeShapeType="1"/>
              <a:stCxn id="95" idx="4"/>
              <a:endCxn id="99" idx="3"/>
            </p:cNvCxnSpPr>
            <p:nvPr/>
          </p:nvCxnSpPr>
          <p:spPr bwMode="auto">
            <a:xfrm>
              <a:off x="6706617" y="2109019"/>
              <a:ext cx="200025" cy="785812"/>
            </a:xfrm>
            <a:prstGeom prst="line">
              <a:avLst/>
            </a:prstGeom>
            <a:noFill/>
            <a:ln w="19050" algn="ctr">
              <a:solidFill>
                <a:srgbClr val="0000FF"/>
              </a:solidFill>
              <a:round/>
              <a:headEnd/>
              <a:tailEnd/>
            </a:ln>
          </p:spPr>
        </p:cxnSp>
        <p:sp>
          <p:nvSpPr>
            <p:cNvPr id="105"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6"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7" name="TextBox 147"/>
            <p:cNvSpPr txBox="1">
              <a:spLocks noChangeArrowheads="1"/>
            </p:cNvSpPr>
            <p:nvPr/>
          </p:nvSpPr>
          <p:spPr bwMode="auto">
            <a:xfrm>
              <a:off x="5403008"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8" name="TextBox 148"/>
            <p:cNvSpPr txBox="1">
              <a:spLocks noChangeArrowheads="1"/>
            </p:cNvSpPr>
            <p:nvPr/>
          </p:nvSpPr>
          <p:spPr bwMode="auto">
            <a:xfrm>
              <a:off x="6553948"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10"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11" name="直接连接符 110"/>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12"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13"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5"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6" name="TextBox 149"/>
            <p:cNvSpPr txBox="1">
              <a:spLocks noChangeArrowheads="1"/>
            </p:cNvSpPr>
            <p:nvPr/>
          </p:nvSpPr>
          <p:spPr bwMode="auto">
            <a:xfrm>
              <a:off x="6626973"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7"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8" name="直接连接符 117"/>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9"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22" name="Text Box 155"/>
          <p:cNvSpPr txBox="1">
            <a:spLocks noChangeArrowheads="1"/>
          </p:cNvSpPr>
          <p:nvPr/>
        </p:nvSpPr>
        <p:spPr bwMode="auto">
          <a:xfrm>
            <a:off x="1655268" y="3749349"/>
            <a:ext cx="5797092" cy="344325"/>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在执行慢开始算法时，拥塞窗口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，发送第一个报文段。</a:t>
            </a:r>
          </a:p>
        </p:txBody>
      </p:sp>
      <p:sp>
        <p:nvSpPr>
          <p:cNvPr id="123" name="Line 167"/>
          <p:cNvSpPr>
            <a:spLocks noChangeShapeType="1"/>
          </p:cNvSpPr>
          <p:nvPr/>
        </p:nvSpPr>
        <p:spPr bwMode="auto">
          <a:xfrm>
            <a:off x="1968382" y="2705640"/>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290829617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矩形 121"/>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23" name="圆角矩形 122"/>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17046" y="1115751"/>
            <a:ext cx="6366146" cy="2262108"/>
            <a:chOff x="300646" y="840152"/>
            <a:chExt cx="9011533" cy="3093013"/>
          </a:xfrm>
        </p:grpSpPr>
        <p:sp>
          <p:nvSpPr>
            <p:cNvPr id="9"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10"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41"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42"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3"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4"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5"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6"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7"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8"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9"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0"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51"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2"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3"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4"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5"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6"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7"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8"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9"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4"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5"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76"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9"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80"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81"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2"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83"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92"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93" name="Rectangle 161"/>
            <p:cNvSpPr>
              <a:spLocks noChangeArrowheads="1"/>
            </p:cNvSpPr>
            <p:nvPr/>
          </p:nvSpPr>
          <p:spPr bwMode="auto">
            <a:xfrm>
              <a:off x="2485408" y="1712921"/>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4"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Rectangle 161"/>
            <p:cNvSpPr>
              <a:spLocks noChangeArrowheads="1"/>
            </p:cNvSpPr>
            <p:nvPr/>
          </p:nvSpPr>
          <p:spPr bwMode="auto">
            <a:xfrm>
              <a:off x="4429625"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7"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98"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99"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2"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03"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4" name="直接连接符 134"/>
            <p:cNvCxnSpPr>
              <a:cxnSpLocks noChangeShapeType="1"/>
              <a:stCxn id="95" idx="4"/>
              <a:endCxn id="99" idx="3"/>
            </p:cNvCxnSpPr>
            <p:nvPr/>
          </p:nvCxnSpPr>
          <p:spPr bwMode="auto">
            <a:xfrm>
              <a:off x="6706617" y="2109019"/>
              <a:ext cx="200025" cy="785812"/>
            </a:xfrm>
            <a:prstGeom prst="line">
              <a:avLst/>
            </a:prstGeom>
            <a:noFill/>
            <a:ln w="19050" algn="ctr">
              <a:solidFill>
                <a:srgbClr val="0000FF"/>
              </a:solidFill>
              <a:round/>
              <a:headEnd/>
              <a:tailEnd/>
            </a:ln>
          </p:spPr>
        </p:cxnSp>
        <p:sp>
          <p:nvSpPr>
            <p:cNvPr id="105"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6"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7" name="TextBox 147"/>
            <p:cNvSpPr txBox="1">
              <a:spLocks noChangeArrowheads="1"/>
            </p:cNvSpPr>
            <p:nvPr/>
          </p:nvSpPr>
          <p:spPr bwMode="auto">
            <a:xfrm>
              <a:off x="5403008"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8" name="TextBox 148"/>
            <p:cNvSpPr txBox="1">
              <a:spLocks noChangeArrowheads="1"/>
            </p:cNvSpPr>
            <p:nvPr/>
          </p:nvSpPr>
          <p:spPr bwMode="auto">
            <a:xfrm>
              <a:off x="6553948"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09"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10" name="直接连接符 109"/>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11"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12"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5" name="TextBox 149"/>
            <p:cNvSpPr txBox="1">
              <a:spLocks noChangeArrowheads="1"/>
            </p:cNvSpPr>
            <p:nvPr/>
          </p:nvSpPr>
          <p:spPr bwMode="auto">
            <a:xfrm>
              <a:off x="6626973"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6"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7" name="直接连接符 116"/>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8"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19" name="Text Box 155"/>
          <p:cNvSpPr txBox="1">
            <a:spLocks noChangeArrowheads="1"/>
          </p:cNvSpPr>
          <p:nvPr/>
        </p:nvSpPr>
        <p:spPr bwMode="auto">
          <a:xfrm>
            <a:off x="1655268" y="3420248"/>
            <a:ext cx="632867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发送方每收到一个对新报文段的确认 </a:t>
            </a:r>
            <a:r>
              <a:rPr lang="en-US" altLang="zh-CN" sz="1600" b="1" dirty="0">
                <a:solidFill>
                  <a:srgbClr val="0000FF"/>
                </a:solidFill>
                <a:latin typeface="微软雅黑" pitchFamily="34" charset="-122"/>
                <a:ea typeface="微软雅黑" pitchFamily="34" charset="-122"/>
              </a:rPr>
              <a:t>ACK</a:t>
            </a:r>
            <a:r>
              <a:rPr lang="zh-CN" altLang="en-US" sz="1600" b="1" dirty="0">
                <a:solidFill>
                  <a:srgbClr val="0000FF"/>
                </a:solidFill>
                <a:latin typeface="微软雅黑" pitchFamily="34" charset="-122"/>
                <a:ea typeface="微软雅黑" pitchFamily="34" charset="-122"/>
              </a:rPr>
              <a:t>，就把拥塞窗口值加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，然后开始下一轮的传输（请注意，横坐标是传输轮次，不是时间）。因此拥塞窗口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随着传输轮次按指数规律增长。</a:t>
            </a:r>
          </a:p>
        </p:txBody>
      </p:sp>
      <p:sp>
        <p:nvSpPr>
          <p:cNvPr id="120" name="Line 167"/>
          <p:cNvSpPr>
            <a:spLocks noChangeShapeType="1"/>
          </p:cNvSpPr>
          <p:nvPr/>
        </p:nvSpPr>
        <p:spPr bwMode="auto">
          <a:xfrm>
            <a:off x="2107826" y="2642012"/>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5600712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矩形 120"/>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22" name="圆角矩形 121"/>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17046" y="1115751"/>
            <a:ext cx="6366146" cy="2262108"/>
            <a:chOff x="300646" y="840152"/>
            <a:chExt cx="9011533" cy="3093013"/>
          </a:xfrm>
        </p:grpSpPr>
        <p:sp>
          <p:nvSpPr>
            <p:cNvPr id="9"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10"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41"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42"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3"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4"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5"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6"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7"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8"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9"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0"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51"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2"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3"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4"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5"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6"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7"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8"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9"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4"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5"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76"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79"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80"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82"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91"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92" name="Rectangle 161"/>
            <p:cNvSpPr>
              <a:spLocks noChangeArrowheads="1"/>
            </p:cNvSpPr>
            <p:nvPr/>
          </p:nvSpPr>
          <p:spPr bwMode="auto">
            <a:xfrm>
              <a:off x="2485408" y="1712921"/>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3"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Rectangle 161"/>
            <p:cNvSpPr>
              <a:spLocks noChangeArrowheads="1"/>
            </p:cNvSpPr>
            <p:nvPr/>
          </p:nvSpPr>
          <p:spPr bwMode="auto">
            <a:xfrm>
              <a:off x="4429625"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6"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97"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98"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02"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3" name="直接连接符 134"/>
            <p:cNvCxnSpPr>
              <a:cxnSpLocks noChangeShapeType="1"/>
              <a:stCxn id="94" idx="4"/>
              <a:endCxn id="98" idx="3"/>
            </p:cNvCxnSpPr>
            <p:nvPr/>
          </p:nvCxnSpPr>
          <p:spPr bwMode="auto">
            <a:xfrm>
              <a:off x="6706617" y="2109019"/>
              <a:ext cx="200025" cy="785812"/>
            </a:xfrm>
            <a:prstGeom prst="line">
              <a:avLst/>
            </a:prstGeom>
            <a:noFill/>
            <a:ln w="19050" algn="ctr">
              <a:solidFill>
                <a:srgbClr val="0000FF"/>
              </a:solidFill>
              <a:round/>
              <a:headEnd/>
              <a:tailEnd/>
            </a:ln>
          </p:spPr>
        </p:cxnSp>
        <p:sp>
          <p:nvSpPr>
            <p:cNvPr id="104"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5"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6" name="TextBox 147"/>
            <p:cNvSpPr txBox="1">
              <a:spLocks noChangeArrowheads="1"/>
            </p:cNvSpPr>
            <p:nvPr/>
          </p:nvSpPr>
          <p:spPr bwMode="auto">
            <a:xfrm>
              <a:off x="5403008"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7" name="TextBox 148"/>
            <p:cNvSpPr txBox="1">
              <a:spLocks noChangeArrowheads="1"/>
            </p:cNvSpPr>
            <p:nvPr/>
          </p:nvSpPr>
          <p:spPr bwMode="auto">
            <a:xfrm>
              <a:off x="6553948"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08"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09" name="直接连接符 108"/>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10"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11"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TextBox 149"/>
            <p:cNvSpPr txBox="1">
              <a:spLocks noChangeArrowheads="1"/>
            </p:cNvSpPr>
            <p:nvPr/>
          </p:nvSpPr>
          <p:spPr bwMode="auto">
            <a:xfrm>
              <a:off x="6626973"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5"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6" name="直接连接符 115"/>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7"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19" name="Line 167"/>
          <p:cNvSpPr>
            <a:spLocks noChangeShapeType="1"/>
          </p:cNvSpPr>
          <p:nvPr/>
        </p:nvSpPr>
        <p:spPr bwMode="auto">
          <a:xfrm>
            <a:off x="2279464" y="2531644"/>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
        <p:nvSpPr>
          <p:cNvPr id="123" name="Text Box 155"/>
          <p:cNvSpPr txBox="1">
            <a:spLocks noChangeArrowheads="1"/>
          </p:cNvSpPr>
          <p:nvPr/>
        </p:nvSpPr>
        <p:spPr bwMode="auto">
          <a:xfrm>
            <a:off x="1655268" y="3420248"/>
            <a:ext cx="632867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发送方每收到一个对新报文段的确认 </a:t>
            </a:r>
            <a:r>
              <a:rPr lang="en-US" altLang="zh-CN" sz="1600" b="1" dirty="0">
                <a:solidFill>
                  <a:srgbClr val="0000FF"/>
                </a:solidFill>
                <a:latin typeface="微软雅黑" pitchFamily="34" charset="-122"/>
                <a:ea typeface="微软雅黑" pitchFamily="34" charset="-122"/>
              </a:rPr>
              <a:t>ACK</a:t>
            </a:r>
            <a:r>
              <a:rPr lang="zh-CN" altLang="en-US" sz="1600" b="1" dirty="0">
                <a:solidFill>
                  <a:srgbClr val="0000FF"/>
                </a:solidFill>
                <a:latin typeface="微软雅黑" pitchFamily="34" charset="-122"/>
                <a:ea typeface="微软雅黑" pitchFamily="34" charset="-122"/>
              </a:rPr>
              <a:t>，就把拥塞窗口值加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，然后开始下一轮的传输（请注意，横坐标是传输轮次，不是时间）。因此拥塞窗口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随着传输轮次按指数规律增长。</a:t>
            </a:r>
          </a:p>
        </p:txBody>
      </p:sp>
    </p:spTree>
    <p:extLst>
      <p:ext uri="{BB962C8B-B14F-4D97-AF65-F5344CB8AC3E}">
        <p14:creationId xmlns:p14="http://schemas.microsoft.com/office/powerpoint/2010/main" val="223419923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矩形 120"/>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22" name="圆角矩形 121"/>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17046" y="1115751"/>
            <a:ext cx="6366146" cy="2262108"/>
            <a:chOff x="300646" y="840152"/>
            <a:chExt cx="9011533" cy="3093013"/>
          </a:xfrm>
        </p:grpSpPr>
        <p:sp>
          <p:nvSpPr>
            <p:cNvPr id="9"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10"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41"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42"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3"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4"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5"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6"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7"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8"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9"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0"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51"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2"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3"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4"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5"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6"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7"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8"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9"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4"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5"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76"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79"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80"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82"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91"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92" name="Rectangle 161"/>
            <p:cNvSpPr>
              <a:spLocks noChangeArrowheads="1"/>
            </p:cNvSpPr>
            <p:nvPr/>
          </p:nvSpPr>
          <p:spPr bwMode="auto">
            <a:xfrm>
              <a:off x="2485408" y="1712921"/>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3"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Rectangle 161"/>
            <p:cNvSpPr>
              <a:spLocks noChangeArrowheads="1"/>
            </p:cNvSpPr>
            <p:nvPr/>
          </p:nvSpPr>
          <p:spPr bwMode="auto">
            <a:xfrm>
              <a:off x="4429625"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6"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97"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98"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02"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3" name="直接连接符 134"/>
            <p:cNvCxnSpPr>
              <a:cxnSpLocks noChangeShapeType="1"/>
              <a:stCxn id="94" idx="4"/>
              <a:endCxn id="98" idx="3"/>
            </p:cNvCxnSpPr>
            <p:nvPr/>
          </p:nvCxnSpPr>
          <p:spPr bwMode="auto">
            <a:xfrm>
              <a:off x="6706617" y="2109019"/>
              <a:ext cx="200025" cy="785812"/>
            </a:xfrm>
            <a:prstGeom prst="line">
              <a:avLst/>
            </a:prstGeom>
            <a:noFill/>
            <a:ln w="19050" algn="ctr">
              <a:solidFill>
                <a:srgbClr val="0000FF"/>
              </a:solidFill>
              <a:round/>
              <a:headEnd/>
              <a:tailEnd/>
            </a:ln>
          </p:spPr>
        </p:cxnSp>
        <p:sp>
          <p:nvSpPr>
            <p:cNvPr id="104"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5"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6" name="TextBox 147"/>
            <p:cNvSpPr txBox="1">
              <a:spLocks noChangeArrowheads="1"/>
            </p:cNvSpPr>
            <p:nvPr/>
          </p:nvSpPr>
          <p:spPr bwMode="auto">
            <a:xfrm>
              <a:off x="5403008"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7" name="TextBox 148"/>
            <p:cNvSpPr txBox="1">
              <a:spLocks noChangeArrowheads="1"/>
            </p:cNvSpPr>
            <p:nvPr/>
          </p:nvSpPr>
          <p:spPr bwMode="auto">
            <a:xfrm>
              <a:off x="6553948"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08"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09" name="直接连接符 108"/>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10"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11"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TextBox 149"/>
            <p:cNvSpPr txBox="1">
              <a:spLocks noChangeArrowheads="1"/>
            </p:cNvSpPr>
            <p:nvPr/>
          </p:nvSpPr>
          <p:spPr bwMode="auto">
            <a:xfrm>
              <a:off x="6626973"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5"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6" name="直接连接符 115"/>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7"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19" name="Line 167"/>
          <p:cNvSpPr>
            <a:spLocks noChangeShapeType="1"/>
          </p:cNvSpPr>
          <p:nvPr/>
        </p:nvSpPr>
        <p:spPr bwMode="auto">
          <a:xfrm>
            <a:off x="2453268" y="2248607"/>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
        <p:nvSpPr>
          <p:cNvPr id="123" name="Text Box 155"/>
          <p:cNvSpPr txBox="1">
            <a:spLocks noChangeArrowheads="1"/>
          </p:cNvSpPr>
          <p:nvPr/>
        </p:nvSpPr>
        <p:spPr bwMode="auto">
          <a:xfrm>
            <a:off x="1655268" y="3420248"/>
            <a:ext cx="632867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发送方每收到一个对新报文段的确认 </a:t>
            </a:r>
            <a:r>
              <a:rPr lang="en-US" altLang="zh-CN" sz="1600" b="1" dirty="0">
                <a:solidFill>
                  <a:srgbClr val="0000FF"/>
                </a:solidFill>
                <a:latin typeface="微软雅黑" pitchFamily="34" charset="-122"/>
                <a:ea typeface="微软雅黑" pitchFamily="34" charset="-122"/>
              </a:rPr>
              <a:t>ACK</a:t>
            </a:r>
            <a:r>
              <a:rPr lang="zh-CN" altLang="en-US" sz="1600" b="1" dirty="0">
                <a:solidFill>
                  <a:srgbClr val="0000FF"/>
                </a:solidFill>
                <a:latin typeface="微软雅黑" pitchFamily="34" charset="-122"/>
                <a:ea typeface="微软雅黑" pitchFamily="34" charset="-122"/>
              </a:rPr>
              <a:t>，就把拥塞窗口值加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，然后开始下一轮的传输（请注意，横坐标是传输轮次，不是时间）。因此拥塞窗口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随着传输轮次按指数规律增长。</a:t>
            </a:r>
          </a:p>
        </p:txBody>
      </p:sp>
    </p:spTree>
    <p:extLst>
      <p:ext uri="{BB962C8B-B14F-4D97-AF65-F5344CB8AC3E}">
        <p14:creationId xmlns:p14="http://schemas.microsoft.com/office/powerpoint/2010/main" val="251516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矩形 149"/>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51" name="圆角矩形 150"/>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317046" y="1115751"/>
            <a:ext cx="6366146" cy="2262108"/>
            <a:chOff x="300646" y="840152"/>
            <a:chExt cx="9011533" cy="3093013"/>
          </a:xfrm>
        </p:grpSpPr>
        <p:sp>
          <p:nvSpPr>
            <p:cNvPr id="38"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39"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2"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3"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4"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5"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6"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7"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8"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9"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0"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1"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2"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3"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4"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5"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6"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7"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70"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71"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72"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73"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74"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75"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76"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77"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78"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79"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80"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81"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82"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83"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84"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85"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86"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87"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88"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2"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3"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7"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8"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2"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103"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104"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5"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6"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7"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108"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109"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0"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111"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5"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6"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7"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8"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9"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20"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121" name="Rectangle 161"/>
            <p:cNvSpPr>
              <a:spLocks noChangeArrowheads="1"/>
            </p:cNvSpPr>
            <p:nvPr/>
          </p:nvSpPr>
          <p:spPr bwMode="auto">
            <a:xfrm>
              <a:off x="2485409" y="1712921"/>
              <a:ext cx="43180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22"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3"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4" name="Rectangle 161"/>
            <p:cNvSpPr>
              <a:spLocks noChangeArrowheads="1"/>
            </p:cNvSpPr>
            <p:nvPr/>
          </p:nvSpPr>
          <p:spPr bwMode="auto">
            <a:xfrm>
              <a:off x="4429626"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125"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126"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127"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8"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9"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0"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31"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32" name="直接连接符 134"/>
            <p:cNvCxnSpPr>
              <a:cxnSpLocks noChangeShapeType="1"/>
              <a:stCxn id="123" idx="4"/>
              <a:endCxn id="127" idx="3"/>
            </p:cNvCxnSpPr>
            <p:nvPr/>
          </p:nvCxnSpPr>
          <p:spPr bwMode="auto">
            <a:xfrm>
              <a:off x="6706617" y="2109019"/>
              <a:ext cx="200025" cy="785812"/>
            </a:xfrm>
            <a:prstGeom prst="line">
              <a:avLst/>
            </a:prstGeom>
            <a:noFill/>
            <a:ln w="19050" algn="ctr">
              <a:solidFill>
                <a:srgbClr val="0000FF"/>
              </a:solidFill>
              <a:round/>
              <a:headEnd/>
              <a:tailEnd/>
            </a:ln>
          </p:spPr>
        </p:cxnSp>
        <p:sp>
          <p:nvSpPr>
            <p:cNvPr id="133"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4"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5" name="TextBox 147"/>
            <p:cNvSpPr txBox="1">
              <a:spLocks noChangeArrowheads="1"/>
            </p:cNvSpPr>
            <p:nvPr/>
          </p:nvSpPr>
          <p:spPr bwMode="auto">
            <a:xfrm>
              <a:off x="5403007"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36" name="TextBox 148"/>
            <p:cNvSpPr txBox="1">
              <a:spLocks noChangeArrowheads="1"/>
            </p:cNvSpPr>
            <p:nvPr/>
          </p:nvSpPr>
          <p:spPr bwMode="auto">
            <a:xfrm>
              <a:off x="6553947"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37"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38" name="直接连接符 137"/>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39"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40"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1"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2"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3" name="TextBox 149"/>
            <p:cNvSpPr txBox="1">
              <a:spLocks noChangeArrowheads="1"/>
            </p:cNvSpPr>
            <p:nvPr/>
          </p:nvSpPr>
          <p:spPr bwMode="auto">
            <a:xfrm>
              <a:off x="6626974"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44"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45" name="直接连接符 144"/>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46"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47" name="Text Box 155"/>
          <p:cNvSpPr txBox="1">
            <a:spLocks noChangeArrowheads="1"/>
          </p:cNvSpPr>
          <p:nvPr/>
        </p:nvSpPr>
        <p:spPr bwMode="auto">
          <a:xfrm>
            <a:off x="1655268" y="3420248"/>
            <a:ext cx="579709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当拥塞窗口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增长到慢开始门限值 </a:t>
            </a:r>
            <a:r>
              <a:rPr lang="en-US" altLang="zh-CN" sz="1600" b="1" dirty="0" err="1">
                <a:solidFill>
                  <a:srgbClr val="0000FF"/>
                </a:solidFill>
                <a:latin typeface="微软雅黑" pitchFamily="34" charset="-122"/>
                <a:ea typeface="微软雅黑" pitchFamily="34" charset="-122"/>
              </a:rPr>
              <a:t>ssthresh</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时（图中的</a:t>
            </a:r>
            <a:r>
              <a:rPr lang="zh-CN" altLang="en-US" sz="1600" b="1" dirty="0" smtClean="0">
                <a:solidFill>
                  <a:srgbClr val="0000FF"/>
                </a:solidFill>
                <a:latin typeface="微软雅黑" pitchFamily="34" charset="-122"/>
                <a:ea typeface="微软雅黑" pitchFamily="34" charset="-122"/>
              </a:rPr>
              <a:t>点</a:t>
            </a:r>
            <a:r>
              <a:rPr lang="en-US" altLang="zh-CN" sz="1600" dirty="0">
                <a:solidFill>
                  <a:srgbClr val="0000FF"/>
                </a:solidFill>
                <a:latin typeface="微软雅黑" pitchFamily="34" charset="-122"/>
                <a:ea typeface="微软雅黑" pitchFamily="34" charset="-122"/>
                <a:sym typeface="Wingdings"/>
              </a:rPr>
              <a:t> </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此时拥塞窗口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16</a:t>
            </a:r>
            <a:r>
              <a:rPr lang="zh-CN" altLang="en-US" sz="1600" b="1" dirty="0">
                <a:solidFill>
                  <a:srgbClr val="0000FF"/>
                </a:solidFill>
                <a:latin typeface="微软雅黑" pitchFamily="34" charset="-122"/>
                <a:ea typeface="微软雅黑" pitchFamily="34" charset="-122"/>
              </a:rPr>
              <a:t>），就改为执行拥塞避免算法，拥塞窗口按线性规律增长。</a:t>
            </a:r>
          </a:p>
        </p:txBody>
      </p:sp>
      <p:sp>
        <p:nvSpPr>
          <p:cNvPr id="148" name="Line 167"/>
          <p:cNvSpPr>
            <a:spLocks noChangeShapeType="1"/>
          </p:cNvSpPr>
          <p:nvPr/>
        </p:nvSpPr>
        <p:spPr bwMode="auto">
          <a:xfrm>
            <a:off x="2606494" y="1691517"/>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94175303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矩形 149"/>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51" name="圆角矩形 150"/>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317046" y="1115751"/>
            <a:ext cx="6366146" cy="2262108"/>
            <a:chOff x="300646" y="840152"/>
            <a:chExt cx="9011533" cy="3093013"/>
          </a:xfrm>
        </p:grpSpPr>
        <p:sp>
          <p:nvSpPr>
            <p:cNvPr id="38"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39"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2"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3"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4"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5"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6"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7"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8"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9"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0"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1"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2"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3"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4"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5"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6"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7"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70"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71"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72"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73"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74"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75"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76"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77"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78"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79"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80"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81"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82"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83"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84"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85"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86"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87"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88"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2"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3"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7"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8"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2"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103"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104"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5"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6"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7"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108"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109"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0"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111"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5"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6"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7"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8"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9"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20"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121" name="Rectangle 161"/>
            <p:cNvSpPr>
              <a:spLocks noChangeArrowheads="1"/>
            </p:cNvSpPr>
            <p:nvPr/>
          </p:nvSpPr>
          <p:spPr bwMode="auto">
            <a:xfrm>
              <a:off x="2485409" y="1712921"/>
              <a:ext cx="43180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22"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3"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4" name="Rectangle 161"/>
            <p:cNvSpPr>
              <a:spLocks noChangeArrowheads="1"/>
            </p:cNvSpPr>
            <p:nvPr/>
          </p:nvSpPr>
          <p:spPr bwMode="auto">
            <a:xfrm>
              <a:off x="4429626"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125"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126"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127"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8"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9"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0"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31"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32" name="直接连接符 134"/>
            <p:cNvCxnSpPr>
              <a:cxnSpLocks noChangeShapeType="1"/>
              <a:stCxn id="123" idx="4"/>
              <a:endCxn id="127" idx="3"/>
            </p:cNvCxnSpPr>
            <p:nvPr/>
          </p:nvCxnSpPr>
          <p:spPr bwMode="auto">
            <a:xfrm>
              <a:off x="6706617" y="2109019"/>
              <a:ext cx="200025" cy="785812"/>
            </a:xfrm>
            <a:prstGeom prst="line">
              <a:avLst/>
            </a:prstGeom>
            <a:noFill/>
            <a:ln w="19050" algn="ctr">
              <a:solidFill>
                <a:srgbClr val="0000FF"/>
              </a:solidFill>
              <a:round/>
              <a:headEnd/>
              <a:tailEnd/>
            </a:ln>
          </p:spPr>
        </p:cxnSp>
        <p:sp>
          <p:nvSpPr>
            <p:cNvPr id="133"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4"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5" name="TextBox 147"/>
            <p:cNvSpPr txBox="1">
              <a:spLocks noChangeArrowheads="1"/>
            </p:cNvSpPr>
            <p:nvPr/>
          </p:nvSpPr>
          <p:spPr bwMode="auto">
            <a:xfrm>
              <a:off x="5403007"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36" name="TextBox 148"/>
            <p:cNvSpPr txBox="1">
              <a:spLocks noChangeArrowheads="1"/>
            </p:cNvSpPr>
            <p:nvPr/>
          </p:nvSpPr>
          <p:spPr bwMode="auto">
            <a:xfrm>
              <a:off x="6553947"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37"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38" name="直接连接符 137"/>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39"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40"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1"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2"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3" name="TextBox 149"/>
            <p:cNvSpPr txBox="1">
              <a:spLocks noChangeArrowheads="1"/>
            </p:cNvSpPr>
            <p:nvPr/>
          </p:nvSpPr>
          <p:spPr bwMode="auto">
            <a:xfrm>
              <a:off x="6626974"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44"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45" name="直接连接符 144"/>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46"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47" name="Text Box 155"/>
          <p:cNvSpPr txBox="1">
            <a:spLocks noChangeArrowheads="1"/>
          </p:cNvSpPr>
          <p:nvPr/>
        </p:nvSpPr>
        <p:spPr bwMode="auto">
          <a:xfrm>
            <a:off x="1655268" y="3420248"/>
            <a:ext cx="579709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当拥塞窗口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增长到慢开始门限值 </a:t>
            </a:r>
            <a:r>
              <a:rPr lang="en-US" altLang="zh-CN" sz="1600" b="1" dirty="0" err="1">
                <a:solidFill>
                  <a:srgbClr val="0000FF"/>
                </a:solidFill>
                <a:latin typeface="微软雅黑" pitchFamily="34" charset="-122"/>
                <a:ea typeface="微软雅黑" pitchFamily="34" charset="-122"/>
              </a:rPr>
              <a:t>ssthresh</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时（图中的</a:t>
            </a:r>
            <a:r>
              <a:rPr lang="zh-CN" altLang="en-US" sz="1600" b="1" dirty="0" smtClean="0">
                <a:solidFill>
                  <a:srgbClr val="0000FF"/>
                </a:solidFill>
                <a:latin typeface="微软雅黑" pitchFamily="34" charset="-122"/>
                <a:ea typeface="微软雅黑" pitchFamily="34" charset="-122"/>
              </a:rPr>
              <a:t>点</a:t>
            </a:r>
            <a:r>
              <a:rPr lang="en-US" altLang="zh-CN" sz="1600" dirty="0">
                <a:solidFill>
                  <a:srgbClr val="0000FF"/>
                </a:solidFill>
                <a:latin typeface="微软雅黑" pitchFamily="34" charset="-122"/>
                <a:ea typeface="微软雅黑" pitchFamily="34" charset="-122"/>
                <a:sym typeface="Wingdings"/>
              </a:rPr>
              <a:t> </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此时拥塞窗口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16</a:t>
            </a:r>
            <a:r>
              <a:rPr lang="zh-CN" altLang="en-US" sz="1600" b="1" dirty="0">
                <a:solidFill>
                  <a:srgbClr val="0000FF"/>
                </a:solidFill>
                <a:latin typeface="微软雅黑" pitchFamily="34" charset="-122"/>
                <a:ea typeface="微软雅黑" pitchFamily="34" charset="-122"/>
              </a:rPr>
              <a:t>），就改为执行拥塞避免算法，拥塞窗口按线性规律增长。</a:t>
            </a:r>
          </a:p>
        </p:txBody>
      </p:sp>
      <p:sp>
        <p:nvSpPr>
          <p:cNvPr id="148" name="Line 167"/>
          <p:cNvSpPr>
            <a:spLocks noChangeShapeType="1"/>
          </p:cNvSpPr>
          <p:nvPr/>
        </p:nvSpPr>
        <p:spPr bwMode="auto">
          <a:xfrm>
            <a:off x="3288363" y="2032976"/>
            <a:ext cx="440153" cy="326776"/>
          </a:xfrm>
          <a:prstGeom prst="line">
            <a:avLst/>
          </a:prstGeom>
          <a:noFill/>
          <a:ln w="57150">
            <a:solidFill>
              <a:srgbClr val="FF00FF">
                <a:alpha val="80000"/>
              </a:srgbClr>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0821925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592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77" y="130271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必须强调</a:t>
            </a:r>
            <a:r>
              <a:rPr lang="zh-CN" altLang="en-US" sz="2000" b="1" dirty="0" smtClean="0">
                <a:solidFill>
                  <a:schemeClr val="bg1"/>
                </a:solidFill>
                <a:latin typeface="微软雅黑" pitchFamily="34" charset="-122"/>
                <a:ea typeface="微软雅黑" pitchFamily="34" charset="-122"/>
              </a:rPr>
              <a:t>指出</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699027"/>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“拥塞避免”并非指完全能够避免了拥塞。利用以上的措施要完全避免网络拥塞还是不可能的。</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“拥塞避免”是说在拥塞避免阶段把拥塞窗口控制为按线性规律增长，</a:t>
            </a:r>
            <a:r>
              <a:rPr lang="zh-CN" altLang="en-US" sz="2000" b="1" dirty="0">
                <a:solidFill>
                  <a:srgbClr val="0000FF"/>
                </a:solidFill>
                <a:latin typeface="微软雅黑" pitchFamily="34" charset="-122"/>
                <a:ea typeface="微软雅黑" pitchFamily="34" charset="-122"/>
              </a:rPr>
              <a:t>使网络比较不容易出现拥塞</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6355622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矩形 120"/>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22" name="圆角矩形 121"/>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17046" y="1115751"/>
            <a:ext cx="6366146" cy="2262108"/>
            <a:chOff x="300646" y="840152"/>
            <a:chExt cx="9011533" cy="3093013"/>
          </a:xfrm>
        </p:grpSpPr>
        <p:sp>
          <p:nvSpPr>
            <p:cNvPr id="9"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10"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41"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42"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3"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4"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5"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6"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7"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8"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9"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0"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51"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2"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3"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4"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5"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6"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7"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8"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9"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4"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5"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76"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79"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80"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82"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91"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92" name="Rectangle 161"/>
            <p:cNvSpPr>
              <a:spLocks noChangeArrowheads="1"/>
            </p:cNvSpPr>
            <p:nvPr/>
          </p:nvSpPr>
          <p:spPr bwMode="auto">
            <a:xfrm>
              <a:off x="2485409" y="1712921"/>
              <a:ext cx="43180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3"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Rectangle 161"/>
            <p:cNvSpPr>
              <a:spLocks noChangeArrowheads="1"/>
            </p:cNvSpPr>
            <p:nvPr/>
          </p:nvSpPr>
          <p:spPr bwMode="auto">
            <a:xfrm>
              <a:off x="4429626"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6"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97"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98"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02"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3" name="直接连接符 134"/>
            <p:cNvCxnSpPr>
              <a:cxnSpLocks noChangeShapeType="1"/>
              <a:stCxn id="94" idx="4"/>
              <a:endCxn id="98" idx="3"/>
            </p:cNvCxnSpPr>
            <p:nvPr/>
          </p:nvCxnSpPr>
          <p:spPr bwMode="auto">
            <a:xfrm>
              <a:off x="6706617" y="2109019"/>
              <a:ext cx="200025" cy="785812"/>
            </a:xfrm>
            <a:prstGeom prst="line">
              <a:avLst/>
            </a:prstGeom>
            <a:noFill/>
            <a:ln w="19050" algn="ctr">
              <a:solidFill>
                <a:srgbClr val="0000FF"/>
              </a:solidFill>
              <a:round/>
              <a:headEnd/>
              <a:tailEnd/>
            </a:ln>
          </p:spPr>
        </p:cxnSp>
        <p:sp>
          <p:nvSpPr>
            <p:cNvPr id="104"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5"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6" name="TextBox 147"/>
            <p:cNvSpPr txBox="1">
              <a:spLocks noChangeArrowheads="1"/>
            </p:cNvSpPr>
            <p:nvPr/>
          </p:nvSpPr>
          <p:spPr bwMode="auto">
            <a:xfrm>
              <a:off x="5403007"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7" name="TextBox 148"/>
            <p:cNvSpPr txBox="1">
              <a:spLocks noChangeArrowheads="1"/>
            </p:cNvSpPr>
            <p:nvPr/>
          </p:nvSpPr>
          <p:spPr bwMode="auto">
            <a:xfrm>
              <a:off x="6553947"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08"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09" name="直接连接符 108"/>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10"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11"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TextBox 149"/>
            <p:cNvSpPr txBox="1">
              <a:spLocks noChangeArrowheads="1"/>
            </p:cNvSpPr>
            <p:nvPr/>
          </p:nvSpPr>
          <p:spPr bwMode="auto">
            <a:xfrm>
              <a:off x="6626974"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5"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6" name="直接连接符 115"/>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7"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18" name="Text Box 155"/>
          <p:cNvSpPr txBox="1">
            <a:spLocks noChangeArrowheads="1"/>
          </p:cNvSpPr>
          <p:nvPr/>
        </p:nvSpPr>
        <p:spPr bwMode="auto">
          <a:xfrm>
            <a:off x="1655267" y="3420248"/>
            <a:ext cx="6396911"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当拥塞窗口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24 </a:t>
            </a:r>
            <a:r>
              <a:rPr lang="zh-CN" altLang="en-US" sz="1600" b="1" dirty="0">
                <a:solidFill>
                  <a:srgbClr val="0000FF"/>
                </a:solidFill>
                <a:latin typeface="微软雅黑" pitchFamily="34" charset="-122"/>
                <a:ea typeface="微软雅黑" pitchFamily="34" charset="-122"/>
              </a:rPr>
              <a:t>时，网络出现了超时（图中的</a:t>
            </a:r>
            <a:r>
              <a:rPr lang="zh-CN" altLang="en-US" sz="1600" b="1" dirty="0" smtClean="0">
                <a:solidFill>
                  <a:srgbClr val="0000FF"/>
                </a:solidFill>
                <a:latin typeface="微软雅黑" pitchFamily="34" charset="-122"/>
                <a:ea typeface="微软雅黑" pitchFamily="34" charset="-122"/>
              </a:rPr>
              <a:t>点</a:t>
            </a:r>
            <a:r>
              <a:rPr lang="en-US" altLang="zh-CN" sz="1600" dirty="0">
                <a:solidFill>
                  <a:srgbClr val="0000FF"/>
                </a:solidFill>
                <a:latin typeface="微软雅黑" pitchFamily="34" charset="-122"/>
                <a:ea typeface="微软雅黑" pitchFamily="34" charset="-122"/>
                <a:sym typeface="Wingdings"/>
              </a:rPr>
              <a:t> </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发送方判断为网络拥塞。于是调整门限值 </a:t>
            </a:r>
            <a:r>
              <a:rPr lang="en-US" altLang="zh-CN" sz="1600" b="1" dirty="0" err="1">
                <a:solidFill>
                  <a:srgbClr val="0000FF"/>
                </a:solidFill>
                <a:latin typeface="微软雅黑" pitchFamily="34" charset="-122"/>
                <a:ea typeface="微软雅黑" pitchFamily="34" charset="-122"/>
              </a:rPr>
              <a:t>ssthresh</a:t>
            </a:r>
            <a:r>
              <a:rPr lang="en-US" altLang="zh-CN" sz="1600" b="1" dirty="0">
                <a:solidFill>
                  <a:srgbClr val="0000FF"/>
                </a:solidFill>
                <a:latin typeface="微软雅黑" pitchFamily="34" charset="-122"/>
                <a:ea typeface="微软雅黑" pitchFamily="34" charset="-122"/>
              </a:rPr>
              <a:t> =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2 = 12</a:t>
            </a:r>
            <a:r>
              <a:rPr lang="zh-CN" altLang="en-US" sz="1600" b="1" dirty="0">
                <a:solidFill>
                  <a:srgbClr val="0000FF"/>
                </a:solidFill>
                <a:latin typeface="微软雅黑" pitchFamily="34" charset="-122"/>
                <a:ea typeface="微软雅黑" pitchFamily="34" charset="-122"/>
              </a:rPr>
              <a:t>，同时设置拥塞窗口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1</a:t>
            </a:r>
            <a:r>
              <a:rPr lang="zh-CN" altLang="en-US" sz="1600" b="1" dirty="0">
                <a:solidFill>
                  <a:srgbClr val="0000FF"/>
                </a:solidFill>
                <a:latin typeface="微软雅黑" pitchFamily="34" charset="-122"/>
                <a:ea typeface="微软雅黑" pitchFamily="34" charset="-122"/>
              </a:rPr>
              <a:t>，进入慢开始阶段。</a:t>
            </a:r>
          </a:p>
        </p:txBody>
      </p:sp>
      <p:sp>
        <p:nvSpPr>
          <p:cNvPr id="119" name="Line 167"/>
          <p:cNvSpPr>
            <a:spLocks noChangeShapeType="1"/>
          </p:cNvSpPr>
          <p:nvPr/>
        </p:nvSpPr>
        <p:spPr bwMode="auto">
          <a:xfrm>
            <a:off x="3886896" y="1128042"/>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4198438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16859" y="61192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itchFamily="34" charset="-122"/>
              </a:rPr>
              <a:t>计算机网络体系结构</a:t>
            </a:r>
            <a:endParaRPr lang="zh-CN" altLang="en-US" sz="2000" b="1" dirty="0">
              <a:solidFill>
                <a:schemeClr val="bg1"/>
              </a:solidFill>
              <a:ea typeface="微软雅黑" pitchFamily="34" charset="-122"/>
            </a:endParaRPr>
          </a:p>
        </p:txBody>
      </p:sp>
      <p:sp>
        <p:nvSpPr>
          <p:cNvPr id="129" name="圆角矩形 128"/>
          <p:cNvSpPr/>
          <p:nvPr/>
        </p:nvSpPr>
        <p:spPr>
          <a:xfrm>
            <a:off x="505072" y="1064250"/>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59" name="AutoShape 98"/>
          <p:cNvSpPr>
            <a:spLocks noChangeArrowheads="1"/>
          </p:cNvSpPr>
          <p:nvPr/>
        </p:nvSpPr>
        <p:spPr bwMode="auto">
          <a:xfrm>
            <a:off x="3866483" y="1430955"/>
            <a:ext cx="1338262" cy="2300288"/>
          </a:xfrm>
          <a:prstGeom prst="cube">
            <a:avLst>
              <a:gd name="adj" fmla="val 9144"/>
            </a:avLst>
          </a:prstGeom>
          <a:solidFill>
            <a:srgbClr val="0000FF"/>
          </a:solidFill>
          <a:ln w="19050">
            <a:solidFill>
              <a:schemeClr val="tx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60" name="Freeform 101"/>
          <p:cNvSpPr>
            <a:spLocks/>
          </p:cNvSpPr>
          <p:nvPr/>
        </p:nvSpPr>
        <p:spPr bwMode="auto">
          <a:xfrm>
            <a:off x="3866483" y="2304080"/>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 name="Freeform 102"/>
          <p:cNvSpPr>
            <a:spLocks/>
          </p:cNvSpPr>
          <p:nvPr/>
        </p:nvSpPr>
        <p:spPr bwMode="auto">
          <a:xfrm>
            <a:off x="3866483" y="261681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 name="Freeform 103"/>
          <p:cNvSpPr>
            <a:spLocks/>
          </p:cNvSpPr>
          <p:nvPr/>
        </p:nvSpPr>
        <p:spPr bwMode="auto">
          <a:xfrm>
            <a:off x="3864895" y="2929555"/>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 name="Freeform 104"/>
          <p:cNvSpPr>
            <a:spLocks/>
          </p:cNvSpPr>
          <p:nvPr/>
        </p:nvSpPr>
        <p:spPr bwMode="auto">
          <a:xfrm>
            <a:off x="3863308" y="3242293"/>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4" name="Text Box 106"/>
          <p:cNvSpPr txBox="1">
            <a:spLocks noChangeArrowheads="1"/>
          </p:cNvSpPr>
          <p:nvPr/>
        </p:nvSpPr>
        <p:spPr bwMode="auto">
          <a:xfrm>
            <a:off x="4312570" y="250569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chemeClr val="bg1"/>
                </a:solidFill>
                <a:latin typeface="微软雅黑" pitchFamily="34" charset="-122"/>
                <a:ea typeface="微软雅黑" pitchFamily="34" charset="-122"/>
              </a:rPr>
              <a:t>运输层</a:t>
            </a:r>
          </a:p>
        </p:txBody>
      </p:sp>
      <p:sp>
        <p:nvSpPr>
          <p:cNvPr id="165" name="Text Box 107"/>
          <p:cNvSpPr txBox="1">
            <a:spLocks noChangeArrowheads="1"/>
          </p:cNvSpPr>
          <p:nvPr/>
        </p:nvSpPr>
        <p:spPr bwMode="auto">
          <a:xfrm>
            <a:off x="4320508" y="2831130"/>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solidFill>
                  <a:srgbClr val="66FFFF"/>
                </a:solidFill>
                <a:latin typeface="微软雅黑" pitchFamily="34" charset="-122"/>
                <a:ea typeface="微软雅黑" pitchFamily="34" charset="-122"/>
              </a:rPr>
              <a:t>网络层</a:t>
            </a:r>
          </a:p>
        </p:txBody>
      </p:sp>
      <p:sp>
        <p:nvSpPr>
          <p:cNvPr id="166" name="Text Box 108"/>
          <p:cNvSpPr txBox="1">
            <a:spLocks noChangeArrowheads="1"/>
          </p:cNvSpPr>
          <p:nvPr/>
        </p:nvSpPr>
        <p:spPr bwMode="auto">
          <a:xfrm>
            <a:off x="4320508" y="1827830"/>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rgbClr val="66FFFF"/>
                </a:solidFill>
                <a:latin typeface="微软雅黑" pitchFamily="34" charset="-122"/>
                <a:ea typeface="微软雅黑" pitchFamily="34" charset="-122"/>
              </a:rPr>
              <a:t>应用层</a:t>
            </a:r>
          </a:p>
        </p:txBody>
      </p:sp>
      <p:sp>
        <p:nvSpPr>
          <p:cNvPr id="167" name="Text Box 110"/>
          <p:cNvSpPr txBox="1">
            <a:spLocks noChangeArrowheads="1"/>
          </p:cNvSpPr>
          <p:nvPr/>
        </p:nvSpPr>
        <p:spPr bwMode="auto">
          <a:xfrm>
            <a:off x="4217320" y="312640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rgbClr val="66FFFF"/>
                </a:solidFill>
                <a:latin typeface="微软雅黑" pitchFamily="34" charset="-122"/>
                <a:ea typeface="微软雅黑" pitchFamily="34" charset="-122"/>
              </a:rPr>
              <a:t>数据链路层</a:t>
            </a:r>
          </a:p>
        </p:txBody>
      </p:sp>
      <p:sp>
        <p:nvSpPr>
          <p:cNvPr id="168" name="Text Box 111"/>
          <p:cNvSpPr txBox="1">
            <a:spLocks noChangeArrowheads="1"/>
          </p:cNvSpPr>
          <p:nvPr/>
        </p:nvSpPr>
        <p:spPr bwMode="auto">
          <a:xfrm>
            <a:off x="4320508" y="3440730"/>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solidFill>
                  <a:srgbClr val="66FFFF"/>
                </a:solidFill>
                <a:latin typeface="微软雅黑" pitchFamily="34" charset="-122"/>
                <a:ea typeface="微软雅黑" pitchFamily="34" charset="-122"/>
              </a:rPr>
              <a:t>物理层</a:t>
            </a:r>
          </a:p>
        </p:txBody>
      </p:sp>
      <p:sp>
        <p:nvSpPr>
          <p:cNvPr id="169" name="Text Box 112"/>
          <p:cNvSpPr txBox="1">
            <a:spLocks noChangeArrowheads="1"/>
          </p:cNvSpPr>
          <p:nvPr/>
        </p:nvSpPr>
        <p:spPr bwMode="auto">
          <a:xfrm>
            <a:off x="3928395" y="1437305"/>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ct val="190000"/>
              </a:lnSpc>
            </a:pPr>
            <a:endParaRPr kumimoji="1" lang="en-US" altLang="zh-CN" sz="1100" b="1" dirty="0">
              <a:solidFill>
                <a:srgbClr val="66FFFF"/>
              </a:solidFill>
              <a:latin typeface="微软雅黑" pitchFamily="34" charset="-122"/>
              <a:ea typeface="微软雅黑" pitchFamily="34" charset="-122"/>
            </a:endParaRPr>
          </a:p>
          <a:p>
            <a:pPr>
              <a:lnSpc>
                <a:spcPct val="190000"/>
              </a:lnSpc>
            </a:pPr>
            <a:r>
              <a:rPr kumimoji="1" lang="en-US" altLang="zh-CN" sz="1100" b="1" dirty="0">
                <a:solidFill>
                  <a:srgbClr val="66FFFF"/>
                </a:solidFill>
                <a:latin typeface="微软雅黑" pitchFamily="34" charset="-122"/>
                <a:ea typeface="微软雅黑" pitchFamily="34" charset="-122"/>
              </a:rPr>
              <a:t>5</a:t>
            </a:r>
          </a:p>
          <a:p>
            <a:pPr>
              <a:lnSpc>
                <a:spcPct val="190000"/>
              </a:lnSpc>
            </a:pPr>
            <a:endParaRPr kumimoji="1" lang="en-US" altLang="zh-CN" sz="1100" b="1" dirty="0">
              <a:solidFill>
                <a:srgbClr val="66FFFF"/>
              </a:solidFill>
              <a:latin typeface="微软雅黑" pitchFamily="34" charset="-122"/>
              <a:ea typeface="微软雅黑" pitchFamily="34" charset="-122"/>
            </a:endParaRPr>
          </a:p>
          <a:p>
            <a:pPr>
              <a:lnSpc>
                <a:spcPct val="190000"/>
              </a:lnSpc>
            </a:pPr>
            <a:r>
              <a:rPr kumimoji="1" lang="en-US" altLang="zh-CN" sz="1100" b="1" dirty="0">
                <a:solidFill>
                  <a:srgbClr val="66FFFF"/>
                </a:solidFill>
                <a:latin typeface="微软雅黑" pitchFamily="34" charset="-122"/>
                <a:ea typeface="微软雅黑" pitchFamily="34" charset="-122"/>
              </a:rPr>
              <a:t>4</a:t>
            </a:r>
          </a:p>
          <a:p>
            <a:pPr>
              <a:lnSpc>
                <a:spcPct val="190000"/>
              </a:lnSpc>
            </a:pPr>
            <a:r>
              <a:rPr kumimoji="1" lang="en-US" altLang="zh-CN" sz="1100" b="1" dirty="0">
                <a:solidFill>
                  <a:srgbClr val="66FFFF"/>
                </a:solidFill>
                <a:latin typeface="微软雅黑" pitchFamily="34" charset="-122"/>
                <a:ea typeface="微软雅黑" pitchFamily="34" charset="-122"/>
              </a:rPr>
              <a:t>3</a:t>
            </a:r>
          </a:p>
          <a:p>
            <a:pPr>
              <a:lnSpc>
                <a:spcPct val="190000"/>
              </a:lnSpc>
            </a:pPr>
            <a:r>
              <a:rPr kumimoji="1" lang="en-US" altLang="zh-CN" sz="1100" b="1" dirty="0">
                <a:solidFill>
                  <a:srgbClr val="66FFFF"/>
                </a:solidFill>
                <a:latin typeface="微软雅黑" pitchFamily="34" charset="-122"/>
                <a:ea typeface="微软雅黑" pitchFamily="34" charset="-122"/>
              </a:rPr>
              <a:t>2</a:t>
            </a:r>
          </a:p>
          <a:p>
            <a:pPr>
              <a:lnSpc>
                <a:spcPct val="190000"/>
              </a:lnSpc>
            </a:pPr>
            <a:r>
              <a:rPr kumimoji="1" lang="en-US" altLang="zh-CN" sz="1100" b="1" dirty="0">
                <a:solidFill>
                  <a:srgbClr val="66FFFF"/>
                </a:solidFill>
                <a:latin typeface="微软雅黑" pitchFamily="34" charset="-122"/>
                <a:ea typeface="微软雅黑" pitchFamily="34" charset="-122"/>
              </a:rPr>
              <a:t>1</a:t>
            </a:r>
          </a:p>
        </p:txBody>
      </p:sp>
      <p:sp>
        <p:nvSpPr>
          <p:cNvPr id="170" name="Text Box 113"/>
          <p:cNvSpPr txBox="1">
            <a:spLocks noChangeArrowheads="1"/>
          </p:cNvSpPr>
          <p:nvPr/>
        </p:nvSpPr>
        <p:spPr bwMode="auto">
          <a:xfrm>
            <a:off x="3644936" y="1074670"/>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sz="1400" b="1" dirty="0">
                <a:solidFill>
                  <a:srgbClr val="FF00FF"/>
                </a:solidFill>
                <a:latin typeface="微软雅黑" pitchFamily="34" charset="-122"/>
                <a:ea typeface="微软雅黑" pitchFamily="34" charset="-122"/>
              </a:rPr>
              <a:t>五层协议的体系结构</a:t>
            </a:r>
          </a:p>
        </p:txBody>
      </p:sp>
      <p:sp>
        <p:nvSpPr>
          <p:cNvPr id="172" name="矩形 47"/>
          <p:cNvSpPr>
            <a:spLocks noChangeArrowheads="1"/>
          </p:cNvSpPr>
          <p:nvPr/>
        </p:nvSpPr>
        <p:spPr bwMode="auto">
          <a:xfrm>
            <a:off x="1096963" y="3851185"/>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dirty="0">
                <a:solidFill>
                  <a:srgbClr val="0000FF"/>
                </a:solidFill>
                <a:latin typeface="微软雅黑" pitchFamily="34" charset="-122"/>
                <a:ea typeface="微软雅黑" pitchFamily="34" charset="-122"/>
              </a:rPr>
              <a:t>计算机网络</a:t>
            </a:r>
            <a:r>
              <a:rPr lang="zh-CN" altLang="zh-CN" sz="1400" b="1" dirty="0" smtClean="0">
                <a:solidFill>
                  <a:srgbClr val="0000FF"/>
                </a:solidFill>
                <a:latin typeface="微软雅黑" pitchFamily="34" charset="-122"/>
                <a:ea typeface="微软雅黑" pitchFamily="34" charset="-122"/>
              </a:rPr>
              <a:t>体系结构</a:t>
            </a:r>
            <a:endParaRPr lang="zh-CN" altLang="en-US" sz="1400" b="1" dirty="0">
              <a:solidFill>
                <a:srgbClr val="0000FF"/>
              </a:solidFill>
              <a:latin typeface="微软雅黑" pitchFamily="34" charset="-122"/>
              <a:ea typeface="微软雅黑" pitchFamily="34" charset="-122"/>
            </a:endParaRPr>
          </a:p>
        </p:txBody>
      </p:sp>
      <p:sp>
        <p:nvSpPr>
          <p:cNvPr id="48" name="AutoShape 18"/>
          <p:cNvSpPr>
            <a:spLocks/>
          </p:cNvSpPr>
          <p:nvPr/>
        </p:nvSpPr>
        <p:spPr bwMode="auto">
          <a:xfrm flipH="1">
            <a:off x="3452145" y="2519979"/>
            <a:ext cx="279400" cy="1168401"/>
          </a:xfrm>
          <a:prstGeom prst="rightBrace">
            <a:avLst>
              <a:gd name="adj1" fmla="val 27550"/>
              <a:gd name="adj2" fmla="val 4895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49" name="Text Box 20"/>
          <p:cNvSpPr txBox="1">
            <a:spLocks noChangeArrowheads="1"/>
          </p:cNvSpPr>
          <p:nvPr/>
        </p:nvSpPr>
        <p:spPr bwMode="auto">
          <a:xfrm>
            <a:off x="1807775" y="2937109"/>
            <a:ext cx="16684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r" eaLnBrk="1" hangingPunct="1"/>
            <a:r>
              <a:rPr lang="zh-CN" altLang="en-US" sz="1400" dirty="0">
                <a:latin typeface="微软雅黑" pitchFamily="34" charset="-122"/>
                <a:ea typeface="微软雅黑" pitchFamily="34" charset="-122"/>
              </a:rPr>
              <a:t>面向</a:t>
            </a:r>
            <a:r>
              <a:rPr lang="zh-CN" altLang="en-US" sz="1400" dirty="0" smtClean="0">
                <a:latin typeface="微软雅黑" pitchFamily="34" charset="-122"/>
                <a:ea typeface="微软雅黑" pitchFamily="34" charset="-122"/>
              </a:rPr>
              <a:t>通信的功能</a:t>
            </a:r>
            <a:endParaRPr lang="zh-CN" altLang="en-US" sz="1400" dirty="0">
              <a:latin typeface="微软雅黑" pitchFamily="34" charset="-122"/>
              <a:ea typeface="微软雅黑" pitchFamily="34" charset="-122"/>
            </a:endParaRPr>
          </a:p>
        </p:txBody>
      </p:sp>
      <p:sp>
        <p:nvSpPr>
          <p:cNvPr id="50" name="AutoShape 15"/>
          <p:cNvSpPr>
            <a:spLocks/>
          </p:cNvSpPr>
          <p:nvPr/>
        </p:nvSpPr>
        <p:spPr bwMode="auto">
          <a:xfrm>
            <a:off x="5300193" y="1464321"/>
            <a:ext cx="279400" cy="1152497"/>
          </a:xfrm>
          <a:prstGeom prst="rightBrace">
            <a:avLst>
              <a:gd name="adj1" fmla="val 16196"/>
              <a:gd name="adj2" fmla="val 4824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51" name="Text Box 21"/>
          <p:cNvSpPr txBox="1">
            <a:spLocks noChangeArrowheads="1"/>
          </p:cNvSpPr>
          <p:nvPr/>
        </p:nvSpPr>
        <p:spPr bwMode="auto">
          <a:xfrm>
            <a:off x="5517574" y="1862271"/>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r>
              <a:rPr lang="zh-CN" altLang="en-US" sz="1400" dirty="0">
                <a:latin typeface="微软雅黑" pitchFamily="34" charset="-122"/>
                <a:ea typeface="微软雅黑" pitchFamily="34" charset="-122"/>
              </a:rPr>
              <a:t>用户功能</a:t>
            </a:r>
          </a:p>
        </p:txBody>
      </p:sp>
    </p:spTree>
    <p:extLst>
      <p:ext uri="{BB962C8B-B14F-4D97-AF65-F5344CB8AC3E}">
        <p14:creationId xmlns:p14="http://schemas.microsoft.com/office/powerpoint/2010/main" val="40516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6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utoShape 5"/>
          <p:cNvSpPr>
            <a:spLocks noChangeArrowheads="1"/>
          </p:cNvSpPr>
          <p:nvPr/>
        </p:nvSpPr>
        <p:spPr bwMode="auto">
          <a:xfrm>
            <a:off x="556963" y="65853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2" name="Rectangle 6"/>
          <p:cNvSpPr>
            <a:spLocks noChangeArrowheads="1"/>
          </p:cNvSpPr>
          <p:nvPr/>
        </p:nvSpPr>
        <p:spPr bwMode="auto">
          <a:xfrm>
            <a:off x="3552864" y="625323"/>
            <a:ext cx="2056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需要解决的问题 </a:t>
            </a:r>
          </a:p>
        </p:txBody>
      </p:sp>
      <p:sp>
        <p:nvSpPr>
          <p:cNvPr id="5" name="圆角矩形 4"/>
          <p:cNvSpPr/>
          <p:nvPr/>
        </p:nvSpPr>
        <p:spPr>
          <a:xfrm>
            <a:off x="545145" y="1095808"/>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16828" y="3886652"/>
            <a:ext cx="6336254" cy="307777"/>
          </a:xfrm>
          <a:prstGeom prst="rect">
            <a:avLst/>
          </a:prstGeom>
        </p:spPr>
        <p:txBody>
          <a:bodyPr wrap="square">
            <a:spAutoFit/>
          </a:bodyPr>
          <a:lstStyle/>
          <a:p>
            <a:pPr algn="ctr"/>
            <a:r>
              <a:rPr lang="zh-CN" altLang="en-US" sz="1400" b="1" dirty="0" smtClean="0">
                <a:latin typeface="微软雅黑" pitchFamily="34" charset="-122"/>
                <a:ea typeface="微软雅黑" pitchFamily="34" charset="-122"/>
              </a:rPr>
              <a:t>主机上可能有多个进程同时技能型通信，进程是动态创建和撤销的</a:t>
            </a:r>
            <a:endParaRPr lang="zh-CN" altLang="en-US" sz="1400" b="1" dirty="0">
              <a:latin typeface="微软雅黑" pitchFamily="34" charset="-122"/>
              <a:ea typeface="微软雅黑" pitchFamily="34" charset="-122"/>
            </a:endParaRPr>
          </a:p>
        </p:txBody>
      </p:sp>
      <p:grpSp>
        <p:nvGrpSpPr>
          <p:cNvPr id="7" name="组合 6"/>
          <p:cNvGrpSpPr/>
          <p:nvPr/>
        </p:nvGrpSpPr>
        <p:grpSpPr>
          <a:xfrm>
            <a:off x="1930783" y="2914827"/>
            <a:ext cx="5284290" cy="735989"/>
            <a:chOff x="1930783" y="3134147"/>
            <a:chExt cx="5284290" cy="735989"/>
          </a:xfrm>
        </p:grpSpPr>
        <p:sp>
          <p:nvSpPr>
            <p:cNvPr id="8" name="Line 315"/>
            <p:cNvSpPr>
              <a:spLocks noChangeShapeType="1"/>
            </p:cNvSpPr>
            <p:nvPr/>
          </p:nvSpPr>
          <p:spPr bwMode="auto">
            <a:xfrm>
              <a:off x="2806190" y="3624806"/>
              <a:ext cx="351996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 name="Rectangle 333"/>
            <p:cNvSpPr>
              <a:spLocks noChangeArrowheads="1"/>
            </p:cNvSpPr>
            <p:nvPr/>
          </p:nvSpPr>
          <p:spPr bwMode="auto">
            <a:xfrm>
              <a:off x="1930783" y="3373001"/>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sp>
          <p:nvSpPr>
            <p:cNvPr id="10" name="Rectangle 336"/>
            <p:cNvSpPr>
              <a:spLocks noChangeArrowheads="1"/>
            </p:cNvSpPr>
            <p:nvPr/>
          </p:nvSpPr>
          <p:spPr bwMode="auto">
            <a:xfrm>
              <a:off x="2090771" y="3134147"/>
              <a:ext cx="61234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A</a:t>
              </a:r>
            </a:p>
          </p:txBody>
        </p:sp>
        <p:sp>
          <p:nvSpPr>
            <p:cNvPr id="11" name="Rectangle 337"/>
            <p:cNvSpPr>
              <a:spLocks noChangeArrowheads="1"/>
            </p:cNvSpPr>
            <p:nvPr/>
          </p:nvSpPr>
          <p:spPr bwMode="auto">
            <a:xfrm>
              <a:off x="6494828" y="3134147"/>
              <a:ext cx="60273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B</a:t>
              </a:r>
            </a:p>
          </p:txBody>
        </p:sp>
        <p:sp>
          <p:nvSpPr>
            <p:cNvPr id="12" name="Rectangle 343"/>
            <p:cNvSpPr>
              <a:spLocks noChangeArrowheads="1"/>
            </p:cNvSpPr>
            <p:nvPr/>
          </p:nvSpPr>
          <p:spPr bwMode="auto">
            <a:xfrm>
              <a:off x="3559208" y="3273228"/>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1</a:t>
              </a:r>
            </a:p>
          </p:txBody>
        </p:sp>
        <p:pic>
          <p:nvPicPr>
            <p:cNvPr id="13" name="Picture 3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363" y="3508096"/>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 name="Rectangle 345"/>
            <p:cNvSpPr>
              <a:spLocks noChangeArrowheads="1"/>
            </p:cNvSpPr>
            <p:nvPr/>
          </p:nvSpPr>
          <p:spPr bwMode="auto">
            <a:xfrm>
              <a:off x="4900790" y="3273228"/>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2</a:t>
              </a:r>
            </a:p>
          </p:txBody>
        </p:sp>
        <p:pic>
          <p:nvPicPr>
            <p:cNvPr id="15" name="Picture 3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3164" y="3459095"/>
              <a:ext cx="550145"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000" y="3459095"/>
              <a:ext cx="60130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358"/>
            <p:cNvSpPr>
              <a:spLocks noChangeArrowheads="1"/>
            </p:cNvSpPr>
            <p:nvPr/>
          </p:nvSpPr>
          <p:spPr bwMode="auto">
            <a:xfrm flipH="1">
              <a:off x="6334841" y="3361984"/>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pic>
          <p:nvPicPr>
            <p:cNvPr id="18" name="Picture 3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801" y="3459095"/>
              <a:ext cx="55111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7039" y="3508096"/>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0" name="Rectangle 352"/>
            <p:cNvSpPr>
              <a:spLocks noChangeArrowheads="1"/>
            </p:cNvSpPr>
            <p:nvPr/>
          </p:nvSpPr>
          <p:spPr bwMode="auto">
            <a:xfrm>
              <a:off x="5661781" y="3472728"/>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LAN</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21" name="Rectangle 354"/>
            <p:cNvSpPr>
              <a:spLocks noChangeArrowheads="1"/>
            </p:cNvSpPr>
            <p:nvPr/>
          </p:nvSpPr>
          <p:spPr bwMode="auto">
            <a:xfrm>
              <a:off x="4306947" y="3478964"/>
              <a:ext cx="5610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WAN</a:t>
              </a:r>
            </a:p>
          </p:txBody>
        </p:sp>
        <p:sp>
          <p:nvSpPr>
            <p:cNvPr id="22" name="Rectangle 368"/>
            <p:cNvSpPr>
              <a:spLocks noChangeArrowheads="1"/>
            </p:cNvSpPr>
            <p:nvPr/>
          </p:nvSpPr>
          <p:spPr bwMode="auto">
            <a:xfrm>
              <a:off x="2970206" y="3471838"/>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LAN</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23" name="Freeform 334"/>
            <p:cNvSpPr>
              <a:spLocks/>
            </p:cNvSpPr>
            <p:nvPr/>
          </p:nvSpPr>
          <p:spPr bwMode="auto">
            <a:xfrm>
              <a:off x="2414332" y="3516295"/>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24" name="Freeform 335"/>
            <p:cNvSpPr>
              <a:spLocks/>
            </p:cNvSpPr>
            <p:nvPr/>
          </p:nvSpPr>
          <p:spPr bwMode="auto">
            <a:xfrm>
              <a:off x="2376690" y="3621424"/>
              <a:ext cx="433360"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25" name="Oval 346"/>
            <p:cNvSpPr>
              <a:spLocks noChangeArrowheads="1"/>
            </p:cNvSpPr>
            <p:nvPr/>
          </p:nvSpPr>
          <p:spPr bwMode="auto">
            <a:xfrm>
              <a:off x="2085210" y="3412948"/>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6" name="Oval 355"/>
            <p:cNvSpPr>
              <a:spLocks noChangeArrowheads="1"/>
            </p:cNvSpPr>
            <p:nvPr/>
          </p:nvSpPr>
          <p:spPr bwMode="auto">
            <a:xfrm>
              <a:off x="2764687" y="3572423"/>
              <a:ext cx="93621"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7" name="Oval 356"/>
            <p:cNvSpPr>
              <a:spLocks noChangeArrowheads="1"/>
            </p:cNvSpPr>
            <p:nvPr/>
          </p:nvSpPr>
          <p:spPr bwMode="auto">
            <a:xfrm>
              <a:off x="2075559" y="3620533"/>
              <a:ext cx="385102"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8" name="Rectangle 347"/>
            <p:cNvSpPr>
              <a:spLocks noChangeArrowheads="1"/>
            </p:cNvSpPr>
            <p:nvPr/>
          </p:nvSpPr>
          <p:spPr bwMode="auto">
            <a:xfrm>
              <a:off x="2075749" y="336853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29" name="Rectangle 357"/>
            <p:cNvSpPr>
              <a:spLocks noChangeArrowheads="1"/>
            </p:cNvSpPr>
            <p:nvPr/>
          </p:nvSpPr>
          <p:spPr bwMode="auto">
            <a:xfrm>
              <a:off x="2050655" y="3576121"/>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30" name="Freeform 359"/>
            <p:cNvSpPr>
              <a:spLocks/>
            </p:cNvSpPr>
            <p:nvPr/>
          </p:nvSpPr>
          <p:spPr bwMode="auto">
            <a:xfrm flipH="1">
              <a:off x="6334841" y="3516295"/>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31" name="Freeform 360"/>
            <p:cNvSpPr>
              <a:spLocks/>
            </p:cNvSpPr>
            <p:nvPr/>
          </p:nvSpPr>
          <p:spPr bwMode="auto">
            <a:xfrm flipH="1">
              <a:off x="6334841" y="3621424"/>
              <a:ext cx="432395"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32" name="Oval 361"/>
            <p:cNvSpPr>
              <a:spLocks noChangeArrowheads="1"/>
            </p:cNvSpPr>
            <p:nvPr/>
          </p:nvSpPr>
          <p:spPr bwMode="auto">
            <a:xfrm flipH="1">
              <a:off x="6612809" y="3412948"/>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3" name="Oval 364"/>
            <p:cNvSpPr>
              <a:spLocks noChangeArrowheads="1"/>
            </p:cNvSpPr>
            <p:nvPr/>
          </p:nvSpPr>
          <p:spPr bwMode="auto">
            <a:xfrm flipH="1">
              <a:off x="6604122" y="3620533"/>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4" name="Oval 363"/>
            <p:cNvSpPr>
              <a:spLocks noChangeArrowheads="1"/>
            </p:cNvSpPr>
            <p:nvPr/>
          </p:nvSpPr>
          <p:spPr bwMode="auto">
            <a:xfrm flipH="1">
              <a:off x="6284652" y="3572423"/>
              <a:ext cx="92656"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5" name="Rectangle 362"/>
            <p:cNvSpPr>
              <a:spLocks noChangeArrowheads="1"/>
            </p:cNvSpPr>
            <p:nvPr/>
          </p:nvSpPr>
          <p:spPr bwMode="auto">
            <a:xfrm flipH="1">
              <a:off x="6583081" y="336853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3</a:t>
              </a:r>
              <a:endParaRPr kumimoji="1" lang="en-US" altLang="zh-CN" sz="1050" b="1">
                <a:latin typeface="微软雅黑" pitchFamily="34" charset="-122"/>
                <a:ea typeface="微软雅黑" pitchFamily="34" charset="-122"/>
              </a:endParaRPr>
            </a:p>
          </p:txBody>
        </p:sp>
        <p:sp>
          <p:nvSpPr>
            <p:cNvPr id="36" name="Rectangle 365"/>
            <p:cNvSpPr>
              <a:spLocks noChangeArrowheads="1"/>
            </p:cNvSpPr>
            <p:nvPr/>
          </p:nvSpPr>
          <p:spPr bwMode="auto">
            <a:xfrm flipH="1">
              <a:off x="6583081" y="3576189"/>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4</a:t>
              </a:r>
              <a:endParaRPr kumimoji="1" lang="en-US" altLang="zh-CN" sz="1050" b="1" dirty="0">
                <a:latin typeface="微软雅黑" pitchFamily="34" charset="-122"/>
                <a:ea typeface="微软雅黑" pitchFamily="34" charset="-122"/>
              </a:endParaRPr>
            </a:p>
          </p:txBody>
        </p:sp>
      </p:grpSp>
      <p:sp>
        <p:nvSpPr>
          <p:cNvPr id="37" name="Rectangle 314"/>
          <p:cNvSpPr>
            <a:spLocks noChangeArrowheads="1"/>
          </p:cNvSpPr>
          <p:nvPr/>
        </p:nvSpPr>
        <p:spPr bwMode="auto">
          <a:xfrm>
            <a:off x="1930783" y="1210938"/>
            <a:ext cx="88119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38" name="Rectangle 324"/>
          <p:cNvSpPr>
            <a:spLocks noChangeArrowheads="1"/>
          </p:cNvSpPr>
          <p:nvPr/>
        </p:nvSpPr>
        <p:spPr bwMode="auto">
          <a:xfrm>
            <a:off x="6337736" y="1210938"/>
            <a:ext cx="88312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39" name="Line 316"/>
          <p:cNvSpPr>
            <a:spLocks noChangeShapeType="1"/>
          </p:cNvSpPr>
          <p:nvPr/>
        </p:nvSpPr>
        <p:spPr bwMode="auto">
          <a:xfrm>
            <a:off x="1930783" y="2100970"/>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Line 317"/>
          <p:cNvSpPr>
            <a:spLocks noChangeShapeType="1"/>
          </p:cNvSpPr>
          <p:nvPr/>
        </p:nvSpPr>
        <p:spPr bwMode="auto">
          <a:xfrm>
            <a:off x="1930783" y="2370029"/>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1" name="Line 325"/>
          <p:cNvSpPr>
            <a:spLocks noChangeShapeType="1"/>
          </p:cNvSpPr>
          <p:nvPr/>
        </p:nvSpPr>
        <p:spPr bwMode="auto">
          <a:xfrm>
            <a:off x="6337736" y="2100970"/>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2" name="Line 326"/>
          <p:cNvSpPr>
            <a:spLocks noChangeShapeType="1"/>
          </p:cNvSpPr>
          <p:nvPr/>
        </p:nvSpPr>
        <p:spPr bwMode="auto">
          <a:xfrm>
            <a:off x="6337736" y="2370029"/>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3" name="Freeform 572"/>
          <p:cNvSpPr>
            <a:spLocks/>
          </p:cNvSpPr>
          <p:nvPr/>
        </p:nvSpPr>
        <p:spPr bwMode="auto">
          <a:xfrm>
            <a:off x="2313057" y="2635526"/>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44" name="Freeform 572"/>
          <p:cNvSpPr>
            <a:spLocks/>
          </p:cNvSpPr>
          <p:nvPr/>
        </p:nvSpPr>
        <p:spPr bwMode="auto">
          <a:xfrm>
            <a:off x="5404109" y="2635526"/>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45" name="Rectangle 339"/>
          <p:cNvSpPr>
            <a:spLocks noChangeArrowheads="1"/>
          </p:cNvSpPr>
          <p:nvPr/>
        </p:nvSpPr>
        <p:spPr bwMode="auto">
          <a:xfrm>
            <a:off x="2897792" y="1128082"/>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46" name="Freeform 340"/>
          <p:cNvSpPr>
            <a:spLocks/>
          </p:cNvSpPr>
          <p:nvPr/>
        </p:nvSpPr>
        <p:spPr bwMode="auto">
          <a:xfrm>
            <a:off x="6083897" y="1291121"/>
            <a:ext cx="327191" cy="90874"/>
          </a:xfrm>
          <a:custGeom>
            <a:avLst/>
            <a:gdLst>
              <a:gd name="T0" fmla="*/ 0 w 297"/>
              <a:gd name="T1" fmla="*/ 0 h 105"/>
              <a:gd name="T2" fmla="*/ 297 w 297"/>
              <a:gd name="T3" fmla="*/ 105 h 105"/>
            </a:gdLst>
            <a:ahLst/>
            <a:cxnLst>
              <a:cxn ang="0">
                <a:pos x="T0" y="T1"/>
              </a:cxn>
              <a:cxn ang="0">
                <a:pos x="T2" y="T3"/>
              </a:cxn>
            </a:cxnLst>
            <a:rect l="0" t="0" r="r" b="b"/>
            <a:pathLst>
              <a:path w="297" h="105">
                <a:moveTo>
                  <a:pt x="0" y="0"/>
                </a:moveTo>
                <a:lnTo>
                  <a:pt x="297" y="105"/>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7" name="Rectangle 341"/>
          <p:cNvSpPr>
            <a:spLocks noChangeArrowheads="1"/>
          </p:cNvSpPr>
          <p:nvPr/>
        </p:nvSpPr>
        <p:spPr bwMode="auto">
          <a:xfrm>
            <a:off x="5387694" y="1128082"/>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48" name="Rectangle 396"/>
          <p:cNvSpPr>
            <a:spLocks noChangeArrowheads="1"/>
          </p:cNvSpPr>
          <p:nvPr/>
        </p:nvSpPr>
        <p:spPr bwMode="auto">
          <a:xfrm>
            <a:off x="2884968" y="134341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端口</a:t>
            </a:r>
          </a:p>
        </p:txBody>
      </p:sp>
      <p:sp>
        <p:nvSpPr>
          <p:cNvPr id="49" name="Rectangle 397"/>
          <p:cNvSpPr>
            <a:spLocks noChangeArrowheads="1"/>
          </p:cNvSpPr>
          <p:nvPr/>
        </p:nvSpPr>
        <p:spPr bwMode="auto">
          <a:xfrm>
            <a:off x="5763832" y="1335667"/>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a:solidFill>
                  <a:srgbClr val="0033CC"/>
                </a:solidFill>
                <a:latin typeface="微软雅黑" pitchFamily="34" charset="-122"/>
                <a:ea typeface="微软雅黑" pitchFamily="34" charset="-122"/>
              </a:rPr>
              <a:t>端口</a:t>
            </a:r>
          </a:p>
        </p:txBody>
      </p:sp>
      <p:sp>
        <p:nvSpPr>
          <p:cNvPr id="50" name="Rectangle 313"/>
          <p:cNvSpPr>
            <a:spLocks noChangeArrowheads="1"/>
          </p:cNvSpPr>
          <p:nvPr/>
        </p:nvSpPr>
        <p:spPr bwMode="auto">
          <a:xfrm>
            <a:off x="1941401" y="1833693"/>
            <a:ext cx="5282359" cy="263713"/>
          </a:xfrm>
          <a:prstGeom prst="rect">
            <a:avLst/>
          </a:prstGeom>
          <a:solidFill>
            <a:schemeClr val="bg1">
              <a:alpha val="85000"/>
            </a:schemeClr>
          </a:solidFill>
          <a:ln>
            <a:noFill/>
          </a:ln>
          <a:effectLst/>
        </p:spPr>
        <p:txBody>
          <a:bodyPr wrap="none" anchor="ctr"/>
          <a:lstStyle/>
          <a:p>
            <a:pPr algn="ctr"/>
            <a:endParaRPr lang="zh-CN" altLang="en-US" sz="1050" b="1">
              <a:latin typeface="微软雅黑" pitchFamily="34" charset="-122"/>
              <a:ea typeface="微软雅黑" pitchFamily="34" charset="-122"/>
            </a:endParaRPr>
          </a:p>
        </p:txBody>
      </p:sp>
      <p:sp>
        <p:nvSpPr>
          <p:cNvPr id="51" name="Rectangle 319"/>
          <p:cNvSpPr>
            <a:spLocks noChangeArrowheads="1"/>
          </p:cNvSpPr>
          <p:nvPr/>
        </p:nvSpPr>
        <p:spPr bwMode="auto">
          <a:xfrm>
            <a:off x="1883355" y="1315833"/>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52" name="Rectangle 400"/>
          <p:cNvSpPr>
            <a:spLocks noChangeArrowheads="1"/>
          </p:cNvSpPr>
          <p:nvPr/>
        </p:nvSpPr>
        <p:spPr bwMode="auto">
          <a:xfrm>
            <a:off x="7007428" y="1306924"/>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53" name="Rectangle 332"/>
          <p:cNvSpPr>
            <a:spLocks noChangeArrowheads="1"/>
          </p:cNvSpPr>
          <p:nvPr/>
        </p:nvSpPr>
        <p:spPr bwMode="auto">
          <a:xfrm>
            <a:off x="3339927" y="1414893"/>
            <a:ext cx="248627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rgbClr val="CC00CC"/>
                </a:solidFill>
                <a:latin typeface="微软雅黑" pitchFamily="34" charset="-122"/>
                <a:ea typeface="微软雅黑" pitchFamily="34" charset="-122"/>
              </a:rPr>
              <a:t>运输层提供应用进程</a:t>
            </a:r>
            <a:r>
              <a:rPr kumimoji="1" lang="zh-CN" altLang="zh-CN" sz="1100" b="1" dirty="0">
                <a:solidFill>
                  <a:srgbClr val="CC00CC"/>
                </a:solidFill>
                <a:latin typeface="微软雅黑" pitchFamily="34" charset="-122"/>
                <a:ea typeface="微软雅黑" pitchFamily="34" charset="-122"/>
              </a:rPr>
              <a:t>间的逻辑</a:t>
            </a:r>
            <a:r>
              <a:rPr kumimoji="1" lang="zh-CN" altLang="en-US" sz="1100" b="1" dirty="0">
                <a:solidFill>
                  <a:srgbClr val="CC00CC"/>
                </a:solidFill>
                <a:latin typeface="微软雅黑" pitchFamily="34" charset="-122"/>
                <a:ea typeface="微软雅黑" pitchFamily="34" charset="-122"/>
              </a:rPr>
              <a:t>通信</a:t>
            </a:r>
          </a:p>
        </p:txBody>
      </p:sp>
      <p:sp>
        <p:nvSpPr>
          <p:cNvPr id="54" name="AutoShape 342"/>
          <p:cNvSpPr>
            <a:spLocks noChangeArrowheads="1"/>
          </p:cNvSpPr>
          <p:nvPr/>
        </p:nvSpPr>
        <p:spPr bwMode="auto">
          <a:xfrm>
            <a:off x="2799434" y="1610896"/>
            <a:ext cx="3535407" cy="206694"/>
          </a:xfrm>
          <a:prstGeom prst="leftRightArrow">
            <a:avLst>
              <a:gd name="adj1" fmla="val 59167"/>
              <a:gd name="adj2" fmla="val 215634"/>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solidFill>
                <a:srgbClr val="CC00CC"/>
              </a:solidFill>
              <a:latin typeface="微软雅黑" pitchFamily="34" charset="-122"/>
              <a:ea typeface="微软雅黑" pitchFamily="34" charset="-122"/>
            </a:endParaRPr>
          </a:p>
        </p:txBody>
      </p:sp>
      <p:grpSp>
        <p:nvGrpSpPr>
          <p:cNvPr id="55" name="组合 54"/>
          <p:cNvGrpSpPr/>
          <p:nvPr/>
        </p:nvGrpSpPr>
        <p:grpSpPr>
          <a:xfrm>
            <a:off x="3357716" y="1839040"/>
            <a:ext cx="868234" cy="844373"/>
            <a:chOff x="3357716" y="1886232"/>
            <a:chExt cx="868234" cy="844373"/>
          </a:xfrm>
        </p:grpSpPr>
        <p:grpSp>
          <p:nvGrpSpPr>
            <p:cNvPr id="56" name="Group 320"/>
            <p:cNvGrpSpPr>
              <a:grpSpLocks/>
            </p:cNvGrpSpPr>
            <p:nvPr/>
          </p:nvGrpSpPr>
          <p:grpSpPr bwMode="auto">
            <a:xfrm>
              <a:off x="3580254" y="1886232"/>
              <a:ext cx="645696" cy="796486"/>
              <a:chOff x="2017" y="1543"/>
              <a:chExt cx="619" cy="922"/>
            </a:xfrm>
          </p:grpSpPr>
          <p:sp>
            <p:nvSpPr>
              <p:cNvPr id="59" name="Rectangle 321"/>
              <p:cNvSpPr>
                <a:spLocks noChangeArrowheads="1"/>
              </p:cNvSpPr>
              <p:nvPr/>
            </p:nvSpPr>
            <p:spPr bwMode="auto">
              <a:xfrm>
                <a:off x="2017"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60" name="Line 322"/>
              <p:cNvSpPr>
                <a:spLocks noChangeShapeType="1"/>
              </p:cNvSpPr>
              <p:nvPr/>
            </p:nvSpPr>
            <p:spPr bwMode="auto">
              <a:xfrm>
                <a:off x="2017" y="1845"/>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1" name="Line 323"/>
              <p:cNvSpPr>
                <a:spLocks noChangeShapeType="1"/>
              </p:cNvSpPr>
              <p:nvPr/>
            </p:nvSpPr>
            <p:spPr bwMode="auto">
              <a:xfrm>
                <a:off x="2017" y="2157"/>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57" name="Line 349"/>
            <p:cNvSpPr>
              <a:spLocks noChangeShapeType="1"/>
            </p:cNvSpPr>
            <p:nvPr/>
          </p:nvSpPr>
          <p:spPr bwMode="auto">
            <a:xfrm rot="5400000">
              <a:off x="3631333" y="2414548"/>
              <a:ext cx="5309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8" name="Rectangle 319"/>
            <p:cNvSpPr>
              <a:spLocks noChangeArrowheads="1"/>
            </p:cNvSpPr>
            <p:nvPr/>
          </p:nvSpPr>
          <p:spPr bwMode="auto">
            <a:xfrm>
              <a:off x="3357716"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grpSp>
        <p:nvGrpSpPr>
          <p:cNvPr id="62" name="组合 61"/>
          <p:cNvGrpSpPr/>
          <p:nvPr/>
        </p:nvGrpSpPr>
        <p:grpSpPr>
          <a:xfrm>
            <a:off x="4914115" y="1839040"/>
            <a:ext cx="880715" cy="844373"/>
            <a:chOff x="4914115" y="1886232"/>
            <a:chExt cx="880715" cy="844373"/>
          </a:xfrm>
        </p:grpSpPr>
        <p:grpSp>
          <p:nvGrpSpPr>
            <p:cNvPr id="63" name="Group 328"/>
            <p:cNvGrpSpPr>
              <a:grpSpLocks/>
            </p:cNvGrpSpPr>
            <p:nvPr/>
          </p:nvGrpSpPr>
          <p:grpSpPr bwMode="auto">
            <a:xfrm>
              <a:off x="4914115" y="1886232"/>
              <a:ext cx="645696" cy="796486"/>
              <a:chOff x="3295" y="1543"/>
              <a:chExt cx="619" cy="922"/>
            </a:xfrm>
          </p:grpSpPr>
          <p:sp>
            <p:nvSpPr>
              <p:cNvPr id="66" name="Rectangle 329"/>
              <p:cNvSpPr>
                <a:spLocks noChangeArrowheads="1"/>
              </p:cNvSpPr>
              <p:nvPr/>
            </p:nvSpPr>
            <p:spPr bwMode="auto">
              <a:xfrm>
                <a:off x="3295"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67" name="Line 330"/>
              <p:cNvSpPr>
                <a:spLocks noChangeShapeType="1"/>
              </p:cNvSpPr>
              <p:nvPr/>
            </p:nvSpPr>
            <p:spPr bwMode="auto">
              <a:xfrm>
                <a:off x="3295" y="1845"/>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8" name="Line 331"/>
              <p:cNvSpPr>
                <a:spLocks noChangeShapeType="1"/>
              </p:cNvSpPr>
              <p:nvPr/>
            </p:nvSpPr>
            <p:spPr bwMode="auto">
              <a:xfrm>
                <a:off x="3295" y="2157"/>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64" name="Line 350"/>
            <p:cNvSpPr>
              <a:spLocks noChangeShapeType="1"/>
            </p:cNvSpPr>
            <p:nvPr/>
          </p:nvSpPr>
          <p:spPr bwMode="auto">
            <a:xfrm rot="5400000">
              <a:off x="4963041" y="2413212"/>
              <a:ext cx="537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5" name="Rectangle 319"/>
            <p:cNvSpPr>
              <a:spLocks noChangeArrowheads="1"/>
            </p:cNvSpPr>
            <p:nvPr/>
          </p:nvSpPr>
          <p:spPr bwMode="auto">
            <a:xfrm>
              <a:off x="5528731"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sp>
        <p:nvSpPr>
          <p:cNvPr id="69" name="Freeform 572"/>
          <p:cNvSpPr>
            <a:spLocks/>
          </p:cNvSpPr>
          <p:nvPr/>
        </p:nvSpPr>
        <p:spPr bwMode="auto">
          <a:xfrm>
            <a:off x="4052025" y="2635526"/>
            <a:ext cx="105600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70" name="Rectangle 366"/>
          <p:cNvSpPr>
            <a:spLocks noChangeArrowheads="1"/>
          </p:cNvSpPr>
          <p:nvPr/>
        </p:nvSpPr>
        <p:spPr bwMode="auto">
          <a:xfrm>
            <a:off x="4299291" y="1857748"/>
            <a:ext cx="586701"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latin typeface="微软雅黑" pitchFamily="34" charset="-122"/>
                <a:ea typeface="微软雅黑" pitchFamily="34" charset="-122"/>
              </a:rPr>
              <a:t>网络</a:t>
            </a:r>
            <a:r>
              <a:rPr kumimoji="1" lang="zh-CN" altLang="en-US" sz="1050" b="1" dirty="0" smtClean="0">
                <a:latin typeface="微软雅黑" pitchFamily="34" charset="-122"/>
                <a:ea typeface="微软雅黑" pitchFamily="34" charset="-122"/>
              </a:rPr>
              <a:t>层</a:t>
            </a:r>
            <a:endParaRPr kumimoji="1" lang="zh-CN" altLang="en-US" sz="1050" b="1" dirty="0">
              <a:latin typeface="微软雅黑" pitchFamily="34" charset="-122"/>
              <a:ea typeface="微软雅黑" pitchFamily="34" charset="-122"/>
            </a:endParaRPr>
          </a:p>
        </p:txBody>
      </p:sp>
      <p:sp>
        <p:nvSpPr>
          <p:cNvPr id="71" name="Freeform 338"/>
          <p:cNvSpPr>
            <a:spLocks/>
          </p:cNvSpPr>
          <p:nvPr/>
        </p:nvSpPr>
        <p:spPr bwMode="auto">
          <a:xfrm>
            <a:off x="2340838" y="1874675"/>
            <a:ext cx="4458107" cy="851125"/>
          </a:xfrm>
          <a:custGeom>
            <a:avLst/>
            <a:gdLst>
              <a:gd name="T0" fmla="*/ 0 w 4272"/>
              <a:gd name="T1" fmla="*/ 0 h 1138"/>
              <a:gd name="T2" fmla="*/ 0 w 4272"/>
              <a:gd name="T3" fmla="*/ 996 h 1138"/>
              <a:gd name="T4" fmla="*/ 9 w 4272"/>
              <a:gd name="T5" fmla="*/ 1056 h 1138"/>
              <a:gd name="T6" fmla="*/ 36 w 4272"/>
              <a:gd name="T7" fmla="*/ 1094 h 1138"/>
              <a:gd name="T8" fmla="*/ 75 w 4272"/>
              <a:gd name="T9" fmla="*/ 1110 h 1138"/>
              <a:gd name="T10" fmla="*/ 127 w 4272"/>
              <a:gd name="T11" fmla="*/ 1116 h 1138"/>
              <a:gd name="T12" fmla="*/ 1211 w 4272"/>
              <a:gd name="T13" fmla="*/ 1116 h 1138"/>
              <a:gd name="T14" fmla="*/ 1250 w 4272"/>
              <a:gd name="T15" fmla="*/ 1116 h 1138"/>
              <a:gd name="T16" fmla="*/ 1287 w 4272"/>
              <a:gd name="T17" fmla="*/ 1100 h 1138"/>
              <a:gd name="T18" fmla="*/ 1305 w 4272"/>
              <a:gd name="T19" fmla="*/ 1056 h 1138"/>
              <a:gd name="T20" fmla="*/ 1308 w 4272"/>
              <a:gd name="T21" fmla="*/ 1022 h 1138"/>
              <a:gd name="T22" fmla="*/ 1308 w 4272"/>
              <a:gd name="T23" fmla="*/ 307 h 1138"/>
              <a:gd name="T24" fmla="*/ 1311 w 4272"/>
              <a:gd name="T25" fmla="*/ 261 h 1138"/>
              <a:gd name="T26" fmla="*/ 1376 w 4272"/>
              <a:gd name="T27" fmla="*/ 191 h 1138"/>
              <a:gd name="T28" fmla="*/ 1620 w 4272"/>
              <a:gd name="T29" fmla="*/ 191 h 1138"/>
              <a:gd name="T30" fmla="*/ 1676 w 4272"/>
              <a:gd name="T31" fmla="*/ 252 h 1138"/>
              <a:gd name="T32" fmla="*/ 1680 w 4272"/>
              <a:gd name="T33" fmla="*/ 280 h 1138"/>
              <a:gd name="T34" fmla="*/ 1680 w 4272"/>
              <a:gd name="T35" fmla="*/ 1014 h 1138"/>
              <a:gd name="T36" fmla="*/ 1683 w 4272"/>
              <a:gd name="T37" fmla="*/ 1047 h 1138"/>
              <a:gd name="T38" fmla="*/ 1701 w 4272"/>
              <a:gd name="T39" fmla="*/ 1100 h 1138"/>
              <a:gd name="T40" fmla="*/ 1755 w 4272"/>
              <a:gd name="T41" fmla="*/ 1116 h 1138"/>
              <a:gd name="T42" fmla="*/ 1808 w 4272"/>
              <a:gd name="T43" fmla="*/ 1116 h 1138"/>
              <a:gd name="T44" fmla="*/ 2486 w 4272"/>
              <a:gd name="T45" fmla="*/ 1116 h 1138"/>
              <a:gd name="T46" fmla="*/ 2564 w 4272"/>
              <a:gd name="T47" fmla="*/ 1116 h 1138"/>
              <a:gd name="T48" fmla="*/ 2600 w 4272"/>
              <a:gd name="T49" fmla="*/ 1091 h 1138"/>
              <a:gd name="T50" fmla="*/ 2608 w 4272"/>
              <a:gd name="T51" fmla="*/ 999 h 1138"/>
              <a:gd name="T52" fmla="*/ 2608 w 4272"/>
              <a:gd name="T53" fmla="*/ 264 h 1138"/>
              <a:gd name="T54" fmla="*/ 2616 w 4272"/>
              <a:gd name="T55" fmla="*/ 227 h 1138"/>
              <a:gd name="T56" fmla="*/ 2676 w 4272"/>
              <a:gd name="T57" fmla="*/ 191 h 1138"/>
              <a:gd name="T58" fmla="*/ 2868 w 4272"/>
              <a:gd name="T59" fmla="*/ 195 h 1138"/>
              <a:gd name="T60" fmla="*/ 2928 w 4272"/>
              <a:gd name="T61" fmla="*/ 251 h 1138"/>
              <a:gd name="T62" fmla="*/ 2928 w 4272"/>
              <a:gd name="T63" fmla="*/ 280 h 1138"/>
              <a:gd name="T64" fmla="*/ 2928 w 4272"/>
              <a:gd name="T65" fmla="*/ 1002 h 1138"/>
              <a:gd name="T66" fmla="*/ 2944 w 4272"/>
              <a:gd name="T67" fmla="*/ 1087 h 1138"/>
              <a:gd name="T68" fmla="*/ 3014 w 4272"/>
              <a:gd name="T69" fmla="*/ 1116 h 1138"/>
              <a:gd name="T70" fmla="*/ 3071 w 4272"/>
              <a:gd name="T71" fmla="*/ 1116 h 1138"/>
              <a:gd name="T72" fmla="*/ 4117 w 4272"/>
              <a:gd name="T73" fmla="*/ 1116 h 1138"/>
              <a:gd name="T74" fmla="*/ 4190 w 4272"/>
              <a:gd name="T75" fmla="*/ 1116 h 1138"/>
              <a:gd name="T76" fmla="*/ 4251 w 4272"/>
              <a:gd name="T77" fmla="*/ 1097 h 1138"/>
              <a:gd name="T78" fmla="*/ 4269 w 4272"/>
              <a:gd name="T79" fmla="*/ 1044 h 1138"/>
              <a:gd name="T80" fmla="*/ 4271 w 4272"/>
              <a:gd name="T81" fmla="*/ 994 h 1138"/>
              <a:gd name="T82" fmla="*/ 4272 w 4272"/>
              <a:gd name="T83"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57150" cap="flat" cmpd="sng">
            <a:solidFill>
              <a:srgbClr val="CC00CC"/>
            </a:solidFill>
            <a:prstDash val="sysDash"/>
            <a:round/>
            <a:headEnd type="non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72" name="Rectangle 318"/>
          <p:cNvSpPr>
            <a:spLocks noChangeArrowheads="1"/>
          </p:cNvSpPr>
          <p:nvPr/>
        </p:nvSpPr>
        <p:spPr bwMode="auto">
          <a:xfrm>
            <a:off x="1934644" y="1582454"/>
            <a:ext cx="875407"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3" name="Rectangle 327"/>
          <p:cNvSpPr>
            <a:spLocks noChangeArrowheads="1"/>
          </p:cNvSpPr>
          <p:nvPr/>
        </p:nvSpPr>
        <p:spPr bwMode="auto">
          <a:xfrm>
            <a:off x="6340632" y="1582454"/>
            <a:ext cx="880232"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4" name="Freeform 370"/>
          <p:cNvSpPr>
            <a:spLocks/>
          </p:cNvSpPr>
          <p:nvPr/>
        </p:nvSpPr>
        <p:spPr bwMode="auto">
          <a:xfrm>
            <a:off x="2760827" y="1299140"/>
            <a:ext cx="198824" cy="72165"/>
          </a:xfrm>
          <a:custGeom>
            <a:avLst/>
            <a:gdLst>
              <a:gd name="T0" fmla="*/ 174 w 174"/>
              <a:gd name="T1" fmla="*/ 0 h 84"/>
              <a:gd name="T2" fmla="*/ 0 w 174"/>
              <a:gd name="T3" fmla="*/ 84 h 84"/>
            </a:gdLst>
            <a:ahLst/>
            <a:cxnLst>
              <a:cxn ang="0">
                <a:pos x="T0" y="T1"/>
              </a:cxn>
              <a:cxn ang="0">
                <a:pos x="T2" y="T3"/>
              </a:cxn>
            </a:cxnLst>
            <a:rect l="0" t="0" r="r" b="b"/>
            <a:pathLst>
              <a:path w="174" h="84">
                <a:moveTo>
                  <a:pt x="174" y="0"/>
                </a:moveTo>
                <a:lnTo>
                  <a:pt x="0" y="84"/>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5" name="Oval 384"/>
          <p:cNvSpPr>
            <a:spLocks noChangeArrowheads="1"/>
          </p:cNvSpPr>
          <p:nvPr/>
        </p:nvSpPr>
        <p:spPr bwMode="auto">
          <a:xfrm>
            <a:off x="1977112" y="1224302"/>
            <a:ext cx="385102" cy="198676"/>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6" name="Line 399"/>
          <p:cNvSpPr>
            <a:spLocks noChangeShapeType="1"/>
          </p:cNvSpPr>
          <p:nvPr/>
        </p:nvSpPr>
        <p:spPr bwMode="auto">
          <a:xfrm flipH="1">
            <a:off x="2615087" y="1479997"/>
            <a:ext cx="331052" cy="68601"/>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77" name="Rectangle 411"/>
          <p:cNvSpPr>
            <a:spLocks noChangeArrowheads="1"/>
          </p:cNvSpPr>
          <p:nvPr/>
        </p:nvSpPr>
        <p:spPr bwMode="auto">
          <a:xfrm>
            <a:off x="2131538" y="1514743"/>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8" name="Rectangle 412"/>
          <p:cNvSpPr>
            <a:spLocks noChangeArrowheads="1"/>
          </p:cNvSpPr>
          <p:nvPr/>
        </p:nvSpPr>
        <p:spPr bwMode="auto">
          <a:xfrm>
            <a:off x="2486719" y="1514743"/>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9" name="Rectangle 385"/>
          <p:cNvSpPr>
            <a:spLocks noChangeArrowheads="1"/>
          </p:cNvSpPr>
          <p:nvPr/>
        </p:nvSpPr>
        <p:spPr bwMode="auto">
          <a:xfrm>
            <a:off x="1969581" y="118612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80" name="Freeform 386"/>
          <p:cNvSpPr>
            <a:spLocks/>
          </p:cNvSpPr>
          <p:nvPr/>
        </p:nvSpPr>
        <p:spPr bwMode="auto">
          <a:xfrm>
            <a:off x="2395994" y="1462178"/>
            <a:ext cx="165044" cy="352806"/>
          </a:xfrm>
          <a:custGeom>
            <a:avLst/>
            <a:gdLst>
              <a:gd name="T0" fmla="*/ 156 w 159"/>
              <a:gd name="T1" fmla="*/ 0 h 408"/>
              <a:gd name="T2" fmla="*/ 147 w 159"/>
              <a:gd name="T3" fmla="*/ 279 h 408"/>
              <a:gd name="T4" fmla="*/ 81 w 159"/>
              <a:gd name="T5" fmla="*/ 372 h 408"/>
              <a:gd name="T6" fmla="*/ 0 w 159"/>
              <a:gd name="T7" fmla="*/ 408 h 408"/>
            </a:gdLst>
            <a:ahLst/>
            <a:cxnLst>
              <a:cxn ang="0">
                <a:pos x="T0" y="T1"/>
              </a:cxn>
              <a:cxn ang="0">
                <a:pos x="T2" y="T3"/>
              </a:cxn>
              <a:cxn ang="0">
                <a:pos x="T4" y="T5"/>
              </a:cxn>
              <a:cxn ang="0">
                <a:pos x="T6" y="T7"/>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1" name="Freeform 383"/>
          <p:cNvSpPr>
            <a:spLocks/>
          </p:cNvSpPr>
          <p:nvPr/>
        </p:nvSpPr>
        <p:spPr bwMode="auto">
          <a:xfrm>
            <a:off x="2186553" y="1413178"/>
            <a:ext cx="155392" cy="424970"/>
          </a:xfrm>
          <a:custGeom>
            <a:avLst/>
            <a:gdLst>
              <a:gd name="T0" fmla="*/ 8 w 149"/>
              <a:gd name="T1" fmla="*/ 0 h 492"/>
              <a:gd name="T2" fmla="*/ 5 w 149"/>
              <a:gd name="T3" fmla="*/ 285 h 492"/>
              <a:gd name="T4" fmla="*/ 38 w 149"/>
              <a:gd name="T5" fmla="*/ 414 h 492"/>
              <a:gd name="T6" fmla="*/ 149 w 149"/>
              <a:gd name="T7" fmla="*/ 492 h 492"/>
            </a:gdLst>
            <a:ahLst/>
            <a:cxnLst>
              <a:cxn ang="0">
                <a:pos x="T0" y="T1"/>
              </a:cxn>
              <a:cxn ang="0">
                <a:pos x="T2" y="T3"/>
              </a:cxn>
              <a:cxn ang="0">
                <a:pos x="T4" y="T5"/>
              </a:cxn>
              <a:cxn ang="0">
                <a:pos x="T6" y="T7"/>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2" name="Oval 348"/>
          <p:cNvSpPr>
            <a:spLocks noChangeArrowheads="1"/>
          </p:cNvSpPr>
          <p:nvPr/>
        </p:nvSpPr>
        <p:spPr bwMode="auto">
          <a:xfrm>
            <a:off x="6762410" y="1226084"/>
            <a:ext cx="384136" cy="199567"/>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3" name="Line 398"/>
          <p:cNvSpPr>
            <a:spLocks noChangeShapeType="1"/>
          </p:cNvSpPr>
          <p:nvPr/>
        </p:nvSpPr>
        <p:spPr bwMode="auto">
          <a:xfrm>
            <a:off x="6159180" y="1471978"/>
            <a:ext cx="351321" cy="76619"/>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4" name="Rectangle 413"/>
          <p:cNvSpPr>
            <a:spLocks noChangeArrowheads="1"/>
          </p:cNvSpPr>
          <p:nvPr/>
        </p:nvSpPr>
        <p:spPr bwMode="auto">
          <a:xfrm>
            <a:off x="6494093" y="1521870"/>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5" name="Rectangle 414"/>
          <p:cNvSpPr>
            <a:spLocks noChangeArrowheads="1"/>
          </p:cNvSpPr>
          <p:nvPr/>
        </p:nvSpPr>
        <p:spPr bwMode="auto">
          <a:xfrm>
            <a:off x="6941930" y="1521870"/>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6" name="Rectangle 392"/>
          <p:cNvSpPr>
            <a:spLocks noChangeArrowheads="1"/>
          </p:cNvSpPr>
          <p:nvPr/>
        </p:nvSpPr>
        <p:spPr bwMode="auto">
          <a:xfrm>
            <a:off x="6751019" y="1190514"/>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4</a:t>
            </a:r>
            <a:endParaRPr kumimoji="1" lang="en-US" altLang="zh-CN" sz="1050" b="1">
              <a:latin typeface="微软雅黑" pitchFamily="34" charset="-122"/>
              <a:ea typeface="微软雅黑" pitchFamily="34" charset="-122"/>
            </a:endParaRPr>
          </a:p>
        </p:txBody>
      </p:sp>
      <p:sp>
        <p:nvSpPr>
          <p:cNvPr id="87" name="Freeform 390"/>
          <p:cNvSpPr>
            <a:spLocks/>
          </p:cNvSpPr>
          <p:nvPr/>
        </p:nvSpPr>
        <p:spPr bwMode="auto">
          <a:xfrm>
            <a:off x="6561655" y="1426542"/>
            <a:ext cx="201720" cy="390225"/>
          </a:xfrm>
          <a:custGeom>
            <a:avLst/>
            <a:gdLst>
              <a:gd name="T0" fmla="*/ 4 w 193"/>
              <a:gd name="T1" fmla="*/ 0 h 453"/>
              <a:gd name="T2" fmla="*/ 13 w 193"/>
              <a:gd name="T3" fmla="*/ 306 h 453"/>
              <a:gd name="T4" fmla="*/ 85 w 193"/>
              <a:gd name="T5" fmla="*/ 399 h 453"/>
              <a:gd name="T6" fmla="*/ 157 w 193"/>
              <a:gd name="T7" fmla="*/ 444 h 453"/>
              <a:gd name="T8" fmla="*/ 193 w 193"/>
              <a:gd name="T9" fmla="*/ 453 h 453"/>
            </a:gdLst>
            <a:ahLst/>
            <a:cxnLst>
              <a:cxn ang="0">
                <a:pos x="T0" y="T1"/>
              </a:cxn>
              <a:cxn ang="0">
                <a:pos x="T2" y="T3"/>
              </a:cxn>
              <a:cxn ang="0">
                <a:pos x="T4" y="T5"/>
              </a:cxn>
              <a:cxn ang="0">
                <a:pos x="T6" y="T7"/>
              </a:cxn>
              <a:cxn ang="0">
                <a:pos x="T8" y="T9"/>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8" name="Freeform 391"/>
          <p:cNvSpPr>
            <a:spLocks/>
          </p:cNvSpPr>
          <p:nvPr/>
        </p:nvSpPr>
        <p:spPr bwMode="auto">
          <a:xfrm>
            <a:off x="6835762" y="1428324"/>
            <a:ext cx="177591" cy="386661"/>
          </a:xfrm>
          <a:custGeom>
            <a:avLst/>
            <a:gdLst>
              <a:gd name="T0" fmla="*/ 170 w 171"/>
              <a:gd name="T1" fmla="*/ 0 h 447"/>
              <a:gd name="T2" fmla="*/ 165 w 171"/>
              <a:gd name="T3" fmla="*/ 264 h 447"/>
              <a:gd name="T4" fmla="*/ 135 w 171"/>
              <a:gd name="T5" fmla="*/ 351 h 447"/>
              <a:gd name="T6" fmla="*/ 81 w 171"/>
              <a:gd name="T7" fmla="*/ 411 h 447"/>
              <a:gd name="T8" fmla="*/ 0 w 171"/>
              <a:gd name="T9" fmla="*/ 447 h 447"/>
            </a:gdLst>
            <a:ahLst/>
            <a:cxnLst>
              <a:cxn ang="0">
                <a:pos x="T0" y="T1"/>
              </a:cxn>
              <a:cxn ang="0">
                <a:pos x="T2" y="T3"/>
              </a:cxn>
              <a:cxn ang="0">
                <a:pos x="T4" y="T5"/>
              </a:cxn>
              <a:cxn ang="0">
                <a:pos x="T6" y="T7"/>
              </a:cxn>
              <a:cxn ang="0">
                <a:pos x="T8" y="T9"/>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9" name="Oval 387"/>
          <p:cNvSpPr>
            <a:spLocks noChangeArrowheads="1"/>
          </p:cNvSpPr>
          <p:nvPr/>
        </p:nvSpPr>
        <p:spPr bwMode="auto">
          <a:xfrm>
            <a:off x="2392133" y="1255417"/>
            <a:ext cx="385102" cy="211149"/>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0" name="Rectangle 388"/>
          <p:cNvSpPr>
            <a:spLocks noChangeArrowheads="1"/>
          </p:cNvSpPr>
          <p:nvPr/>
        </p:nvSpPr>
        <p:spPr bwMode="auto">
          <a:xfrm>
            <a:off x="2373987" y="1236018"/>
            <a:ext cx="439224" cy="2590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2</a:t>
            </a:r>
            <a:endParaRPr kumimoji="1" lang="en-US" altLang="zh-CN" sz="1050" b="1" dirty="0">
              <a:latin typeface="微软雅黑" pitchFamily="34" charset="-122"/>
              <a:ea typeface="微软雅黑" pitchFamily="34" charset="-122"/>
            </a:endParaRPr>
          </a:p>
        </p:txBody>
      </p:sp>
      <p:sp>
        <p:nvSpPr>
          <p:cNvPr id="91" name="Oval 394"/>
          <p:cNvSpPr>
            <a:spLocks noChangeArrowheads="1"/>
          </p:cNvSpPr>
          <p:nvPr/>
        </p:nvSpPr>
        <p:spPr bwMode="auto">
          <a:xfrm>
            <a:off x="6382133" y="1280296"/>
            <a:ext cx="383172" cy="197785"/>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2" name="Rectangle 395"/>
          <p:cNvSpPr>
            <a:spLocks noChangeArrowheads="1"/>
          </p:cNvSpPr>
          <p:nvPr/>
        </p:nvSpPr>
        <p:spPr bwMode="auto">
          <a:xfrm>
            <a:off x="6361092" y="1245617"/>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3</a:t>
            </a:r>
            <a:endParaRPr kumimoji="1" lang="en-US" altLang="zh-CN" sz="1050" b="1" dirty="0">
              <a:latin typeface="微软雅黑" pitchFamily="34" charset="-122"/>
              <a:ea typeface="微软雅黑" pitchFamily="34" charset="-122"/>
            </a:endParaRPr>
          </a:p>
        </p:txBody>
      </p:sp>
      <p:sp>
        <p:nvSpPr>
          <p:cNvPr id="93" name="Oval 389"/>
          <p:cNvSpPr>
            <a:spLocks noChangeArrowheads="1"/>
          </p:cNvSpPr>
          <p:nvPr/>
        </p:nvSpPr>
        <p:spPr bwMode="auto">
          <a:xfrm>
            <a:off x="2301407" y="1798057"/>
            <a:ext cx="9362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4" name="Oval 393"/>
          <p:cNvSpPr>
            <a:spLocks noChangeArrowheads="1"/>
          </p:cNvSpPr>
          <p:nvPr/>
        </p:nvSpPr>
        <p:spPr bwMode="auto">
          <a:xfrm>
            <a:off x="6757584" y="1798057"/>
            <a:ext cx="9169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Tree>
    <p:extLst>
      <p:ext uri="{BB962C8B-B14F-4D97-AF65-F5344CB8AC3E}">
        <p14:creationId xmlns:p14="http://schemas.microsoft.com/office/powerpoint/2010/main" val="14181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82"/>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86"/>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91"/>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92"/>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endCondLst>
                                    <p:cond evt="onNext" delay="0">
                                      <p:tgtEl>
                                        <p:sldTgt/>
                                      </p:tgtEl>
                                    </p:cond>
                                  </p:endCondLst>
                                  <p:childTnLst>
                                    <p:anim calcmode="discrete" valueType="str">
                                      <p:cBhvr>
                                        <p:cTn id="14" dur="1000" fill="hold"/>
                                        <p:tgtEl>
                                          <p:spTgt spid="75"/>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grpId="0" nodeType="withEffect">
                                  <p:stCondLst>
                                    <p:cond delay="0"/>
                                  </p:stCondLst>
                                  <p:endCondLst>
                                    <p:cond evt="onNext" delay="0">
                                      <p:tgtEl>
                                        <p:sldTgt/>
                                      </p:tgtEl>
                                    </p:cond>
                                  </p:endCondLst>
                                  <p:childTnLst>
                                    <p:anim calcmode="discrete" valueType="str">
                                      <p:cBhvr>
                                        <p:cTn id="16" dur="1000" fill="hold"/>
                                        <p:tgtEl>
                                          <p:spTgt spid="79"/>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grpId="0" nodeType="withEffect">
                                  <p:stCondLst>
                                    <p:cond delay="0"/>
                                  </p:stCondLst>
                                  <p:endCondLst>
                                    <p:cond evt="onNext" delay="0">
                                      <p:tgtEl>
                                        <p:sldTgt/>
                                      </p:tgtEl>
                                    </p:cond>
                                  </p:endCondLst>
                                  <p:childTnLst>
                                    <p:anim calcmode="discrete" valueType="str">
                                      <p:cBhvr>
                                        <p:cTn id="18" dur="1000" fill="hold"/>
                                        <p:tgtEl>
                                          <p:spTgt spid="89"/>
                                        </p:tgtEl>
                                        <p:attrNameLst>
                                          <p:attrName>style.visibility</p:attrName>
                                        </p:attrNameLst>
                                      </p:cBhvr>
                                      <p:tavLst>
                                        <p:tav tm="0">
                                          <p:val>
                                            <p:strVal val="hidden"/>
                                          </p:val>
                                        </p:tav>
                                        <p:tav tm="50000">
                                          <p:val>
                                            <p:strVal val="visible"/>
                                          </p:val>
                                        </p:tav>
                                      </p:tavLst>
                                    </p:anim>
                                  </p:childTnLst>
                                </p:cTn>
                              </p:par>
                              <p:par>
                                <p:cTn id="19" presetID="35" presetClass="emph" presetSubtype="0" repeatCount="indefinite" fill="hold" grpId="0" nodeType="withEffect">
                                  <p:stCondLst>
                                    <p:cond delay="0"/>
                                  </p:stCondLst>
                                  <p:endCondLst>
                                    <p:cond evt="onNext" delay="0">
                                      <p:tgtEl>
                                        <p:sldTgt/>
                                      </p:tgtEl>
                                    </p:cond>
                                  </p:endCondLst>
                                  <p:childTnLst>
                                    <p:anim calcmode="discrete" valueType="str">
                                      <p:cBhvr>
                                        <p:cTn id="20" dur="1000" fill="hold"/>
                                        <p:tgtEl>
                                          <p:spTgt spid="9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9" grpId="0"/>
      <p:bldP spid="82" grpId="0" animBg="1"/>
      <p:bldP spid="86" grpId="0"/>
      <p:bldP spid="89" grpId="0" animBg="1"/>
      <p:bldP spid="90" grpId="0"/>
      <p:bldP spid="91" grpId="0" animBg="1"/>
      <p:bldP spid="9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矩形 144"/>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46" name="圆角矩形 145"/>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317046" y="1115751"/>
            <a:ext cx="6366146" cy="2262108"/>
            <a:chOff x="300646" y="840152"/>
            <a:chExt cx="9011533" cy="3093013"/>
          </a:xfrm>
        </p:grpSpPr>
        <p:sp>
          <p:nvSpPr>
            <p:cNvPr id="33"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34"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2"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3"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4"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5"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6"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7"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8"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9"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0"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1"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2"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3"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4"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5"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6"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7"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65"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66"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67"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68"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69"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70"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71"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72"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73"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74"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75"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76"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77"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78"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79"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80"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81"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82"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83"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2"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3"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7"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98"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99"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0"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2"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103"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104"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5"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106"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7"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8"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9"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0"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1"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5"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116" name="Rectangle 161"/>
            <p:cNvSpPr>
              <a:spLocks noChangeArrowheads="1"/>
            </p:cNvSpPr>
            <p:nvPr/>
          </p:nvSpPr>
          <p:spPr bwMode="auto">
            <a:xfrm>
              <a:off x="2485409" y="1712921"/>
              <a:ext cx="43180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7"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8"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9" name="Rectangle 161"/>
            <p:cNvSpPr>
              <a:spLocks noChangeArrowheads="1"/>
            </p:cNvSpPr>
            <p:nvPr/>
          </p:nvSpPr>
          <p:spPr bwMode="auto">
            <a:xfrm>
              <a:off x="4429626"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120" name="直接连接符 119"/>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121"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122"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3"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4"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5"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26"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27" name="直接连接符 134"/>
            <p:cNvCxnSpPr>
              <a:cxnSpLocks noChangeShapeType="1"/>
              <a:stCxn id="118" idx="4"/>
              <a:endCxn id="122" idx="3"/>
            </p:cNvCxnSpPr>
            <p:nvPr/>
          </p:nvCxnSpPr>
          <p:spPr bwMode="auto">
            <a:xfrm>
              <a:off x="6706617" y="2109019"/>
              <a:ext cx="200025" cy="785812"/>
            </a:xfrm>
            <a:prstGeom prst="line">
              <a:avLst/>
            </a:prstGeom>
            <a:noFill/>
            <a:ln w="19050" algn="ctr">
              <a:solidFill>
                <a:srgbClr val="0000FF"/>
              </a:solidFill>
              <a:round/>
              <a:headEnd/>
              <a:tailEnd/>
            </a:ln>
          </p:spPr>
        </p:cxnSp>
        <p:sp>
          <p:nvSpPr>
            <p:cNvPr id="128"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29"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0" name="TextBox 147"/>
            <p:cNvSpPr txBox="1">
              <a:spLocks noChangeArrowheads="1"/>
            </p:cNvSpPr>
            <p:nvPr/>
          </p:nvSpPr>
          <p:spPr bwMode="auto">
            <a:xfrm>
              <a:off x="5403007"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31" name="TextBox 148"/>
            <p:cNvSpPr txBox="1">
              <a:spLocks noChangeArrowheads="1"/>
            </p:cNvSpPr>
            <p:nvPr/>
          </p:nvSpPr>
          <p:spPr bwMode="auto">
            <a:xfrm>
              <a:off x="6553947"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32"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33" name="直接连接符 132"/>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34"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35"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6"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7"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8" name="TextBox 149"/>
            <p:cNvSpPr txBox="1">
              <a:spLocks noChangeArrowheads="1"/>
            </p:cNvSpPr>
            <p:nvPr/>
          </p:nvSpPr>
          <p:spPr bwMode="auto">
            <a:xfrm>
              <a:off x="6626974"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39"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40" name="直接连接符 139"/>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41"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43" name="Line 167"/>
          <p:cNvSpPr>
            <a:spLocks noChangeShapeType="1"/>
          </p:cNvSpPr>
          <p:nvPr/>
        </p:nvSpPr>
        <p:spPr bwMode="auto">
          <a:xfrm>
            <a:off x="4052839" y="2709948"/>
            <a:ext cx="440153" cy="326776"/>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smtClean="0">
              <a:ln>
                <a:noFill/>
              </a:ln>
              <a:solidFill>
                <a:sysClr val="windowText" lastClr="000000"/>
              </a:solidFill>
              <a:effectLst/>
              <a:uLnTx/>
              <a:uFillTx/>
            </a:endParaRPr>
          </a:p>
        </p:txBody>
      </p:sp>
      <p:sp>
        <p:nvSpPr>
          <p:cNvPr id="147" name="Text Box 155"/>
          <p:cNvSpPr txBox="1">
            <a:spLocks noChangeArrowheads="1"/>
          </p:cNvSpPr>
          <p:nvPr/>
        </p:nvSpPr>
        <p:spPr bwMode="auto">
          <a:xfrm>
            <a:off x="1655267" y="3420248"/>
            <a:ext cx="6396911"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当拥塞窗口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24 </a:t>
            </a:r>
            <a:r>
              <a:rPr lang="zh-CN" altLang="en-US" sz="1600" b="1" dirty="0">
                <a:solidFill>
                  <a:srgbClr val="0000FF"/>
                </a:solidFill>
                <a:latin typeface="微软雅黑" pitchFamily="34" charset="-122"/>
                <a:ea typeface="微软雅黑" pitchFamily="34" charset="-122"/>
              </a:rPr>
              <a:t>时，网络出现了超时（图中的</a:t>
            </a:r>
            <a:r>
              <a:rPr lang="zh-CN" altLang="en-US" sz="1600" b="1" dirty="0" smtClean="0">
                <a:solidFill>
                  <a:srgbClr val="0000FF"/>
                </a:solidFill>
                <a:latin typeface="微软雅黑" pitchFamily="34" charset="-122"/>
                <a:ea typeface="微软雅黑" pitchFamily="34" charset="-122"/>
              </a:rPr>
              <a:t>点</a:t>
            </a:r>
            <a:r>
              <a:rPr lang="en-US" altLang="zh-CN" sz="1600" dirty="0">
                <a:solidFill>
                  <a:srgbClr val="0000FF"/>
                </a:solidFill>
                <a:latin typeface="微软雅黑" pitchFamily="34" charset="-122"/>
                <a:ea typeface="微软雅黑" pitchFamily="34" charset="-122"/>
                <a:sym typeface="Wingdings"/>
              </a:rPr>
              <a:t> </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发送方判断为网络拥塞。于是调整门限值 </a:t>
            </a:r>
            <a:r>
              <a:rPr lang="en-US" altLang="zh-CN" sz="1600" b="1" dirty="0" err="1">
                <a:solidFill>
                  <a:srgbClr val="0000FF"/>
                </a:solidFill>
                <a:latin typeface="微软雅黑" pitchFamily="34" charset="-122"/>
                <a:ea typeface="微软雅黑" pitchFamily="34" charset="-122"/>
              </a:rPr>
              <a:t>ssthresh</a:t>
            </a:r>
            <a:r>
              <a:rPr lang="en-US" altLang="zh-CN" sz="1600" b="1" dirty="0">
                <a:solidFill>
                  <a:srgbClr val="0000FF"/>
                </a:solidFill>
                <a:latin typeface="微软雅黑" pitchFamily="34" charset="-122"/>
                <a:ea typeface="微软雅黑" pitchFamily="34" charset="-122"/>
              </a:rPr>
              <a:t> =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2 = 12</a:t>
            </a:r>
            <a:r>
              <a:rPr lang="zh-CN" altLang="en-US" sz="1600" b="1" dirty="0">
                <a:solidFill>
                  <a:srgbClr val="0000FF"/>
                </a:solidFill>
                <a:latin typeface="微软雅黑" pitchFamily="34" charset="-122"/>
                <a:ea typeface="微软雅黑" pitchFamily="34" charset="-122"/>
              </a:rPr>
              <a:t>，同时设置拥塞窗口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1</a:t>
            </a:r>
            <a:r>
              <a:rPr lang="zh-CN" altLang="en-US" sz="1600" b="1" dirty="0">
                <a:solidFill>
                  <a:srgbClr val="0000FF"/>
                </a:solidFill>
                <a:latin typeface="微软雅黑" pitchFamily="34" charset="-122"/>
                <a:ea typeface="微软雅黑" pitchFamily="34" charset="-122"/>
              </a:rPr>
              <a:t>，进入慢开始阶段。</a:t>
            </a:r>
          </a:p>
        </p:txBody>
      </p:sp>
    </p:spTree>
    <p:extLst>
      <p:ext uri="{BB962C8B-B14F-4D97-AF65-F5344CB8AC3E}">
        <p14:creationId xmlns:p14="http://schemas.microsoft.com/office/powerpoint/2010/main" val="181451237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矩形 120"/>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22" name="圆角矩形 121"/>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317046" y="1115751"/>
            <a:ext cx="6366146" cy="2262108"/>
            <a:chOff x="300646" y="840152"/>
            <a:chExt cx="9011533" cy="3093013"/>
          </a:xfrm>
        </p:grpSpPr>
        <p:sp>
          <p:nvSpPr>
            <p:cNvPr id="9"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10"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41"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42"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3"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4"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5"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6"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7"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8"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9"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0"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51"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2"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3"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4"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5"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6"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7"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8"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9"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2"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3"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4"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5"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76"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79"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80"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82"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91"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92" name="Rectangle 161"/>
            <p:cNvSpPr>
              <a:spLocks noChangeArrowheads="1"/>
            </p:cNvSpPr>
            <p:nvPr/>
          </p:nvSpPr>
          <p:spPr bwMode="auto">
            <a:xfrm>
              <a:off x="2485409" y="1712921"/>
              <a:ext cx="43180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3"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Rectangle 161"/>
            <p:cNvSpPr>
              <a:spLocks noChangeArrowheads="1"/>
            </p:cNvSpPr>
            <p:nvPr/>
          </p:nvSpPr>
          <p:spPr bwMode="auto">
            <a:xfrm>
              <a:off x="4429626"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6" name="直接连接符 95"/>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97"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98"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02"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3" name="直接连接符 134"/>
            <p:cNvCxnSpPr>
              <a:cxnSpLocks noChangeShapeType="1"/>
              <a:stCxn id="94" idx="4"/>
              <a:endCxn id="98" idx="3"/>
            </p:cNvCxnSpPr>
            <p:nvPr/>
          </p:nvCxnSpPr>
          <p:spPr bwMode="auto">
            <a:xfrm>
              <a:off x="6706617" y="2109019"/>
              <a:ext cx="200025" cy="785812"/>
            </a:xfrm>
            <a:prstGeom prst="line">
              <a:avLst/>
            </a:prstGeom>
            <a:noFill/>
            <a:ln w="19050" algn="ctr">
              <a:solidFill>
                <a:srgbClr val="0000FF"/>
              </a:solidFill>
              <a:round/>
              <a:headEnd/>
              <a:tailEnd/>
            </a:ln>
          </p:spPr>
        </p:cxnSp>
        <p:sp>
          <p:nvSpPr>
            <p:cNvPr id="104"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5"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6" name="TextBox 147"/>
            <p:cNvSpPr txBox="1">
              <a:spLocks noChangeArrowheads="1"/>
            </p:cNvSpPr>
            <p:nvPr/>
          </p:nvSpPr>
          <p:spPr bwMode="auto">
            <a:xfrm>
              <a:off x="5403007"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7" name="TextBox 148"/>
            <p:cNvSpPr txBox="1">
              <a:spLocks noChangeArrowheads="1"/>
            </p:cNvSpPr>
            <p:nvPr/>
          </p:nvSpPr>
          <p:spPr bwMode="auto">
            <a:xfrm>
              <a:off x="6553947"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08"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09" name="直接连接符 108"/>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10"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11"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TextBox 149"/>
            <p:cNvSpPr txBox="1">
              <a:spLocks noChangeArrowheads="1"/>
            </p:cNvSpPr>
            <p:nvPr/>
          </p:nvSpPr>
          <p:spPr bwMode="auto">
            <a:xfrm>
              <a:off x="6626974"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5"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6" name="直接连接符 115"/>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7"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18" name="Text Box 155"/>
          <p:cNvSpPr txBox="1">
            <a:spLocks noChangeArrowheads="1"/>
          </p:cNvSpPr>
          <p:nvPr/>
        </p:nvSpPr>
        <p:spPr bwMode="auto">
          <a:xfrm>
            <a:off x="859536" y="3438536"/>
            <a:ext cx="761695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按照慢开始算法，发送方每收到一个对新报文段的确认 </a:t>
            </a:r>
            <a:r>
              <a:rPr lang="en-US" altLang="zh-CN" sz="1600" b="1" dirty="0">
                <a:solidFill>
                  <a:srgbClr val="0000FF"/>
                </a:solidFill>
                <a:latin typeface="微软雅黑" pitchFamily="34" charset="-122"/>
                <a:ea typeface="微软雅黑" pitchFamily="34" charset="-122"/>
              </a:rPr>
              <a:t>ACK</a:t>
            </a:r>
            <a:r>
              <a:rPr lang="zh-CN" altLang="en-US" sz="1600" b="1" dirty="0">
                <a:solidFill>
                  <a:srgbClr val="0000FF"/>
                </a:solidFill>
                <a:latin typeface="微软雅黑" pitchFamily="34" charset="-122"/>
                <a:ea typeface="微软雅黑" pitchFamily="34" charset="-122"/>
              </a:rPr>
              <a:t>，就把拥塞窗口值加 </a:t>
            </a:r>
            <a:r>
              <a:rPr lang="en-US" altLang="zh-CN" sz="1600" b="1" dirty="0">
                <a:solidFill>
                  <a:srgbClr val="0000FF"/>
                </a:solidFill>
                <a:latin typeface="微软雅黑" pitchFamily="34" charset="-122"/>
                <a:ea typeface="微软雅黑" pitchFamily="34" charset="-122"/>
              </a:rPr>
              <a:t>1</a:t>
            </a:r>
            <a:r>
              <a:rPr lang="zh-CN" altLang="en-US" sz="1600" b="1" dirty="0">
                <a:solidFill>
                  <a:srgbClr val="0000FF"/>
                </a:solidFill>
                <a:latin typeface="微软雅黑" pitchFamily="34" charset="-122"/>
                <a:ea typeface="微软雅黑" pitchFamily="34" charset="-122"/>
              </a:rPr>
              <a:t>。</a:t>
            </a:r>
          </a:p>
          <a:p>
            <a:pPr>
              <a:lnSpc>
                <a:spcPct val="110000"/>
              </a:lnSpc>
            </a:pPr>
            <a:r>
              <a:rPr lang="zh-CN" altLang="en-US" sz="1600" b="1" dirty="0">
                <a:solidFill>
                  <a:srgbClr val="0000FF"/>
                </a:solidFill>
                <a:latin typeface="微软雅黑" pitchFamily="34" charset="-122"/>
                <a:ea typeface="微软雅黑" pitchFamily="34" charset="-122"/>
              </a:rPr>
              <a:t>当拥塞窗口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a:t>
            </a:r>
            <a:r>
              <a:rPr lang="en-US" altLang="zh-CN" sz="1600" b="1" dirty="0" err="1">
                <a:solidFill>
                  <a:srgbClr val="0000FF"/>
                </a:solidFill>
                <a:latin typeface="微软雅黑" pitchFamily="34" charset="-122"/>
                <a:ea typeface="微软雅黑" pitchFamily="34" charset="-122"/>
              </a:rPr>
              <a:t>ssthresh</a:t>
            </a:r>
            <a:r>
              <a:rPr lang="en-US" altLang="zh-CN" sz="1600" b="1" dirty="0">
                <a:solidFill>
                  <a:srgbClr val="0000FF"/>
                </a:solidFill>
                <a:latin typeface="微软雅黑" pitchFamily="34" charset="-122"/>
                <a:ea typeface="微软雅黑" pitchFamily="34" charset="-122"/>
              </a:rPr>
              <a:t> = 12 </a:t>
            </a:r>
            <a:r>
              <a:rPr lang="zh-CN" altLang="en-US" sz="1600" b="1" dirty="0">
                <a:solidFill>
                  <a:srgbClr val="0000FF"/>
                </a:solidFill>
                <a:latin typeface="微软雅黑" pitchFamily="34" charset="-122"/>
                <a:ea typeface="微软雅黑" pitchFamily="34" charset="-122"/>
              </a:rPr>
              <a:t>时（图中的</a:t>
            </a:r>
            <a:r>
              <a:rPr lang="zh-CN" altLang="en-US" sz="1600" b="1" dirty="0" smtClean="0">
                <a:solidFill>
                  <a:srgbClr val="0000FF"/>
                </a:solidFill>
                <a:latin typeface="微软雅黑" pitchFamily="34" charset="-122"/>
                <a:ea typeface="微软雅黑" pitchFamily="34" charset="-122"/>
              </a:rPr>
              <a:t>点</a:t>
            </a:r>
            <a:r>
              <a:rPr lang="en-US" altLang="zh-CN" sz="1600" dirty="0" smtClean="0">
                <a:solidFill>
                  <a:srgbClr val="0000FF"/>
                </a:solidFill>
                <a:latin typeface="微软雅黑" pitchFamily="34" charset="-122"/>
                <a:ea typeface="微软雅黑" pitchFamily="34" charset="-122"/>
                <a:sym typeface="Wingdings"/>
              </a:rPr>
              <a:t></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这是新的 </a:t>
            </a:r>
            <a:r>
              <a:rPr lang="en-US" altLang="zh-CN" sz="1600" b="1" dirty="0" err="1">
                <a:solidFill>
                  <a:srgbClr val="0000FF"/>
                </a:solidFill>
                <a:latin typeface="微软雅黑" pitchFamily="34" charset="-122"/>
                <a:ea typeface="微软雅黑" pitchFamily="34" charset="-122"/>
              </a:rPr>
              <a:t>ssthresh</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值），改为执行拥塞避免算法，拥塞窗口按线性规律增大。</a:t>
            </a:r>
          </a:p>
        </p:txBody>
      </p:sp>
      <p:sp>
        <p:nvSpPr>
          <p:cNvPr id="119" name="Line 167"/>
          <p:cNvSpPr>
            <a:spLocks noChangeShapeType="1"/>
          </p:cNvSpPr>
          <p:nvPr/>
        </p:nvSpPr>
        <p:spPr bwMode="auto">
          <a:xfrm flipH="1" flipV="1">
            <a:off x="5235509" y="2380562"/>
            <a:ext cx="409373" cy="327412"/>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82128103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矩形 148"/>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50" name="圆角矩形 149"/>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317046" y="1115751"/>
            <a:ext cx="6366146" cy="2262108"/>
            <a:chOff x="300646" y="840152"/>
            <a:chExt cx="9011533" cy="3093013"/>
          </a:xfrm>
        </p:grpSpPr>
        <p:sp>
          <p:nvSpPr>
            <p:cNvPr id="37" name="Text Box 140"/>
            <p:cNvSpPr txBox="1">
              <a:spLocks noChangeArrowheads="1"/>
            </p:cNvSpPr>
            <p:nvPr/>
          </p:nvSpPr>
          <p:spPr bwMode="auto">
            <a:xfrm>
              <a:off x="4758803" y="980728"/>
              <a:ext cx="1130300"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38" name="Line 2"/>
            <p:cNvSpPr>
              <a:spLocks noChangeShapeType="1"/>
            </p:cNvSpPr>
            <p:nvPr/>
          </p:nvSpPr>
          <p:spPr bwMode="auto">
            <a:xfrm flipV="1">
              <a:off x="1883792" y="3639369"/>
              <a:ext cx="6211887" cy="4762"/>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Line 3"/>
            <p:cNvSpPr>
              <a:spLocks noChangeShapeType="1"/>
            </p:cNvSpPr>
            <p:nvPr/>
          </p:nvSpPr>
          <p:spPr bwMode="auto">
            <a:xfrm>
              <a:off x="1882204" y="1161281"/>
              <a:ext cx="1588" cy="2482850"/>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Line 4"/>
            <p:cNvSpPr>
              <a:spLocks noChangeShapeType="1"/>
            </p:cNvSpPr>
            <p:nvPr/>
          </p:nvSpPr>
          <p:spPr bwMode="auto">
            <a:xfrm>
              <a:off x="21123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Line 5"/>
            <p:cNvSpPr>
              <a:spLocks noChangeShapeType="1"/>
            </p:cNvSpPr>
            <p:nvPr/>
          </p:nvSpPr>
          <p:spPr bwMode="auto">
            <a:xfrm>
              <a:off x="2340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2" name="Line 6"/>
            <p:cNvSpPr>
              <a:spLocks noChangeShapeType="1"/>
            </p:cNvSpPr>
            <p:nvPr/>
          </p:nvSpPr>
          <p:spPr bwMode="auto">
            <a:xfrm>
              <a:off x="2569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3" name="Line 7"/>
            <p:cNvSpPr>
              <a:spLocks noChangeShapeType="1"/>
            </p:cNvSpPr>
            <p:nvPr/>
          </p:nvSpPr>
          <p:spPr bwMode="auto">
            <a:xfrm>
              <a:off x="2798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4" name="Line 8"/>
            <p:cNvSpPr>
              <a:spLocks noChangeShapeType="1"/>
            </p:cNvSpPr>
            <p:nvPr/>
          </p:nvSpPr>
          <p:spPr bwMode="auto">
            <a:xfrm>
              <a:off x="3026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5" name="Line 9"/>
            <p:cNvSpPr>
              <a:spLocks noChangeShapeType="1"/>
            </p:cNvSpPr>
            <p:nvPr/>
          </p:nvSpPr>
          <p:spPr bwMode="auto">
            <a:xfrm>
              <a:off x="3255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6" name="Line 10"/>
            <p:cNvSpPr>
              <a:spLocks noChangeShapeType="1"/>
            </p:cNvSpPr>
            <p:nvPr/>
          </p:nvSpPr>
          <p:spPr bwMode="auto">
            <a:xfrm>
              <a:off x="3483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7" name="Line 11"/>
            <p:cNvSpPr>
              <a:spLocks noChangeShapeType="1"/>
            </p:cNvSpPr>
            <p:nvPr/>
          </p:nvSpPr>
          <p:spPr bwMode="auto">
            <a:xfrm>
              <a:off x="3712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8" name="Line 12"/>
            <p:cNvSpPr>
              <a:spLocks noChangeShapeType="1"/>
            </p:cNvSpPr>
            <p:nvPr/>
          </p:nvSpPr>
          <p:spPr bwMode="auto">
            <a:xfrm>
              <a:off x="3941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9" name="Line 13"/>
            <p:cNvSpPr>
              <a:spLocks noChangeShapeType="1"/>
            </p:cNvSpPr>
            <p:nvPr/>
          </p:nvSpPr>
          <p:spPr bwMode="auto">
            <a:xfrm>
              <a:off x="4169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0" name="Line 14"/>
            <p:cNvSpPr>
              <a:spLocks noChangeShapeType="1"/>
            </p:cNvSpPr>
            <p:nvPr/>
          </p:nvSpPr>
          <p:spPr bwMode="auto">
            <a:xfrm>
              <a:off x="4398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1" name="Line 15"/>
            <p:cNvSpPr>
              <a:spLocks noChangeShapeType="1"/>
            </p:cNvSpPr>
            <p:nvPr/>
          </p:nvSpPr>
          <p:spPr bwMode="auto">
            <a:xfrm>
              <a:off x="4626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2" name="Line 16"/>
            <p:cNvSpPr>
              <a:spLocks noChangeShapeType="1"/>
            </p:cNvSpPr>
            <p:nvPr/>
          </p:nvSpPr>
          <p:spPr bwMode="auto">
            <a:xfrm>
              <a:off x="4855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3" name="Line 17"/>
            <p:cNvSpPr>
              <a:spLocks noChangeShapeType="1"/>
            </p:cNvSpPr>
            <p:nvPr/>
          </p:nvSpPr>
          <p:spPr bwMode="auto">
            <a:xfrm>
              <a:off x="5084192" y="3567931"/>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4" name="Line 18"/>
            <p:cNvSpPr>
              <a:spLocks noChangeShapeType="1"/>
            </p:cNvSpPr>
            <p:nvPr/>
          </p:nvSpPr>
          <p:spPr bwMode="auto">
            <a:xfrm>
              <a:off x="5312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5" name="Line 19"/>
            <p:cNvSpPr>
              <a:spLocks noChangeShapeType="1"/>
            </p:cNvSpPr>
            <p:nvPr/>
          </p:nvSpPr>
          <p:spPr bwMode="auto">
            <a:xfrm>
              <a:off x="5541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6" name="Line 20"/>
            <p:cNvSpPr>
              <a:spLocks noChangeShapeType="1"/>
            </p:cNvSpPr>
            <p:nvPr/>
          </p:nvSpPr>
          <p:spPr bwMode="auto">
            <a:xfrm>
              <a:off x="5769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7" name="Line 21"/>
            <p:cNvSpPr>
              <a:spLocks noChangeShapeType="1"/>
            </p:cNvSpPr>
            <p:nvPr/>
          </p:nvSpPr>
          <p:spPr bwMode="auto">
            <a:xfrm>
              <a:off x="59985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Line 22"/>
            <p:cNvSpPr>
              <a:spLocks noChangeShapeType="1"/>
            </p:cNvSpPr>
            <p:nvPr/>
          </p:nvSpPr>
          <p:spPr bwMode="auto">
            <a:xfrm>
              <a:off x="62271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Line 23"/>
            <p:cNvSpPr>
              <a:spLocks noChangeShapeType="1"/>
            </p:cNvSpPr>
            <p:nvPr/>
          </p:nvSpPr>
          <p:spPr bwMode="auto">
            <a:xfrm>
              <a:off x="64557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Line 24"/>
            <p:cNvSpPr>
              <a:spLocks noChangeShapeType="1"/>
            </p:cNvSpPr>
            <p:nvPr/>
          </p:nvSpPr>
          <p:spPr bwMode="auto">
            <a:xfrm>
              <a:off x="66843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Line 25"/>
            <p:cNvSpPr>
              <a:spLocks noChangeShapeType="1"/>
            </p:cNvSpPr>
            <p:nvPr/>
          </p:nvSpPr>
          <p:spPr bwMode="auto">
            <a:xfrm>
              <a:off x="6912992" y="349173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Line 40"/>
            <p:cNvSpPr>
              <a:spLocks noChangeShapeType="1"/>
            </p:cNvSpPr>
            <p:nvPr/>
          </p:nvSpPr>
          <p:spPr bwMode="auto">
            <a:xfrm>
              <a:off x="1883792" y="3263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Line 41"/>
            <p:cNvSpPr>
              <a:spLocks noChangeShapeType="1"/>
            </p:cNvSpPr>
            <p:nvPr/>
          </p:nvSpPr>
          <p:spPr bwMode="auto">
            <a:xfrm>
              <a:off x="1883792" y="2882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Line 42"/>
            <p:cNvSpPr>
              <a:spLocks noChangeShapeType="1"/>
            </p:cNvSpPr>
            <p:nvPr/>
          </p:nvSpPr>
          <p:spPr bwMode="auto">
            <a:xfrm>
              <a:off x="1883792" y="2501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Line 43"/>
            <p:cNvSpPr>
              <a:spLocks noChangeShapeType="1"/>
            </p:cNvSpPr>
            <p:nvPr/>
          </p:nvSpPr>
          <p:spPr bwMode="auto">
            <a:xfrm>
              <a:off x="1883792" y="2120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Line 44"/>
            <p:cNvSpPr>
              <a:spLocks noChangeShapeType="1"/>
            </p:cNvSpPr>
            <p:nvPr/>
          </p:nvSpPr>
          <p:spPr bwMode="auto">
            <a:xfrm>
              <a:off x="1883792" y="1739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Line 45"/>
            <p:cNvSpPr>
              <a:spLocks noChangeShapeType="1"/>
            </p:cNvSpPr>
            <p:nvPr/>
          </p:nvSpPr>
          <p:spPr bwMode="auto">
            <a:xfrm>
              <a:off x="1883792" y="1358131"/>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Text Box 77"/>
            <p:cNvSpPr txBox="1">
              <a:spLocks noChangeArrowheads="1"/>
            </p:cNvSpPr>
            <p:nvPr/>
          </p:nvSpPr>
          <p:spPr bwMode="auto">
            <a:xfrm>
              <a:off x="21594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69" name="Text Box 78"/>
            <p:cNvSpPr txBox="1">
              <a:spLocks noChangeArrowheads="1"/>
            </p:cNvSpPr>
            <p:nvPr/>
          </p:nvSpPr>
          <p:spPr bwMode="auto">
            <a:xfrm>
              <a:off x="26166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70" name="Text Box 79"/>
            <p:cNvSpPr txBox="1">
              <a:spLocks noChangeArrowheads="1"/>
            </p:cNvSpPr>
            <p:nvPr/>
          </p:nvSpPr>
          <p:spPr bwMode="auto">
            <a:xfrm>
              <a:off x="3073878"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71" name="Text Box 80"/>
            <p:cNvSpPr txBox="1">
              <a:spLocks noChangeArrowheads="1"/>
            </p:cNvSpPr>
            <p:nvPr/>
          </p:nvSpPr>
          <p:spPr bwMode="auto">
            <a:xfrm>
              <a:off x="3543779"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72" name="Text Box 81"/>
            <p:cNvSpPr txBox="1">
              <a:spLocks noChangeArrowheads="1"/>
            </p:cNvSpPr>
            <p:nvPr/>
          </p:nvSpPr>
          <p:spPr bwMode="auto">
            <a:xfrm>
              <a:off x="39247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73" name="Text Box 82"/>
            <p:cNvSpPr txBox="1">
              <a:spLocks noChangeArrowheads="1"/>
            </p:cNvSpPr>
            <p:nvPr/>
          </p:nvSpPr>
          <p:spPr bwMode="auto">
            <a:xfrm>
              <a:off x="4420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74" name="Text Box 83"/>
            <p:cNvSpPr txBox="1">
              <a:spLocks noChangeArrowheads="1"/>
            </p:cNvSpPr>
            <p:nvPr/>
          </p:nvSpPr>
          <p:spPr bwMode="auto">
            <a:xfrm>
              <a:off x="4851878"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75" name="Text Box 84"/>
            <p:cNvSpPr txBox="1">
              <a:spLocks noChangeArrowheads="1"/>
            </p:cNvSpPr>
            <p:nvPr/>
          </p:nvSpPr>
          <p:spPr bwMode="auto">
            <a:xfrm>
              <a:off x="5309079"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76" name="Text Box 85"/>
            <p:cNvSpPr txBox="1">
              <a:spLocks noChangeArrowheads="1"/>
            </p:cNvSpPr>
            <p:nvPr/>
          </p:nvSpPr>
          <p:spPr bwMode="auto">
            <a:xfrm>
              <a:off x="5782155"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77" name="Text Box 86"/>
            <p:cNvSpPr txBox="1">
              <a:spLocks noChangeArrowheads="1"/>
            </p:cNvSpPr>
            <p:nvPr/>
          </p:nvSpPr>
          <p:spPr bwMode="auto">
            <a:xfrm>
              <a:off x="6239353" y="3588569"/>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78" name="Text Box 87"/>
            <p:cNvSpPr txBox="1">
              <a:spLocks noChangeArrowheads="1"/>
            </p:cNvSpPr>
            <p:nvPr/>
          </p:nvSpPr>
          <p:spPr bwMode="auto">
            <a:xfrm>
              <a:off x="6683854" y="3596503"/>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79" name="Text Box 89"/>
            <p:cNvSpPr txBox="1">
              <a:spLocks noChangeArrowheads="1"/>
            </p:cNvSpPr>
            <p:nvPr/>
          </p:nvSpPr>
          <p:spPr bwMode="auto">
            <a:xfrm>
              <a:off x="1740377" y="3588569"/>
              <a:ext cx="372590"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80" name="Text Box 90"/>
            <p:cNvSpPr txBox="1">
              <a:spLocks noChangeArrowheads="1"/>
            </p:cNvSpPr>
            <p:nvPr/>
          </p:nvSpPr>
          <p:spPr bwMode="auto">
            <a:xfrm>
              <a:off x="1617091" y="3439344"/>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81" name="Text Box 91"/>
            <p:cNvSpPr txBox="1">
              <a:spLocks noChangeArrowheads="1"/>
            </p:cNvSpPr>
            <p:nvPr/>
          </p:nvSpPr>
          <p:spPr bwMode="auto">
            <a:xfrm>
              <a:off x="1597772" y="3058345"/>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82" name="Text Box 92"/>
            <p:cNvSpPr txBox="1">
              <a:spLocks noChangeArrowheads="1"/>
            </p:cNvSpPr>
            <p:nvPr/>
          </p:nvSpPr>
          <p:spPr bwMode="auto">
            <a:xfrm>
              <a:off x="1597772" y="2690043"/>
              <a:ext cx="372590"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83" name="Text Box 93"/>
            <p:cNvSpPr txBox="1">
              <a:spLocks noChangeArrowheads="1"/>
            </p:cNvSpPr>
            <p:nvPr/>
          </p:nvSpPr>
          <p:spPr bwMode="auto">
            <a:xfrm>
              <a:off x="1483473" y="23217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84" name="Text Box 94"/>
            <p:cNvSpPr txBox="1">
              <a:spLocks noChangeArrowheads="1"/>
            </p:cNvSpPr>
            <p:nvPr/>
          </p:nvSpPr>
          <p:spPr bwMode="auto">
            <a:xfrm>
              <a:off x="1483473" y="1953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85" name="Text Box 95"/>
            <p:cNvSpPr txBox="1">
              <a:spLocks noChangeArrowheads="1"/>
            </p:cNvSpPr>
            <p:nvPr/>
          </p:nvSpPr>
          <p:spPr bwMode="auto">
            <a:xfrm>
              <a:off x="1483473" y="1572445"/>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86" name="Text Box 96"/>
            <p:cNvSpPr txBox="1">
              <a:spLocks noChangeArrowheads="1"/>
            </p:cNvSpPr>
            <p:nvPr/>
          </p:nvSpPr>
          <p:spPr bwMode="auto">
            <a:xfrm>
              <a:off x="1483473" y="1191444"/>
              <a:ext cx="483775" cy="33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87" name="Oval 102"/>
            <p:cNvSpPr>
              <a:spLocks noChangeArrowheads="1"/>
            </p:cNvSpPr>
            <p:nvPr/>
          </p:nvSpPr>
          <p:spPr bwMode="auto">
            <a:xfrm>
              <a:off x="2521967" y="2844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Oval 103"/>
            <p:cNvSpPr>
              <a:spLocks noChangeArrowheads="1"/>
            </p:cNvSpPr>
            <p:nvPr/>
          </p:nvSpPr>
          <p:spPr bwMode="auto">
            <a:xfrm>
              <a:off x="2293367" y="32250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Oval 104"/>
            <p:cNvSpPr>
              <a:spLocks noChangeArrowheads="1"/>
            </p:cNvSpPr>
            <p:nvPr/>
          </p:nvSpPr>
          <p:spPr bwMode="auto">
            <a:xfrm>
              <a:off x="1845692" y="3472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0" name="Oval 105"/>
            <p:cNvSpPr>
              <a:spLocks noChangeArrowheads="1"/>
            </p:cNvSpPr>
            <p:nvPr/>
          </p:nvSpPr>
          <p:spPr bwMode="auto">
            <a:xfrm>
              <a:off x="2055242" y="34060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Oval 106"/>
            <p:cNvSpPr>
              <a:spLocks noChangeArrowheads="1"/>
            </p:cNvSpPr>
            <p:nvPr/>
          </p:nvSpPr>
          <p:spPr bwMode="auto">
            <a:xfrm>
              <a:off x="2750567" y="20788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2" name="Oval 107"/>
            <p:cNvSpPr>
              <a:spLocks noChangeArrowheads="1"/>
            </p:cNvSpPr>
            <p:nvPr/>
          </p:nvSpPr>
          <p:spPr bwMode="auto">
            <a:xfrm>
              <a:off x="2979167" y="19772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3" name="Oval 108"/>
            <p:cNvSpPr>
              <a:spLocks noChangeArrowheads="1"/>
            </p:cNvSpPr>
            <p:nvPr/>
          </p:nvSpPr>
          <p:spPr bwMode="auto">
            <a:xfrm>
              <a:off x="3207767" y="18867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4" name="Oval 109"/>
            <p:cNvSpPr>
              <a:spLocks noChangeArrowheads="1"/>
            </p:cNvSpPr>
            <p:nvPr/>
          </p:nvSpPr>
          <p:spPr bwMode="auto">
            <a:xfrm>
              <a:off x="3669729" y="1696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5" name="Oval 110"/>
            <p:cNvSpPr>
              <a:spLocks noChangeArrowheads="1"/>
            </p:cNvSpPr>
            <p:nvPr/>
          </p:nvSpPr>
          <p:spPr bwMode="auto">
            <a:xfrm>
              <a:off x="3436367" y="17915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Oval 113"/>
            <p:cNvSpPr>
              <a:spLocks noChangeArrowheads="1"/>
            </p:cNvSpPr>
            <p:nvPr/>
          </p:nvSpPr>
          <p:spPr bwMode="auto">
            <a:xfrm>
              <a:off x="3898329" y="16010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7" name="Oval 114"/>
            <p:cNvSpPr>
              <a:spLocks noChangeArrowheads="1"/>
            </p:cNvSpPr>
            <p:nvPr/>
          </p:nvSpPr>
          <p:spPr bwMode="auto">
            <a:xfrm>
              <a:off x="4122167" y="1510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8" name="Oval 116"/>
            <p:cNvSpPr>
              <a:spLocks noChangeArrowheads="1"/>
            </p:cNvSpPr>
            <p:nvPr/>
          </p:nvSpPr>
          <p:spPr bwMode="auto">
            <a:xfrm>
              <a:off x="4574604" y="130574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9" name="Oval 117"/>
            <p:cNvSpPr>
              <a:spLocks noChangeArrowheads="1"/>
            </p:cNvSpPr>
            <p:nvPr/>
          </p:nvSpPr>
          <p:spPr bwMode="auto">
            <a:xfrm>
              <a:off x="4350767" y="1400994"/>
              <a:ext cx="88900" cy="88900"/>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0" name="Freeform 118"/>
            <p:cNvSpPr>
              <a:spLocks/>
            </p:cNvSpPr>
            <p:nvPr/>
          </p:nvSpPr>
          <p:spPr bwMode="auto">
            <a:xfrm>
              <a:off x="1807592" y="1358131"/>
              <a:ext cx="2814637" cy="2174875"/>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1" name="Text Box 134"/>
            <p:cNvSpPr txBox="1">
              <a:spLocks noChangeArrowheads="1"/>
            </p:cNvSpPr>
            <p:nvPr/>
          </p:nvSpPr>
          <p:spPr bwMode="auto">
            <a:xfrm>
              <a:off x="8097266" y="3444106"/>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102" name="Text Box 135"/>
            <p:cNvSpPr txBox="1">
              <a:spLocks noChangeArrowheads="1"/>
            </p:cNvSpPr>
            <p:nvPr/>
          </p:nvSpPr>
          <p:spPr bwMode="auto">
            <a:xfrm>
              <a:off x="951928" y="840152"/>
              <a:ext cx="1983968"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103" name="Text Box 140"/>
            <p:cNvSpPr txBox="1">
              <a:spLocks noChangeArrowheads="1"/>
            </p:cNvSpPr>
            <p:nvPr/>
          </p:nvSpPr>
          <p:spPr bwMode="auto">
            <a:xfrm>
              <a:off x="6895231" y="1763524"/>
              <a:ext cx="1154112" cy="37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4" name="Line 156"/>
            <p:cNvSpPr>
              <a:spLocks noChangeShapeType="1"/>
            </p:cNvSpPr>
            <p:nvPr/>
          </p:nvSpPr>
          <p:spPr bwMode="auto">
            <a:xfrm>
              <a:off x="1959992" y="2120131"/>
              <a:ext cx="8382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5" name="Line 146"/>
            <p:cNvSpPr>
              <a:spLocks noChangeShapeType="1"/>
            </p:cNvSpPr>
            <p:nvPr/>
          </p:nvSpPr>
          <p:spPr bwMode="auto">
            <a:xfrm flipV="1">
              <a:off x="1959992" y="1351781"/>
              <a:ext cx="2679700" cy="635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6" name="Text Box 203"/>
            <p:cNvSpPr txBox="1">
              <a:spLocks noChangeArrowheads="1"/>
            </p:cNvSpPr>
            <p:nvPr/>
          </p:nvSpPr>
          <p:spPr bwMode="auto">
            <a:xfrm>
              <a:off x="7711036" y="1935493"/>
              <a:ext cx="1482621" cy="6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107" name="Text Box 205"/>
            <p:cNvSpPr txBox="1">
              <a:spLocks noChangeArrowheads="1"/>
            </p:cNvSpPr>
            <p:nvPr/>
          </p:nvSpPr>
          <p:spPr bwMode="auto">
            <a:xfrm>
              <a:off x="300646" y="1861369"/>
              <a:ext cx="1198546" cy="631241"/>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108" name="Line 215"/>
            <p:cNvSpPr>
              <a:spLocks noChangeShapeType="1"/>
            </p:cNvSpPr>
            <p:nvPr/>
          </p:nvSpPr>
          <p:spPr bwMode="auto">
            <a:xfrm flipV="1">
              <a:off x="1388492" y="2148706"/>
              <a:ext cx="214312"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9" name="Text Box 206"/>
            <p:cNvSpPr txBox="1">
              <a:spLocks noChangeArrowheads="1"/>
            </p:cNvSpPr>
            <p:nvPr/>
          </p:nvSpPr>
          <p:spPr bwMode="auto">
            <a:xfrm rot="20245475">
              <a:off x="6783372" y="2294847"/>
              <a:ext cx="1214913" cy="40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110" name="Oval 125"/>
            <p:cNvSpPr>
              <a:spLocks noChangeArrowheads="1"/>
            </p:cNvSpPr>
            <p:nvPr/>
          </p:nvSpPr>
          <p:spPr bwMode="auto">
            <a:xfrm>
              <a:off x="5036567" y="33917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1" name="Oval 126"/>
            <p:cNvSpPr>
              <a:spLocks noChangeArrowheads="1"/>
            </p:cNvSpPr>
            <p:nvPr/>
          </p:nvSpPr>
          <p:spPr bwMode="auto">
            <a:xfrm>
              <a:off x="5266754" y="32059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2" name="Oval 127"/>
            <p:cNvSpPr>
              <a:spLocks noChangeArrowheads="1"/>
            </p:cNvSpPr>
            <p:nvPr/>
          </p:nvSpPr>
          <p:spPr bwMode="auto">
            <a:xfrm>
              <a:off x="4798442" y="346315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3" name="Oval 128"/>
            <p:cNvSpPr>
              <a:spLocks noChangeArrowheads="1"/>
            </p:cNvSpPr>
            <p:nvPr/>
          </p:nvSpPr>
          <p:spPr bwMode="auto">
            <a:xfrm>
              <a:off x="5501704" y="2837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4" name="Oval 129"/>
            <p:cNvSpPr>
              <a:spLocks noChangeArrowheads="1"/>
            </p:cNvSpPr>
            <p:nvPr/>
          </p:nvSpPr>
          <p:spPr bwMode="auto">
            <a:xfrm>
              <a:off x="5973192" y="23534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5" name="Oval 130"/>
            <p:cNvSpPr>
              <a:spLocks noChangeArrowheads="1"/>
            </p:cNvSpPr>
            <p:nvPr/>
          </p:nvSpPr>
          <p:spPr bwMode="auto">
            <a:xfrm>
              <a:off x="6646292" y="207726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6" name="Oval 131"/>
            <p:cNvSpPr>
              <a:spLocks noChangeArrowheads="1"/>
            </p:cNvSpPr>
            <p:nvPr/>
          </p:nvSpPr>
          <p:spPr bwMode="auto">
            <a:xfrm>
              <a:off x="6197029" y="22534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7" name="Oval 132"/>
            <p:cNvSpPr>
              <a:spLocks noChangeArrowheads="1"/>
            </p:cNvSpPr>
            <p:nvPr/>
          </p:nvSpPr>
          <p:spPr bwMode="auto">
            <a:xfrm>
              <a:off x="6425629" y="21629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8" name="Line 147"/>
            <p:cNvSpPr>
              <a:spLocks noChangeShapeType="1"/>
            </p:cNvSpPr>
            <p:nvPr/>
          </p:nvSpPr>
          <p:spPr bwMode="auto">
            <a:xfrm rot="10800000">
              <a:off x="1977454" y="2499544"/>
              <a:ext cx="403860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9" name="直接连接符 115"/>
            <p:cNvCxnSpPr>
              <a:cxnSpLocks noChangeShapeType="1"/>
            </p:cNvCxnSpPr>
            <p:nvPr/>
          </p:nvCxnSpPr>
          <p:spPr bwMode="auto">
            <a:xfrm>
              <a:off x="4626992" y="1348606"/>
              <a:ext cx="228600" cy="2138363"/>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120" name="Rectangle 161"/>
            <p:cNvSpPr>
              <a:spLocks noChangeArrowheads="1"/>
            </p:cNvSpPr>
            <p:nvPr/>
          </p:nvSpPr>
          <p:spPr bwMode="auto">
            <a:xfrm>
              <a:off x="2485409" y="1712921"/>
              <a:ext cx="43180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21" name="Oval 129"/>
            <p:cNvSpPr>
              <a:spLocks noChangeArrowheads="1"/>
            </p:cNvSpPr>
            <p:nvPr/>
          </p:nvSpPr>
          <p:spPr bwMode="auto">
            <a:xfrm>
              <a:off x="5741417" y="245668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2" name="任意多边形 134"/>
            <p:cNvSpPr>
              <a:spLocks/>
            </p:cNvSpPr>
            <p:nvPr/>
          </p:nvSpPr>
          <p:spPr bwMode="auto">
            <a:xfrm>
              <a:off x="4846067" y="2109019"/>
              <a:ext cx="1862137" cy="1401762"/>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3" name="Rectangle 161"/>
            <p:cNvSpPr>
              <a:spLocks noChangeArrowheads="1"/>
            </p:cNvSpPr>
            <p:nvPr/>
          </p:nvSpPr>
          <p:spPr bwMode="auto">
            <a:xfrm>
              <a:off x="4429626" y="976842"/>
              <a:ext cx="358776" cy="2889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124" name="直接连接符 123"/>
            <p:cNvCxnSpPr>
              <a:cxnSpLocks noChangeShapeType="1"/>
            </p:cNvCxnSpPr>
            <p:nvPr/>
          </p:nvCxnSpPr>
          <p:spPr bwMode="auto">
            <a:xfrm flipH="1">
              <a:off x="6909817" y="2902769"/>
              <a:ext cx="1587" cy="655637"/>
            </a:xfrm>
            <a:prstGeom prst="line">
              <a:avLst/>
            </a:prstGeom>
            <a:noFill/>
            <a:ln w="12700" algn="ctr">
              <a:solidFill>
                <a:srgbClr val="000000"/>
              </a:solidFill>
              <a:prstDash val="dash"/>
              <a:round/>
              <a:headEnd/>
              <a:tailEnd/>
            </a:ln>
          </p:spPr>
        </p:cxnSp>
        <p:cxnSp>
          <p:nvCxnSpPr>
            <p:cNvPr id="125" name="直接连接符 121"/>
            <p:cNvCxnSpPr>
              <a:cxnSpLocks noChangeShapeType="1"/>
            </p:cNvCxnSpPr>
            <p:nvPr/>
          </p:nvCxnSpPr>
          <p:spPr bwMode="auto">
            <a:xfrm>
              <a:off x="1993329" y="2886894"/>
              <a:ext cx="5545138" cy="0"/>
            </a:xfrm>
            <a:prstGeom prst="line">
              <a:avLst/>
            </a:prstGeom>
            <a:noFill/>
            <a:ln w="12700" algn="ctr">
              <a:solidFill>
                <a:srgbClr val="000000"/>
              </a:solidFill>
              <a:prstDash val="dash"/>
              <a:round/>
              <a:headEnd/>
              <a:tailEnd/>
            </a:ln>
          </p:spPr>
        </p:cxnSp>
        <p:sp>
          <p:nvSpPr>
            <p:cNvPr id="126" name="Oval 130"/>
            <p:cNvSpPr>
              <a:spLocks noChangeArrowheads="1"/>
            </p:cNvSpPr>
            <p:nvPr/>
          </p:nvSpPr>
          <p:spPr bwMode="auto">
            <a:xfrm>
              <a:off x="6866954" y="28456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7" name="Line 24"/>
            <p:cNvSpPr>
              <a:spLocks noChangeShapeType="1"/>
            </p:cNvSpPr>
            <p:nvPr/>
          </p:nvSpPr>
          <p:spPr bwMode="auto">
            <a:xfrm>
              <a:off x="7367017" y="34853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8" name="Line 22"/>
            <p:cNvSpPr>
              <a:spLocks noChangeShapeType="1"/>
            </p:cNvSpPr>
            <p:nvPr/>
          </p:nvSpPr>
          <p:spPr bwMode="auto">
            <a:xfrm>
              <a:off x="7135242" y="3490144"/>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9" name="Text Box 87"/>
            <p:cNvSpPr txBox="1">
              <a:spLocks noChangeArrowheads="1"/>
            </p:cNvSpPr>
            <p:nvPr/>
          </p:nvSpPr>
          <p:spPr bwMode="auto">
            <a:xfrm>
              <a:off x="7112479" y="3593331"/>
              <a:ext cx="483775" cy="3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130" name="Line 22"/>
            <p:cNvSpPr>
              <a:spLocks noChangeShapeType="1"/>
            </p:cNvSpPr>
            <p:nvPr/>
          </p:nvSpPr>
          <p:spPr bwMode="auto">
            <a:xfrm>
              <a:off x="7605142" y="3498081"/>
              <a:ext cx="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31" name="直接连接符 134"/>
            <p:cNvCxnSpPr>
              <a:cxnSpLocks noChangeShapeType="1"/>
              <a:stCxn id="122" idx="4"/>
              <a:endCxn id="126" idx="3"/>
            </p:cNvCxnSpPr>
            <p:nvPr/>
          </p:nvCxnSpPr>
          <p:spPr bwMode="auto">
            <a:xfrm>
              <a:off x="6706617" y="2109019"/>
              <a:ext cx="200025" cy="785812"/>
            </a:xfrm>
            <a:prstGeom prst="line">
              <a:avLst/>
            </a:prstGeom>
            <a:noFill/>
            <a:ln w="19050" algn="ctr">
              <a:solidFill>
                <a:srgbClr val="0000FF"/>
              </a:solidFill>
              <a:round/>
              <a:headEnd/>
              <a:tailEnd/>
            </a:ln>
          </p:spPr>
        </p:cxnSp>
        <p:sp>
          <p:nvSpPr>
            <p:cNvPr id="132" name="Text Box 206"/>
            <p:cNvSpPr txBox="1">
              <a:spLocks noChangeArrowheads="1"/>
            </p:cNvSpPr>
            <p:nvPr/>
          </p:nvSpPr>
          <p:spPr bwMode="auto">
            <a:xfrm rot="20070649">
              <a:off x="5649301" y="189117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3" name="Text Box 206"/>
            <p:cNvSpPr txBox="1">
              <a:spLocks noChangeArrowheads="1"/>
            </p:cNvSpPr>
            <p:nvPr/>
          </p:nvSpPr>
          <p:spPr bwMode="auto">
            <a:xfrm rot="20205303">
              <a:off x="2742350" y="1452888"/>
              <a:ext cx="1214913" cy="40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34" name="TextBox 147"/>
            <p:cNvSpPr txBox="1">
              <a:spLocks noChangeArrowheads="1"/>
            </p:cNvSpPr>
            <p:nvPr/>
          </p:nvSpPr>
          <p:spPr bwMode="auto">
            <a:xfrm>
              <a:off x="5403007" y="2081222"/>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35" name="TextBox 148"/>
            <p:cNvSpPr txBox="1">
              <a:spLocks noChangeArrowheads="1"/>
            </p:cNvSpPr>
            <p:nvPr/>
          </p:nvSpPr>
          <p:spPr bwMode="auto">
            <a:xfrm>
              <a:off x="6553947" y="1679583"/>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smtClean="0">
                <a:ln>
                  <a:noFill/>
                </a:ln>
                <a:solidFill>
                  <a:srgbClr val="CC00CC"/>
                </a:solidFill>
                <a:effectLst/>
                <a:uLnTx/>
                <a:uFillTx/>
                <a:latin typeface="微软雅黑" pitchFamily="34" charset="-122"/>
                <a:ea typeface="微软雅黑" pitchFamily="34" charset="-122"/>
              </a:endParaRPr>
            </a:p>
          </p:txBody>
        </p:sp>
        <p:cxnSp>
          <p:nvCxnSpPr>
            <p:cNvPr id="136" name="直接连接符 153"/>
            <p:cNvCxnSpPr>
              <a:cxnSpLocks noChangeShapeType="1"/>
            </p:cNvCxnSpPr>
            <p:nvPr/>
          </p:nvCxnSpPr>
          <p:spPr bwMode="auto">
            <a:xfrm flipV="1">
              <a:off x="5774754" y="2532881"/>
              <a:ext cx="11113" cy="984250"/>
            </a:xfrm>
            <a:prstGeom prst="line">
              <a:avLst/>
            </a:prstGeom>
            <a:noFill/>
            <a:ln w="12700" algn="ctr">
              <a:solidFill>
                <a:srgbClr val="000000"/>
              </a:solidFill>
              <a:prstDash val="dash"/>
              <a:round/>
              <a:headEnd/>
              <a:tailEnd/>
            </a:ln>
          </p:spPr>
        </p:cxnSp>
        <p:cxnSp>
          <p:nvCxnSpPr>
            <p:cNvPr id="137" name="直接连接符 136"/>
            <p:cNvCxnSpPr>
              <a:cxnSpLocks noChangeShapeType="1"/>
            </p:cNvCxnSpPr>
            <p:nvPr/>
          </p:nvCxnSpPr>
          <p:spPr bwMode="auto">
            <a:xfrm flipV="1">
              <a:off x="6682804" y="2177281"/>
              <a:ext cx="11113" cy="1435100"/>
            </a:xfrm>
            <a:prstGeom prst="line">
              <a:avLst/>
            </a:prstGeom>
            <a:noFill/>
            <a:ln w="12700" algn="ctr">
              <a:solidFill>
                <a:srgbClr val="000000"/>
              </a:solidFill>
              <a:prstDash val="dash"/>
              <a:round/>
              <a:headEnd/>
              <a:tailEnd/>
            </a:ln>
          </p:spPr>
        </p:cxnSp>
        <p:cxnSp>
          <p:nvCxnSpPr>
            <p:cNvPr id="138" name="直接连接符 141"/>
            <p:cNvCxnSpPr>
              <a:cxnSpLocks noChangeShapeType="1"/>
            </p:cNvCxnSpPr>
            <p:nvPr/>
          </p:nvCxnSpPr>
          <p:spPr bwMode="auto">
            <a:xfrm flipV="1">
              <a:off x="6847904" y="2386831"/>
              <a:ext cx="1219200" cy="528638"/>
            </a:xfrm>
            <a:prstGeom prst="line">
              <a:avLst/>
            </a:prstGeom>
            <a:noFill/>
            <a:ln w="19050" algn="ctr">
              <a:solidFill>
                <a:srgbClr val="0000FF"/>
              </a:solidFill>
              <a:round/>
              <a:headEnd/>
              <a:tailEnd/>
            </a:ln>
          </p:spPr>
        </p:cxnSp>
        <p:sp>
          <p:nvSpPr>
            <p:cNvPr id="139" name="Oval 202"/>
            <p:cNvSpPr>
              <a:spLocks noChangeArrowheads="1"/>
            </p:cNvSpPr>
            <p:nvPr/>
          </p:nvSpPr>
          <p:spPr bwMode="auto">
            <a:xfrm>
              <a:off x="7554342" y="2556694"/>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0" name="Oval 130"/>
            <p:cNvSpPr>
              <a:spLocks noChangeArrowheads="1"/>
            </p:cNvSpPr>
            <p:nvPr/>
          </p:nvSpPr>
          <p:spPr bwMode="auto">
            <a:xfrm>
              <a:off x="7092379" y="2745606"/>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1" name="Oval 130"/>
            <p:cNvSpPr>
              <a:spLocks noChangeArrowheads="1"/>
            </p:cNvSpPr>
            <p:nvPr/>
          </p:nvSpPr>
          <p:spPr bwMode="auto">
            <a:xfrm>
              <a:off x="7325742" y="2653531"/>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2" name="TextBox 149"/>
            <p:cNvSpPr txBox="1">
              <a:spLocks noChangeArrowheads="1"/>
            </p:cNvSpPr>
            <p:nvPr/>
          </p:nvSpPr>
          <p:spPr bwMode="auto">
            <a:xfrm>
              <a:off x="6626974" y="2832109"/>
              <a:ext cx="551848" cy="50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43" name="Oval 202"/>
            <p:cNvSpPr>
              <a:spLocks noChangeArrowheads="1"/>
            </p:cNvSpPr>
            <p:nvPr/>
          </p:nvSpPr>
          <p:spPr bwMode="auto">
            <a:xfrm>
              <a:off x="7790879" y="2439219"/>
              <a:ext cx="88900" cy="88900"/>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44" name="直接连接符 143"/>
            <p:cNvCxnSpPr>
              <a:cxnSpLocks noChangeShapeType="1"/>
            </p:cNvCxnSpPr>
            <p:nvPr/>
          </p:nvCxnSpPr>
          <p:spPr bwMode="auto">
            <a:xfrm flipH="1">
              <a:off x="4625404" y="1472431"/>
              <a:ext cx="4763" cy="207645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45" name="直接连接符 119"/>
            <p:cNvCxnSpPr>
              <a:cxnSpLocks noChangeShapeType="1"/>
            </p:cNvCxnSpPr>
            <p:nvPr/>
          </p:nvCxnSpPr>
          <p:spPr bwMode="auto">
            <a:xfrm>
              <a:off x="2796604" y="2229669"/>
              <a:ext cx="0" cy="1306512"/>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146" name="Text Box 155"/>
          <p:cNvSpPr txBox="1">
            <a:spLocks noChangeArrowheads="1"/>
          </p:cNvSpPr>
          <p:nvPr/>
        </p:nvSpPr>
        <p:spPr bwMode="auto">
          <a:xfrm>
            <a:off x="1655268" y="3420248"/>
            <a:ext cx="5797092" cy="904863"/>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rgbClr val="0000FF"/>
                </a:solidFill>
                <a:latin typeface="微软雅黑" pitchFamily="34" charset="-122"/>
                <a:ea typeface="微软雅黑" pitchFamily="34" charset="-122"/>
              </a:rPr>
              <a:t>当拥塞窗口 </a:t>
            </a:r>
            <a:r>
              <a:rPr lang="en-US" altLang="zh-CN" sz="1600" b="1" dirty="0" err="1">
                <a:solidFill>
                  <a:srgbClr val="0000FF"/>
                </a:solidFill>
                <a:latin typeface="微软雅黑" pitchFamily="34" charset="-122"/>
                <a:ea typeface="微软雅黑" pitchFamily="34" charset="-122"/>
              </a:rPr>
              <a:t>cwnd</a:t>
            </a:r>
            <a:r>
              <a:rPr lang="en-US" altLang="zh-CN" sz="1600" b="1" dirty="0">
                <a:solidFill>
                  <a:srgbClr val="0000FF"/>
                </a:solidFill>
                <a:latin typeface="微软雅黑" pitchFamily="34" charset="-122"/>
                <a:ea typeface="微软雅黑" pitchFamily="34" charset="-122"/>
              </a:rPr>
              <a:t> = 16 </a:t>
            </a:r>
            <a:r>
              <a:rPr lang="zh-CN" altLang="en-US" sz="1600" b="1" dirty="0">
                <a:solidFill>
                  <a:srgbClr val="0000FF"/>
                </a:solidFill>
                <a:latin typeface="微软雅黑" pitchFamily="34" charset="-122"/>
                <a:ea typeface="微软雅黑" pitchFamily="34" charset="-122"/>
              </a:rPr>
              <a:t>时（图中的</a:t>
            </a:r>
            <a:r>
              <a:rPr lang="zh-CN" altLang="en-US" sz="1600" b="1" dirty="0" smtClean="0">
                <a:solidFill>
                  <a:srgbClr val="0000FF"/>
                </a:solidFill>
                <a:latin typeface="微软雅黑" pitchFamily="34" charset="-122"/>
                <a:ea typeface="微软雅黑" pitchFamily="34" charset="-122"/>
              </a:rPr>
              <a:t>点</a:t>
            </a:r>
            <a:r>
              <a:rPr lang="en-US" altLang="zh-CN" sz="1600" dirty="0" smtClean="0">
                <a:solidFill>
                  <a:srgbClr val="0000FF"/>
                </a:solidFill>
                <a:latin typeface="微软雅黑" pitchFamily="34" charset="-122"/>
                <a:ea typeface="微软雅黑" pitchFamily="34" charset="-122"/>
                <a:sym typeface="Wingdings"/>
              </a:rPr>
              <a:t></a:t>
            </a:r>
            <a:r>
              <a:rPr lang="zh-CN" altLang="en-US" sz="1600" b="1" dirty="0" smtClean="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出现了一个新的情况，就是发送方一连收到 </a:t>
            </a:r>
            <a:r>
              <a:rPr lang="en-US" altLang="zh-CN" sz="1600" b="1" dirty="0">
                <a:solidFill>
                  <a:srgbClr val="0000FF"/>
                </a:solidFill>
                <a:latin typeface="微软雅黑" pitchFamily="34" charset="-122"/>
                <a:ea typeface="微软雅黑" pitchFamily="34" charset="-122"/>
              </a:rPr>
              <a:t>3 </a:t>
            </a:r>
            <a:r>
              <a:rPr lang="zh-CN" altLang="en-US" sz="1600" b="1" dirty="0">
                <a:solidFill>
                  <a:srgbClr val="0000FF"/>
                </a:solidFill>
                <a:latin typeface="微软雅黑" pitchFamily="34" charset="-122"/>
                <a:ea typeface="微软雅黑" pitchFamily="34" charset="-122"/>
              </a:rPr>
              <a:t>个对同一个报文段的重复确认（图中记为 </a:t>
            </a:r>
            <a:r>
              <a:rPr lang="en-US" altLang="zh-CN" sz="1600" b="1" dirty="0">
                <a:solidFill>
                  <a:srgbClr val="0000FF"/>
                </a:solidFill>
                <a:latin typeface="微软雅黑" pitchFamily="34" charset="-122"/>
                <a:ea typeface="微软雅黑" pitchFamily="34" charset="-122"/>
              </a:rPr>
              <a:t>3-ACK</a:t>
            </a:r>
            <a:r>
              <a:rPr lang="zh-CN" altLang="en-US" sz="1600" b="1" dirty="0">
                <a:solidFill>
                  <a:srgbClr val="0000FF"/>
                </a:solidFill>
                <a:latin typeface="微软雅黑" pitchFamily="34" charset="-122"/>
                <a:ea typeface="微软雅黑" pitchFamily="34" charset="-122"/>
              </a:rPr>
              <a:t>）。发送方改为执行</a:t>
            </a:r>
            <a:r>
              <a:rPr lang="zh-CN" altLang="en-US" sz="1600" b="1" dirty="0">
                <a:solidFill>
                  <a:srgbClr val="CC0099"/>
                </a:solidFill>
                <a:latin typeface="微软雅黑" pitchFamily="34" charset="-122"/>
                <a:ea typeface="微软雅黑" pitchFamily="34" charset="-122"/>
              </a:rPr>
              <a:t>快重传</a:t>
            </a:r>
            <a:r>
              <a:rPr lang="zh-CN" altLang="en-US" sz="1600" b="1" dirty="0">
                <a:solidFill>
                  <a:srgbClr val="0000FF"/>
                </a:solidFill>
                <a:latin typeface="微软雅黑" pitchFamily="34" charset="-122"/>
                <a:ea typeface="微软雅黑" pitchFamily="34" charset="-122"/>
              </a:rPr>
              <a:t>和</a:t>
            </a:r>
            <a:r>
              <a:rPr lang="zh-CN" altLang="en-US" sz="1600" b="1" dirty="0">
                <a:solidFill>
                  <a:srgbClr val="CC0099"/>
                </a:solidFill>
                <a:latin typeface="微软雅黑" pitchFamily="34" charset="-122"/>
                <a:ea typeface="微软雅黑" pitchFamily="34" charset="-122"/>
              </a:rPr>
              <a:t>快恢复</a:t>
            </a:r>
            <a:r>
              <a:rPr lang="zh-CN" altLang="en-US" sz="1600" b="1" dirty="0">
                <a:solidFill>
                  <a:srgbClr val="0000FF"/>
                </a:solidFill>
                <a:latin typeface="微软雅黑" pitchFamily="34" charset="-122"/>
                <a:ea typeface="微软雅黑" pitchFamily="34" charset="-122"/>
              </a:rPr>
              <a:t>算法。</a:t>
            </a:r>
          </a:p>
        </p:txBody>
      </p:sp>
      <p:sp>
        <p:nvSpPr>
          <p:cNvPr id="148" name="Line 167"/>
          <p:cNvSpPr>
            <a:spLocks noChangeShapeType="1"/>
          </p:cNvSpPr>
          <p:nvPr/>
        </p:nvSpPr>
        <p:spPr bwMode="auto">
          <a:xfrm flipV="1">
            <a:off x="5503821" y="2113699"/>
            <a:ext cx="305213" cy="418990"/>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79525143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5"/>
          <p:cNvSpPr>
            <a:spLocks noChangeArrowheads="1"/>
          </p:cNvSpPr>
          <p:nvPr/>
        </p:nvSpPr>
        <p:spPr bwMode="auto">
          <a:xfrm>
            <a:off x="556963" y="85129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6" name="Rectangle 6"/>
          <p:cNvSpPr>
            <a:spLocks noChangeArrowheads="1"/>
          </p:cNvSpPr>
          <p:nvPr/>
        </p:nvSpPr>
        <p:spPr bwMode="auto">
          <a:xfrm>
            <a:off x="3847817" y="81808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快重传算法</a:t>
            </a:r>
          </a:p>
        </p:txBody>
      </p:sp>
      <p:sp>
        <p:nvSpPr>
          <p:cNvPr id="47" name="Rectangle 68"/>
          <p:cNvSpPr>
            <a:spLocks noChangeArrowheads="1"/>
          </p:cNvSpPr>
          <p:nvPr/>
        </p:nvSpPr>
        <p:spPr bwMode="auto">
          <a:xfrm>
            <a:off x="556963" y="1214395"/>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发送方只要一连收到三个重复确认</a:t>
            </a:r>
            <a:r>
              <a:rPr lang="zh-CN" altLang="en-US" sz="2000" b="1" dirty="0">
                <a:latin typeface="微软雅黑" pitchFamily="34" charset="-122"/>
                <a:ea typeface="微软雅黑" pitchFamily="34" charset="-122"/>
              </a:rPr>
              <a:t>，就知道接收方确实没有收到报文段，因而应当</a:t>
            </a:r>
            <a:r>
              <a:rPr lang="zh-CN" altLang="en-US" sz="2000" b="1" dirty="0">
                <a:solidFill>
                  <a:srgbClr val="0000FF"/>
                </a:solidFill>
                <a:latin typeface="微软雅黑" pitchFamily="34" charset="-122"/>
                <a:ea typeface="微软雅黑" pitchFamily="34" charset="-122"/>
              </a:rPr>
              <a:t>立即进行重传（即“快重传”）</a:t>
            </a:r>
            <a:r>
              <a:rPr lang="zh-CN" altLang="en-US" sz="2000" b="1" dirty="0">
                <a:latin typeface="微软雅黑" pitchFamily="34" charset="-122"/>
                <a:ea typeface="微软雅黑" pitchFamily="34" charset="-122"/>
              </a:rPr>
              <a:t>，这样就不会出现超时，发送方也不就会误认为出现了网络拥塞。</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使用快重传可以使整个网络的吞吐量提高约</a:t>
            </a:r>
            <a:r>
              <a:rPr lang="en-US" altLang="zh-CN" sz="2000" b="1" dirty="0">
                <a:latin typeface="微软雅黑" pitchFamily="34" charset="-122"/>
                <a:ea typeface="微软雅黑" pitchFamily="34" charset="-122"/>
              </a:rPr>
              <a:t>20%</a:t>
            </a:r>
            <a:r>
              <a:rPr lang="zh-CN" altLang="en-US" sz="2000" b="1" dirty="0">
                <a:latin typeface="微软雅黑" pitchFamily="34" charset="-122"/>
                <a:ea typeface="微软雅黑" pitchFamily="34" charset="-122"/>
              </a:rPr>
              <a:t>。 </a:t>
            </a:r>
          </a:p>
        </p:txBody>
      </p:sp>
      <p:sp>
        <p:nvSpPr>
          <p:cNvPr id="48" name="对角圆角矩形 47"/>
          <p:cNvSpPr/>
          <p:nvPr/>
        </p:nvSpPr>
        <p:spPr>
          <a:xfrm>
            <a:off x="556963" y="3081117"/>
            <a:ext cx="8048776" cy="104282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940852" y="3213476"/>
            <a:ext cx="7363641" cy="784830"/>
          </a:xfrm>
          <a:prstGeom prst="rect">
            <a:avLst/>
          </a:prstGeom>
        </p:spPr>
        <p:txBody>
          <a:bodyPr wrap="square">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不难看出，快重传并非取消重传计时器，而是在某些情况</a:t>
            </a:r>
            <a:r>
              <a:rPr lang="zh-CN" altLang="en-US" sz="2000" b="1" dirty="0" smtClean="0">
                <a:solidFill>
                  <a:schemeClr val="bg1"/>
                </a:solidFill>
                <a:latin typeface="微软雅黑" pitchFamily="34" charset="-122"/>
                <a:ea typeface="微软雅黑" pitchFamily="34" charset="-122"/>
              </a:rPr>
              <a:t>下可以更</a:t>
            </a:r>
            <a:r>
              <a:rPr lang="zh-CN" altLang="en-US" sz="2000" b="1" dirty="0">
                <a:solidFill>
                  <a:schemeClr val="bg1"/>
                </a:solidFill>
                <a:latin typeface="微软雅黑" pitchFamily="34" charset="-122"/>
                <a:ea typeface="微软雅黑" pitchFamily="34" charset="-122"/>
              </a:rPr>
              <a:t>早</a:t>
            </a:r>
            <a:r>
              <a:rPr lang="zh-CN" altLang="en-US" sz="2000" b="1" dirty="0" smtClean="0">
                <a:solidFill>
                  <a:schemeClr val="bg1"/>
                </a:solidFill>
                <a:latin typeface="微软雅黑" pitchFamily="34" charset="-122"/>
                <a:ea typeface="微软雅黑" pitchFamily="34" charset="-122"/>
              </a:rPr>
              <a:t>地（更快地）重传</a:t>
            </a:r>
            <a:r>
              <a:rPr lang="zh-CN" altLang="en-US" sz="2000" b="1" dirty="0">
                <a:solidFill>
                  <a:schemeClr val="bg1"/>
                </a:solidFill>
                <a:latin typeface="微软雅黑" pitchFamily="34" charset="-122"/>
                <a:ea typeface="微软雅黑" pitchFamily="34" charset="-122"/>
              </a:rPr>
              <a:t>丢失的报文段。 </a:t>
            </a:r>
          </a:p>
        </p:txBody>
      </p:sp>
    </p:spTree>
    <p:extLst>
      <p:ext uri="{BB962C8B-B14F-4D97-AF65-F5344CB8AC3E}">
        <p14:creationId xmlns:p14="http://schemas.microsoft.com/office/powerpoint/2010/main" val="280948631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5"/>
          <p:cNvSpPr>
            <a:spLocks noChangeArrowheads="1"/>
          </p:cNvSpPr>
          <p:nvPr/>
        </p:nvSpPr>
        <p:spPr bwMode="auto">
          <a:xfrm>
            <a:off x="556963" y="119876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7" name="Rectangle 6"/>
          <p:cNvSpPr>
            <a:spLocks noChangeArrowheads="1"/>
          </p:cNvSpPr>
          <p:nvPr/>
        </p:nvSpPr>
        <p:spPr bwMode="auto">
          <a:xfrm>
            <a:off x="3847817" y="116555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快重传算法</a:t>
            </a:r>
          </a:p>
        </p:txBody>
      </p:sp>
      <p:sp>
        <p:nvSpPr>
          <p:cNvPr id="18" name="Rectangle 68"/>
          <p:cNvSpPr>
            <a:spLocks noChangeArrowheads="1"/>
          </p:cNvSpPr>
          <p:nvPr/>
        </p:nvSpPr>
        <p:spPr bwMode="auto">
          <a:xfrm>
            <a:off x="556963" y="1561867"/>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快重传 </a:t>
            </a:r>
            <a:r>
              <a:rPr lang="en-US" altLang="zh-CN" sz="2000" b="1" dirty="0">
                <a:latin typeface="微软雅黑" pitchFamily="34" charset="-122"/>
                <a:ea typeface="微软雅黑" pitchFamily="34" charset="-122"/>
              </a:rPr>
              <a:t>FR (Fast Retransmission) </a:t>
            </a:r>
            <a:r>
              <a:rPr lang="zh-CN" altLang="en-US" sz="2000" b="1" dirty="0">
                <a:latin typeface="微软雅黑" pitchFamily="34" charset="-122"/>
                <a:ea typeface="微软雅黑" pitchFamily="34" charset="-122"/>
              </a:rPr>
              <a:t>算法可以让发送方</a:t>
            </a:r>
            <a:r>
              <a:rPr lang="zh-CN" altLang="en-US" sz="2000" b="1" dirty="0">
                <a:solidFill>
                  <a:srgbClr val="0000FF"/>
                </a:solidFill>
                <a:latin typeface="微软雅黑" pitchFamily="34" charset="-122"/>
                <a:ea typeface="微软雅黑" pitchFamily="34" charset="-122"/>
              </a:rPr>
              <a:t>尽早知道发生了个别报文段的丢失</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快重传 </a:t>
            </a:r>
            <a:r>
              <a:rPr lang="zh-CN" altLang="en-US" sz="2000" b="1" dirty="0">
                <a:latin typeface="微软雅黑" pitchFamily="34" charset="-122"/>
                <a:ea typeface="微软雅黑" pitchFamily="34" charset="-122"/>
              </a:rPr>
              <a:t>算法首先要求接收方不要等待自己发送数据时才进行捎带确认，而是要立即发送确认，即使收到了失序的报文段也要立即发出对已收到的报文段的重复确认。</a:t>
            </a:r>
          </a:p>
        </p:txBody>
      </p:sp>
    </p:spTree>
    <p:extLst>
      <p:ext uri="{BB962C8B-B14F-4D97-AF65-F5344CB8AC3E}">
        <p14:creationId xmlns:p14="http://schemas.microsoft.com/office/powerpoint/2010/main" val="224696561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矩形 75"/>
          <p:cNvSpPr/>
          <p:nvPr/>
        </p:nvSpPr>
        <p:spPr>
          <a:xfrm>
            <a:off x="616085" y="616772"/>
            <a:ext cx="1467068" cy="400110"/>
          </a:xfrm>
          <a:prstGeom prst="rect">
            <a:avLst/>
          </a:prstGeom>
        </p:spPr>
        <p:txBody>
          <a:bodyPr wrap="none">
            <a:spAutoFit/>
          </a:bodyPr>
          <a:lstStyle/>
          <a:p>
            <a:r>
              <a:rPr lang="zh-CN" altLang="en-US" sz="2000" b="1" dirty="0">
                <a:latin typeface="微软雅黑" pitchFamily="34" charset="-122"/>
                <a:ea typeface="微软雅黑" pitchFamily="34" charset="-122"/>
              </a:rPr>
              <a:t>快重传举例</a:t>
            </a:r>
          </a:p>
        </p:txBody>
      </p:sp>
      <p:sp>
        <p:nvSpPr>
          <p:cNvPr id="77" name="圆角矩形 76"/>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
          <p:cNvSpPr txBox="1">
            <a:spLocks noChangeArrowheads="1"/>
          </p:cNvSpPr>
          <p:nvPr/>
        </p:nvSpPr>
        <p:spPr bwMode="auto">
          <a:xfrm>
            <a:off x="4178937" y="114789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33CC"/>
                </a:solidFill>
                <a:effectLst/>
                <a:uLnTx/>
                <a:uFillTx/>
                <a:latin typeface="微软雅黑" pitchFamily="34" charset="-122"/>
                <a:ea typeface="微软雅黑" pitchFamily="34" charset="-122"/>
              </a:rPr>
              <a:t>发送方</a:t>
            </a:r>
          </a:p>
        </p:txBody>
      </p:sp>
      <p:sp>
        <p:nvSpPr>
          <p:cNvPr id="79" name="Text Box 4"/>
          <p:cNvSpPr txBox="1">
            <a:spLocks noChangeArrowheads="1"/>
          </p:cNvSpPr>
          <p:nvPr/>
        </p:nvSpPr>
        <p:spPr bwMode="auto">
          <a:xfrm>
            <a:off x="6361439" y="115595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33CC"/>
                </a:solidFill>
                <a:effectLst/>
                <a:uLnTx/>
                <a:uFillTx/>
                <a:latin typeface="微软雅黑" pitchFamily="34" charset="-122"/>
                <a:ea typeface="微软雅黑" pitchFamily="34" charset="-122"/>
              </a:rPr>
              <a:t>接收方</a:t>
            </a:r>
          </a:p>
        </p:txBody>
      </p:sp>
      <p:sp>
        <p:nvSpPr>
          <p:cNvPr id="80" name="Text Box 5"/>
          <p:cNvSpPr txBox="1">
            <a:spLocks noChangeArrowheads="1"/>
          </p:cNvSpPr>
          <p:nvPr/>
        </p:nvSpPr>
        <p:spPr bwMode="auto">
          <a:xfrm>
            <a:off x="3776205" y="1332324"/>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81" name="Line 6"/>
          <p:cNvSpPr>
            <a:spLocks noChangeShapeType="1"/>
          </p:cNvSpPr>
          <p:nvPr/>
        </p:nvSpPr>
        <p:spPr bwMode="auto">
          <a:xfrm>
            <a:off x="4493304" y="1492800"/>
            <a:ext cx="2189423" cy="20238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82" name="Line 7"/>
          <p:cNvSpPr>
            <a:spLocks noChangeShapeType="1"/>
          </p:cNvSpPr>
          <p:nvPr/>
        </p:nvSpPr>
        <p:spPr bwMode="auto">
          <a:xfrm flipH="1">
            <a:off x="4493304" y="1773888"/>
            <a:ext cx="2189423" cy="20238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83" name="Text Box 8"/>
          <p:cNvSpPr txBox="1">
            <a:spLocks noChangeArrowheads="1"/>
          </p:cNvSpPr>
          <p:nvPr/>
        </p:nvSpPr>
        <p:spPr bwMode="auto">
          <a:xfrm>
            <a:off x="6617310" y="1657364"/>
            <a:ext cx="806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1</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grpSp>
        <p:nvGrpSpPr>
          <p:cNvPr id="85" name="Group 10"/>
          <p:cNvGrpSpPr>
            <a:grpSpLocks/>
          </p:cNvGrpSpPr>
          <p:nvPr/>
        </p:nvGrpSpPr>
        <p:grpSpPr bwMode="auto">
          <a:xfrm>
            <a:off x="4493304" y="1393652"/>
            <a:ext cx="2189423" cy="2798618"/>
            <a:chOff x="1607" y="677"/>
            <a:chExt cx="1640" cy="2728"/>
          </a:xfrm>
        </p:grpSpPr>
        <p:sp>
          <p:nvSpPr>
            <p:cNvPr id="86" name="Line 11"/>
            <p:cNvSpPr>
              <a:spLocks noChangeShapeType="1"/>
            </p:cNvSpPr>
            <p:nvPr/>
          </p:nvSpPr>
          <p:spPr bwMode="auto">
            <a:xfrm>
              <a:off x="1607" y="677"/>
              <a:ext cx="0" cy="2728"/>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87" name="Line 12"/>
            <p:cNvSpPr>
              <a:spLocks noChangeShapeType="1"/>
            </p:cNvSpPr>
            <p:nvPr/>
          </p:nvSpPr>
          <p:spPr bwMode="auto">
            <a:xfrm>
              <a:off x="3247" y="677"/>
              <a:ext cx="0" cy="2728"/>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88" name="Text Box 13"/>
          <p:cNvSpPr txBox="1">
            <a:spLocks noChangeArrowheads="1"/>
          </p:cNvSpPr>
          <p:nvPr/>
        </p:nvSpPr>
        <p:spPr bwMode="auto">
          <a:xfrm>
            <a:off x="6617310" y="1974228"/>
            <a:ext cx="962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89" name="Line 14"/>
          <p:cNvSpPr>
            <a:spLocks noChangeShapeType="1"/>
          </p:cNvSpPr>
          <p:nvPr/>
        </p:nvSpPr>
        <p:spPr bwMode="auto">
          <a:xfrm flipH="1">
            <a:off x="4493304" y="2111194"/>
            <a:ext cx="2189423" cy="20136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93" name="Text Box 18"/>
          <p:cNvSpPr txBox="1">
            <a:spLocks noChangeArrowheads="1"/>
          </p:cNvSpPr>
          <p:nvPr/>
        </p:nvSpPr>
        <p:spPr bwMode="auto">
          <a:xfrm>
            <a:off x="3776205" y="1656343"/>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a:t>
            </a:r>
          </a:p>
        </p:txBody>
      </p:sp>
      <p:sp>
        <p:nvSpPr>
          <p:cNvPr id="94" name="Text Box 19"/>
          <p:cNvSpPr txBox="1">
            <a:spLocks noChangeArrowheads="1"/>
          </p:cNvSpPr>
          <p:nvPr/>
        </p:nvSpPr>
        <p:spPr bwMode="auto">
          <a:xfrm>
            <a:off x="3776205" y="1984449"/>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3</a:t>
            </a:r>
          </a:p>
        </p:txBody>
      </p:sp>
      <p:sp>
        <p:nvSpPr>
          <p:cNvPr id="95" name="Text Box 20"/>
          <p:cNvSpPr txBox="1">
            <a:spLocks noChangeArrowheads="1"/>
          </p:cNvSpPr>
          <p:nvPr/>
        </p:nvSpPr>
        <p:spPr bwMode="auto">
          <a:xfrm>
            <a:off x="3776205" y="2310512"/>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4</a:t>
            </a:r>
          </a:p>
        </p:txBody>
      </p:sp>
      <p:sp>
        <p:nvSpPr>
          <p:cNvPr id="96" name="Line 21"/>
          <p:cNvSpPr>
            <a:spLocks noChangeShapeType="1"/>
          </p:cNvSpPr>
          <p:nvPr/>
        </p:nvSpPr>
        <p:spPr bwMode="auto">
          <a:xfrm>
            <a:off x="4493304" y="2512896"/>
            <a:ext cx="2189423" cy="20238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97" name="Text Box 22"/>
          <p:cNvSpPr txBox="1">
            <a:spLocks noChangeArrowheads="1"/>
          </p:cNvSpPr>
          <p:nvPr/>
        </p:nvSpPr>
        <p:spPr bwMode="auto">
          <a:xfrm>
            <a:off x="5610502" y="2120394"/>
            <a:ext cx="4780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99"/>
                </a:solidFill>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solidFill>
                  <a:srgbClr val="000099"/>
                </a:solidFill>
                <a:effectLst/>
                <a:uLnTx/>
                <a:uFillTx/>
                <a:latin typeface="微软雅黑" pitchFamily="34" charset="-122"/>
                <a:ea typeface="微软雅黑" pitchFamily="34" charset="-122"/>
              </a:rPr>
              <a:t>？</a:t>
            </a:r>
          </a:p>
        </p:txBody>
      </p:sp>
      <p:sp>
        <p:nvSpPr>
          <p:cNvPr id="98" name="Text Box 23"/>
          <p:cNvSpPr txBox="1">
            <a:spLocks noChangeArrowheads="1"/>
          </p:cNvSpPr>
          <p:nvPr/>
        </p:nvSpPr>
        <p:spPr bwMode="auto">
          <a:xfrm>
            <a:off x="3776205" y="2663150"/>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5</a:t>
            </a:r>
          </a:p>
        </p:txBody>
      </p:sp>
      <p:sp>
        <p:nvSpPr>
          <p:cNvPr id="99" name="Text Box 24"/>
          <p:cNvSpPr txBox="1">
            <a:spLocks noChangeArrowheads="1"/>
          </p:cNvSpPr>
          <p:nvPr/>
        </p:nvSpPr>
        <p:spPr bwMode="auto">
          <a:xfrm>
            <a:off x="3776205" y="2998412"/>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6</a:t>
            </a:r>
          </a:p>
        </p:txBody>
      </p:sp>
      <p:grpSp>
        <p:nvGrpSpPr>
          <p:cNvPr id="101" name="Group 26"/>
          <p:cNvGrpSpPr>
            <a:grpSpLocks/>
          </p:cNvGrpSpPr>
          <p:nvPr/>
        </p:nvGrpSpPr>
        <p:grpSpPr bwMode="auto">
          <a:xfrm>
            <a:off x="4493304" y="3655652"/>
            <a:ext cx="2189423" cy="337307"/>
            <a:chOff x="2471" y="3296"/>
            <a:chExt cx="2142" cy="330"/>
          </a:xfrm>
        </p:grpSpPr>
        <p:sp>
          <p:nvSpPr>
            <p:cNvPr id="102" name="Line 27"/>
            <p:cNvSpPr>
              <a:spLocks noChangeShapeType="1"/>
            </p:cNvSpPr>
            <p:nvPr/>
          </p:nvSpPr>
          <p:spPr bwMode="auto">
            <a:xfrm>
              <a:off x="2471" y="3427"/>
              <a:ext cx="2142" cy="199"/>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03" name="Text Box 28"/>
            <p:cNvSpPr txBox="1">
              <a:spLocks noChangeArrowheads="1"/>
            </p:cNvSpPr>
            <p:nvPr/>
          </p:nvSpPr>
          <p:spPr bwMode="auto">
            <a:xfrm rot="275181">
              <a:off x="3173" y="3296"/>
              <a:ext cx="10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立即重传 </a:t>
              </a:r>
              <a:r>
                <a:rPr kumimoji="0" lang="en-US" altLang="zh-CN" sz="12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solidFill>
                    <a:srgbClr val="0000FF"/>
                  </a:solidFill>
                  <a:effectLst/>
                  <a:uLnTx/>
                  <a:uFillTx/>
                  <a:latin typeface="微软雅黑" pitchFamily="34" charset="-122"/>
                  <a:ea typeface="微软雅黑" pitchFamily="34" charset="-122"/>
                </a:rPr>
                <a:t>3</a:t>
              </a:r>
            </a:p>
          </p:txBody>
        </p:sp>
      </p:grpSp>
      <p:grpSp>
        <p:nvGrpSpPr>
          <p:cNvPr id="2" name="组合 1"/>
          <p:cNvGrpSpPr/>
          <p:nvPr/>
        </p:nvGrpSpPr>
        <p:grpSpPr>
          <a:xfrm>
            <a:off x="4493304" y="2596711"/>
            <a:ext cx="3268871" cy="1058936"/>
            <a:chOff x="4161340" y="2596711"/>
            <a:chExt cx="3268871" cy="1058936"/>
          </a:xfrm>
        </p:grpSpPr>
        <p:sp>
          <p:nvSpPr>
            <p:cNvPr id="90" name="Line 15"/>
            <p:cNvSpPr>
              <a:spLocks noChangeShapeType="1"/>
            </p:cNvSpPr>
            <p:nvPr/>
          </p:nvSpPr>
          <p:spPr bwMode="auto">
            <a:xfrm flipH="1">
              <a:off x="4161340" y="2783762"/>
              <a:ext cx="2189423" cy="20033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91" name="Line 16"/>
            <p:cNvSpPr>
              <a:spLocks noChangeShapeType="1"/>
            </p:cNvSpPr>
            <p:nvPr/>
          </p:nvSpPr>
          <p:spPr bwMode="auto">
            <a:xfrm flipH="1">
              <a:off x="4161340" y="3118002"/>
              <a:ext cx="2189423" cy="20238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92" name="Line 17"/>
            <p:cNvSpPr>
              <a:spLocks noChangeShapeType="1"/>
            </p:cNvSpPr>
            <p:nvPr/>
          </p:nvSpPr>
          <p:spPr bwMode="auto">
            <a:xfrm flipH="1">
              <a:off x="4161340" y="3452241"/>
              <a:ext cx="2189423" cy="203406"/>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00" name="Text Box 25"/>
            <p:cNvSpPr txBox="1">
              <a:spLocks noChangeArrowheads="1"/>
            </p:cNvSpPr>
            <p:nvPr/>
          </p:nvSpPr>
          <p:spPr bwMode="auto">
            <a:xfrm>
              <a:off x="6285346" y="2596711"/>
              <a:ext cx="11448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重复确认 </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dirty="0">
                  <a:ln>
                    <a:noFill/>
                  </a:ln>
                  <a:effectLst/>
                  <a:uLnTx/>
                  <a:uFillTx/>
                  <a:latin typeface="微软雅黑" pitchFamily="34" charset="-122"/>
                  <a:ea typeface="微软雅黑" pitchFamily="34" charset="-122"/>
                </a:rPr>
                <a:t>2 </a:t>
              </a:r>
              <a:endParaRPr kumimoji="0" lang="en-US" altLang="zh-CN" sz="12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04" name="Text Box 29"/>
            <p:cNvSpPr txBox="1">
              <a:spLocks noChangeArrowheads="1"/>
            </p:cNvSpPr>
            <p:nvPr/>
          </p:nvSpPr>
          <p:spPr bwMode="auto">
            <a:xfrm>
              <a:off x="6285346" y="2953436"/>
              <a:ext cx="11448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重复确认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05" name="Text Box 30"/>
            <p:cNvSpPr txBox="1">
              <a:spLocks noChangeArrowheads="1"/>
            </p:cNvSpPr>
            <p:nvPr/>
          </p:nvSpPr>
          <p:spPr bwMode="auto">
            <a:xfrm>
              <a:off x="6285346" y="3289722"/>
              <a:ext cx="11448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effectLst/>
                  <a:uLnTx/>
                  <a:uFillTx/>
                  <a:latin typeface="微软雅黑" pitchFamily="34" charset="-122"/>
                  <a:ea typeface="微软雅黑" pitchFamily="34" charset="-122"/>
                </a:rPr>
                <a:t> </a:t>
              </a:r>
              <a:r>
                <a:rPr kumimoji="0" lang="zh-CN" altLang="en-US" sz="1200" b="1" i="0" u="none" strike="noStrike" kern="0" cap="none" spc="0" normalizeH="0" baseline="0" noProof="0">
                  <a:ln>
                    <a:noFill/>
                  </a:ln>
                  <a:effectLst/>
                  <a:uLnTx/>
                  <a:uFillTx/>
                  <a:latin typeface="微软雅黑" pitchFamily="34" charset="-122"/>
                  <a:ea typeface="微软雅黑" pitchFamily="34" charset="-122"/>
                </a:rPr>
                <a:t>重复确认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2 </a:t>
              </a:r>
              <a:endParaRPr kumimoji="0" lang="en-US" altLang="zh-CN"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07" name="Line 32"/>
          <p:cNvSpPr>
            <a:spLocks noChangeShapeType="1"/>
          </p:cNvSpPr>
          <p:nvPr/>
        </p:nvSpPr>
        <p:spPr bwMode="auto">
          <a:xfrm>
            <a:off x="4497392" y="3520725"/>
            <a:ext cx="2188400" cy="20238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08" name="Text Box 33"/>
          <p:cNvSpPr txBox="1">
            <a:spLocks noChangeArrowheads="1"/>
          </p:cNvSpPr>
          <p:nvPr/>
        </p:nvSpPr>
        <p:spPr bwMode="auto">
          <a:xfrm>
            <a:off x="3776205" y="3355138"/>
            <a:ext cx="7601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发送 </a:t>
            </a:r>
            <a:r>
              <a:rPr kumimoji="0" lang="en-US" altLang="zh-CN" sz="1200" b="1" i="0" u="none" strike="noStrike" kern="0" cap="none" spc="0" normalizeH="0" baseline="0" noProof="0">
                <a:ln>
                  <a:noFill/>
                </a:ln>
                <a:effectLst/>
                <a:uLnTx/>
                <a:uFillTx/>
                <a:latin typeface="微软雅黑" pitchFamily="34" charset="-122"/>
                <a:ea typeface="微软雅黑" pitchFamily="34" charset="-122"/>
              </a:rPr>
              <a:t>M</a:t>
            </a:r>
            <a:r>
              <a:rPr kumimoji="0" lang="en-US" altLang="zh-CN" sz="1200" b="1" i="0" u="none" strike="noStrike" kern="0" cap="none" spc="0" normalizeH="0" baseline="-25000" noProof="0">
                <a:ln>
                  <a:noFill/>
                </a:ln>
                <a:effectLst/>
                <a:uLnTx/>
                <a:uFillTx/>
                <a:latin typeface="微软雅黑" pitchFamily="34" charset="-122"/>
                <a:ea typeface="微软雅黑" pitchFamily="34" charset="-122"/>
              </a:rPr>
              <a:t>7</a:t>
            </a:r>
          </a:p>
        </p:txBody>
      </p:sp>
      <p:grpSp>
        <p:nvGrpSpPr>
          <p:cNvPr id="109" name="Group 34"/>
          <p:cNvGrpSpPr>
            <a:grpSpLocks/>
          </p:cNvGrpSpPr>
          <p:nvPr/>
        </p:nvGrpSpPr>
        <p:grpSpPr bwMode="auto">
          <a:xfrm>
            <a:off x="1272093" y="2924814"/>
            <a:ext cx="3234901" cy="830999"/>
            <a:chOff x="-107" y="2556"/>
            <a:chExt cx="2963" cy="813"/>
          </a:xfrm>
        </p:grpSpPr>
        <p:grpSp>
          <p:nvGrpSpPr>
            <p:cNvPr id="110" name="Group 35"/>
            <p:cNvGrpSpPr>
              <a:grpSpLocks/>
            </p:cNvGrpSpPr>
            <p:nvPr/>
          </p:nvGrpSpPr>
          <p:grpSpPr bwMode="auto">
            <a:xfrm>
              <a:off x="1728" y="2635"/>
              <a:ext cx="1128" cy="666"/>
              <a:chOff x="1257" y="1749"/>
              <a:chExt cx="1271" cy="460"/>
            </a:xfrm>
          </p:grpSpPr>
          <p:sp>
            <p:nvSpPr>
              <p:cNvPr id="112" name="Line 36"/>
              <p:cNvSpPr>
                <a:spLocks noChangeShapeType="1"/>
              </p:cNvSpPr>
              <p:nvPr/>
            </p:nvSpPr>
            <p:spPr bwMode="auto">
              <a:xfrm>
                <a:off x="1257" y="1749"/>
                <a:ext cx="1258" cy="0"/>
              </a:xfrm>
              <a:prstGeom prst="line">
                <a:avLst/>
              </a:prstGeom>
              <a:noFill/>
              <a:ln w="28575">
                <a:solidFill>
                  <a:srgbClr val="3366FF"/>
                </a:solidFill>
                <a:prstDash val="sysDash"/>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3" name="Line 37"/>
              <p:cNvSpPr>
                <a:spLocks noChangeShapeType="1"/>
              </p:cNvSpPr>
              <p:nvPr/>
            </p:nvSpPr>
            <p:spPr bwMode="auto">
              <a:xfrm>
                <a:off x="1257" y="1979"/>
                <a:ext cx="1254" cy="0"/>
              </a:xfrm>
              <a:prstGeom prst="line">
                <a:avLst/>
              </a:prstGeom>
              <a:noFill/>
              <a:ln w="28575">
                <a:solidFill>
                  <a:srgbClr val="3366FF"/>
                </a:solidFill>
                <a:prstDash val="sysDash"/>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4" name="Line 38"/>
              <p:cNvSpPr>
                <a:spLocks noChangeShapeType="1"/>
              </p:cNvSpPr>
              <p:nvPr/>
            </p:nvSpPr>
            <p:spPr bwMode="auto">
              <a:xfrm>
                <a:off x="1257" y="2209"/>
                <a:ext cx="1271" cy="0"/>
              </a:xfrm>
              <a:prstGeom prst="line">
                <a:avLst/>
              </a:prstGeom>
              <a:noFill/>
              <a:ln w="28575">
                <a:solidFill>
                  <a:srgbClr val="3366FF"/>
                </a:solidFill>
                <a:prstDash val="sysDash"/>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11" name="Text Box 39"/>
            <p:cNvSpPr txBox="1">
              <a:spLocks noChangeArrowheads="1"/>
            </p:cNvSpPr>
            <p:nvPr/>
          </p:nvSpPr>
          <p:spPr bwMode="auto">
            <a:xfrm>
              <a:off x="-107" y="2556"/>
              <a:ext cx="1836" cy="813"/>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effectLst/>
                  <a:uLnTx/>
                  <a:uFillTx/>
                  <a:latin typeface="微软雅黑" pitchFamily="34" charset="-122"/>
                  <a:ea typeface="微软雅黑" pitchFamily="34" charset="-122"/>
                </a:rPr>
                <a:t>收到</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三个连续的</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对 </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M</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2</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的重复</a:t>
              </a:r>
              <a:r>
                <a:rPr kumimoji="0" lang="zh-CN" altLang="en-US" sz="1600" b="1" i="0" u="none" strike="noStrike" kern="0" cap="none" spc="0" normalizeH="0" baseline="0" noProof="0" dirty="0" smtClean="0">
                  <a:ln>
                    <a:noFill/>
                  </a:ln>
                  <a:effectLst/>
                  <a:uLnTx/>
                  <a:uFillTx/>
                  <a:latin typeface="微软雅黑" pitchFamily="34" charset="-122"/>
                  <a:ea typeface="微软雅黑" pitchFamily="34" charset="-122"/>
                </a:rPr>
                <a:t>确认</a:t>
              </a:r>
              <a:r>
                <a:rPr kumimoji="0" lang="zh-CN" altLang="en-US" sz="1600" kern="0" dirty="0">
                  <a:latin typeface="微软雅黑" pitchFamily="34" charset="-122"/>
                  <a:ea typeface="微软雅黑" pitchFamily="34" charset="-122"/>
                </a:rPr>
                <a:t>，</a:t>
              </a:r>
              <a:r>
                <a:rPr kumimoji="0" lang="zh-CN" altLang="en-US" sz="1600" b="1" i="0" u="none" strike="noStrike" kern="0" cap="none" spc="0" normalizeH="0" baseline="0" noProof="0" dirty="0" smtClean="0">
                  <a:ln>
                    <a:noFill/>
                  </a:ln>
                  <a:effectLst/>
                  <a:uLnTx/>
                  <a:uFillTx/>
                  <a:latin typeface="微软雅黑" pitchFamily="34" charset="-122"/>
                  <a:ea typeface="微软雅黑" pitchFamily="34" charset="-122"/>
                </a:rPr>
                <a:t>立即</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重传 </a:t>
              </a:r>
              <a:r>
                <a:rPr kumimoji="0" lang="en-US" altLang="zh-CN" sz="1600" b="1" i="0" u="none" strike="noStrike" kern="0" cap="none" spc="0" normalizeH="0" baseline="0" noProof="0" dirty="0" smtClean="0">
                  <a:ln>
                    <a:noFill/>
                  </a:ln>
                  <a:effectLst/>
                  <a:uLnTx/>
                  <a:uFillTx/>
                  <a:latin typeface="微软雅黑" pitchFamily="34" charset="-122"/>
                  <a:ea typeface="微软雅黑" pitchFamily="34" charset="-122"/>
                </a:rPr>
                <a:t>M</a:t>
              </a:r>
              <a:r>
                <a:rPr kumimoji="0" lang="en-US" altLang="zh-CN" sz="1600" b="1" i="0" u="none" strike="noStrike" kern="0" cap="none" spc="0" normalizeH="0" baseline="-25000" noProof="0" dirty="0" smtClean="0">
                  <a:ln>
                    <a:noFill/>
                  </a:ln>
                  <a:effectLst/>
                  <a:uLnTx/>
                  <a:uFillTx/>
                  <a:latin typeface="微软雅黑" pitchFamily="34" charset="-122"/>
                  <a:ea typeface="微软雅黑" pitchFamily="34" charset="-122"/>
                </a:rPr>
                <a:t>3</a:t>
              </a:r>
              <a:endParaRPr kumimoji="0" lang="en-US" altLang="zh-CN" sz="1600" b="1" i="0" u="none" strike="noStrike" kern="0" cap="none" spc="0" normalizeH="0" baseline="-25000" noProof="0" dirty="0">
                <a:ln>
                  <a:noFill/>
                </a:ln>
                <a:effectLst/>
                <a:uLnTx/>
                <a:uFillTx/>
                <a:latin typeface="微软雅黑" pitchFamily="34" charset="-122"/>
                <a:ea typeface="微软雅黑" pitchFamily="34" charset="-122"/>
              </a:endParaRPr>
            </a:p>
          </p:txBody>
        </p:sp>
      </p:grpSp>
      <p:sp>
        <p:nvSpPr>
          <p:cNvPr id="115" name="AutoShape 40"/>
          <p:cNvSpPr>
            <a:spLocks noChangeArrowheads="1"/>
          </p:cNvSpPr>
          <p:nvPr/>
        </p:nvSpPr>
        <p:spPr bwMode="auto">
          <a:xfrm>
            <a:off x="5615613" y="1938453"/>
            <a:ext cx="561154" cy="706298"/>
          </a:xfrm>
          <a:prstGeom prst="irregularSeal1">
            <a:avLst/>
          </a:prstGeom>
          <a:solidFill>
            <a:srgbClr val="FFFF00"/>
          </a:solidFill>
          <a:ln w="9525">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6" name="Text Box 41"/>
          <p:cNvSpPr txBox="1">
            <a:spLocks noChangeArrowheads="1"/>
          </p:cNvSpPr>
          <p:nvPr/>
        </p:nvSpPr>
        <p:spPr bwMode="auto">
          <a:xfrm>
            <a:off x="5661609" y="2152198"/>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丢失</a:t>
            </a:r>
          </a:p>
        </p:txBody>
      </p:sp>
      <p:sp>
        <p:nvSpPr>
          <p:cNvPr id="117" name="Line 42"/>
          <p:cNvSpPr>
            <a:spLocks noChangeShapeType="1"/>
          </p:cNvSpPr>
          <p:nvPr/>
        </p:nvSpPr>
        <p:spPr bwMode="auto">
          <a:xfrm>
            <a:off x="4493304" y="1843394"/>
            <a:ext cx="2189423" cy="20238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8" name="Line 43"/>
          <p:cNvSpPr>
            <a:spLocks noChangeShapeType="1"/>
          </p:cNvSpPr>
          <p:nvPr/>
        </p:nvSpPr>
        <p:spPr bwMode="auto">
          <a:xfrm>
            <a:off x="4493304" y="2177634"/>
            <a:ext cx="1178527" cy="10221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9" name="Line 44"/>
          <p:cNvSpPr>
            <a:spLocks noChangeShapeType="1"/>
          </p:cNvSpPr>
          <p:nvPr/>
        </p:nvSpPr>
        <p:spPr bwMode="auto">
          <a:xfrm>
            <a:off x="4497392" y="2848157"/>
            <a:ext cx="2188400" cy="203405"/>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0" name="Line 45"/>
          <p:cNvSpPr>
            <a:spLocks noChangeShapeType="1"/>
          </p:cNvSpPr>
          <p:nvPr/>
        </p:nvSpPr>
        <p:spPr bwMode="auto">
          <a:xfrm>
            <a:off x="4497392" y="3184441"/>
            <a:ext cx="2188400" cy="20238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27812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2000"/>
                                  </p:stCondLst>
                                  <p:childTnLst>
                                    <p:anim calcmode="discrete" valueType="str">
                                      <p:cBhvr>
                                        <p:cTn id="6" dur="1000" fill="hold"/>
                                        <p:tgtEl>
                                          <p:spTgt spid="8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2000"/>
                                  </p:stCondLst>
                                  <p:childTnLst>
                                    <p:anim calcmode="discrete" valueType="str">
                                      <p:cBhvr>
                                        <p:cTn id="8" dur="1000" fill="hold"/>
                                        <p:tgtEl>
                                          <p:spTgt spid="88"/>
                                        </p:tgtEl>
                                        <p:attrNameLst>
                                          <p:attrName>style.visibility</p:attrName>
                                        </p:attrNameLst>
                                      </p:cBhvr>
                                      <p:tavLst>
                                        <p:tav tm="0">
                                          <p:val>
                                            <p:strVal val="hidden"/>
                                          </p:val>
                                        </p:tav>
                                        <p:tav tm="50000">
                                          <p:val>
                                            <p:strVal val="visible"/>
                                          </p:val>
                                        </p:tav>
                                      </p:tavLst>
                                    </p:anim>
                                  </p:childTnLst>
                                </p:cTn>
                              </p:par>
                            </p:childTnLst>
                          </p:cTn>
                        </p:par>
                        <p:par>
                          <p:cTn id="9" fill="hold">
                            <p:stCondLst>
                              <p:cond delay="5000"/>
                            </p:stCondLst>
                            <p:childTnLst>
                              <p:par>
                                <p:cTn id="10" presetID="35" presetClass="emph" presetSubtype="0" repeatCount="4000" fill="hold" nodeType="afterEffect">
                                  <p:stCondLst>
                                    <p:cond delay="8000"/>
                                  </p:stCondLst>
                                  <p:childTnLst>
                                    <p:anim calcmode="discrete" valueType="str">
                                      <p:cBhvr>
                                        <p:cTn id="11"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2" fill="hold">
                            <p:stCondLst>
                              <p:cond delay="17000"/>
                            </p:stCondLst>
                            <p:childTnLst>
                              <p:par>
                                <p:cTn id="13" presetID="22" presetClass="entr" presetSubtype="2" fill="hold" nodeType="afterEffect">
                                  <p:stCondLst>
                                    <p:cond delay="200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1750"/>
                                        <p:tgtEl>
                                          <p:spTgt spid="109"/>
                                        </p:tgtEl>
                                      </p:cBhvr>
                                    </p:animEffect>
                                  </p:childTnLst>
                                </p:cTn>
                              </p:par>
                            </p:childTnLst>
                          </p:cTn>
                        </p:par>
                        <p:par>
                          <p:cTn id="16" fill="hold">
                            <p:stCondLst>
                              <p:cond delay="20750"/>
                            </p:stCondLst>
                            <p:childTnLst>
                              <p:par>
                                <p:cTn id="17" presetID="22" presetClass="entr" presetSubtype="8" fill="hold" nodeType="afterEffect">
                                  <p:stCondLst>
                                    <p:cond delay="3000"/>
                                  </p:stCondLst>
                                  <p:childTnLst>
                                    <p:set>
                                      <p:cBhvr>
                                        <p:cTn id="18" dur="1" fill="hold">
                                          <p:stCondLst>
                                            <p:cond delay="0"/>
                                          </p:stCondLst>
                                        </p:cTn>
                                        <p:tgtEl>
                                          <p:spTgt spid="101"/>
                                        </p:tgtEl>
                                        <p:attrNameLst>
                                          <p:attrName>style.visibility</p:attrName>
                                        </p:attrNameLst>
                                      </p:cBhvr>
                                      <p:to>
                                        <p:strVal val="visible"/>
                                      </p:to>
                                    </p:set>
                                    <p:animEffect transition="in" filter="wipe(left)">
                                      <p:cBhvr>
                                        <p:cTn id="19" dur="1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0" y="575008"/>
            <a:ext cx="8673793" cy="1149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610" y="1836820"/>
            <a:ext cx="3855285" cy="3102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91324" y="2045368"/>
            <a:ext cx="5037020" cy="1200329"/>
          </a:xfrm>
          <a:prstGeom prst="rect">
            <a:avLst/>
          </a:prstGeom>
          <a:noFill/>
        </p:spPr>
        <p:txBody>
          <a:bodyPr wrap="none" rtlCol="0">
            <a:spAutoFit/>
          </a:bodyPr>
          <a:lstStyle/>
          <a:p>
            <a:r>
              <a:rPr lang="zh-CN" altLang="en-US" dirty="0" smtClean="0"/>
              <a:t>解：</a:t>
            </a:r>
            <a:r>
              <a:rPr lang="en-US" altLang="zh-CN" dirty="0" smtClean="0"/>
              <a:t>TCP</a:t>
            </a:r>
            <a:r>
              <a:rPr lang="zh-CN" altLang="en-US" dirty="0" smtClean="0"/>
              <a:t>规定当发送方收到对同一个报文段的</a:t>
            </a:r>
            <a:r>
              <a:rPr lang="en-US" altLang="zh-CN" dirty="0" smtClean="0"/>
              <a:t>3</a:t>
            </a:r>
            <a:r>
              <a:rPr lang="zh-CN" altLang="en-US" dirty="0" smtClean="0"/>
              <a:t>个</a:t>
            </a:r>
            <a:endParaRPr lang="en-US" altLang="zh-CN" dirty="0" smtClean="0"/>
          </a:p>
          <a:p>
            <a:r>
              <a:rPr lang="zh-CN" altLang="en-US" dirty="0" smtClean="0"/>
              <a:t>重复确认时，就可以认为跟在这个被确认报文</a:t>
            </a:r>
            <a:endParaRPr lang="en-US" altLang="zh-CN" dirty="0" smtClean="0"/>
          </a:p>
          <a:p>
            <a:r>
              <a:rPr lang="zh-CN" altLang="en-US" dirty="0" smtClean="0"/>
              <a:t>段之后的报文已丢失，立即执行快速重传算法，</a:t>
            </a:r>
            <a:endParaRPr lang="en-US" altLang="zh-CN" dirty="0" smtClean="0"/>
          </a:p>
          <a:p>
            <a:r>
              <a:rPr lang="zh-CN" altLang="en-US" dirty="0" smtClean="0"/>
              <a:t>即</a:t>
            </a:r>
            <a:r>
              <a:rPr lang="en-US" altLang="zh-CN" dirty="0" smtClean="0"/>
              <a:t>t3</a:t>
            </a:r>
            <a:r>
              <a:rPr lang="zh-CN" altLang="en-US" dirty="0" smtClean="0"/>
              <a:t>时刻。</a:t>
            </a:r>
            <a:endParaRPr lang="zh-CN" altLang="en-US" dirty="0"/>
          </a:p>
        </p:txBody>
      </p:sp>
      <p:sp>
        <p:nvSpPr>
          <p:cNvPr id="3" name="TextBox 2"/>
          <p:cNvSpPr txBox="1"/>
          <p:nvPr/>
        </p:nvSpPr>
        <p:spPr>
          <a:xfrm>
            <a:off x="8377881" y="1149766"/>
            <a:ext cx="308098" cy="369332"/>
          </a:xfrm>
          <a:prstGeom prst="rect">
            <a:avLst/>
          </a:prstGeom>
          <a:noFill/>
        </p:spPr>
        <p:txBody>
          <a:bodyPr wrap="none" rtlCol="0">
            <a:spAutoFit/>
          </a:bodyPr>
          <a:lstStyle/>
          <a:p>
            <a:r>
              <a:rPr lang="en-US" altLang="zh-CN" b="1" dirty="0" smtClean="0">
                <a:solidFill>
                  <a:srgbClr val="FF0000"/>
                </a:solidFill>
              </a:rPr>
              <a:t>C</a:t>
            </a:r>
            <a:endParaRPr lang="zh-CN" altLang="en-US" b="1" dirty="0">
              <a:solidFill>
                <a:srgbClr val="FF0000"/>
              </a:solidFill>
            </a:endParaRPr>
          </a:p>
        </p:txBody>
      </p:sp>
    </p:spTree>
    <p:extLst>
      <p:ext uri="{BB962C8B-B14F-4D97-AF65-F5344CB8AC3E}">
        <p14:creationId xmlns:p14="http://schemas.microsoft.com/office/powerpoint/2010/main" val="387179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AutoShape 5"/>
          <p:cNvSpPr>
            <a:spLocks noChangeArrowheads="1"/>
          </p:cNvSpPr>
          <p:nvPr/>
        </p:nvSpPr>
        <p:spPr bwMode="auto">
          <a:xfrm>
            <a:off x="556963" y="97016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5" name="Rectangle 6"/>
          <p:cNvSpPr>
            <a:spLocks noChangeArrowheads="1"/>
          </p:cNvSpPr>
          <p:nvPr/>
        </p:nvSpPr>
        <p:spPr bwMode="auto">
          <a:xfrm>
            <a:off x="3847817" y="93695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快恢复算法</a:t>
            </a:r>
          </a:p>
        </p:txBody>
      </p:sp>
      <p:sp>
        <p:nvSpPr>
          <p:cNvPr id="106" name="Rectangle 68"/>
          <p:cNvSpPr>
            <a:spLocks noChangeArrowheads="1"/>
          </p:cNvSpPr>
          <p:nvPr/>
        </p:nvSpPr>
        <p:spPr bwMode="auto">
          <a:xfrm>
            <a:off x="556963" y="1333267"/>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当发送端收到连续三个重复的确认时，由于发送方现在认为网络很可能没有发生拥塞，因此现在</a:t>
            </a:r>
            <a:r>
              <a:rPr lang="zh-CN" altLang="en-US" sz="2000" b="1" dirty="0">
                <a:solidFill>
                  <a:srgbClr val="0000FF"/>
                </a:solidFill>
                <a:latin typeface="微软雅黑" pitchFamily="34" charset="-122"/>
                <a:ea typeface="微软雅黑" pitchFamily="34" charset="-122"/>
              </a:rPr>
              <a:t>不执行慢开始算法</a:t>
            </a:r>
            <a:r>
              <a:rPr lang="zh-CN" altLang="en-US" sz="2000" b="1" dirty="0">
                <a:latin typeface="微软雅黑" pitchFamily="34" charset="-122"/>
                <a:ea typeface="微软雅黑" pitchFamily="34" charset="-122"/>
              </a:rPr>
              <a:t>，而是执行</a:t>
            </a:r>
            <a:r>
              <a:rPr lang="zh-CN" altLang="en-US" sz="2000" b="1" dirty="0">
                <a:solidFill>
                  <a:srgbClr val="0000FF"/>
                </a:solidFill>
                <a:latin typeface="微软雅黑" pitchFamily="34" charset="-122"/>
                <a:ea typeface="微软雅黑" pitchFamily="34" charset="-122"/>
              </a:rPr>
              <a:t>快恢复算法 </a:t>
            </a:r>
            <a:r>
              <a:rPr lang="en-US" altLang="zh-CN" sz="2000" b="1" dirty="0">
                <a:latin typeface="微软雅黑" pitchFamily="34" charset="-122"/>
                <a:ea typeface="微软雅黑" pitchFamily="34" charset="-122"/>
              </a:rPr>
              <a:t>FR (Fast Recovery) </a:t>
            </a:r>
            <a:r>
              <a:rPr lang="zh-CN" altLang="en-US" sz="2000" b="1" dirty="0">
                <a:latin typeface="微软雅黑" pitchFamily="34" charset="-122"/>
                <a:ea typeface="微软雅黑" pitchFamily="34" charset="-122"/>
              </a:rPr>
              <a:t>算法：</a:t>
            </a:r>
          </a:p>
          <a:p>
            <a:pPr marL="633413" indent="-342900">
              <a:lnSpc>
                <a:spcPts val="3300"/>
              </a:lnSpc>
              <a:buClr>
                <a:srgbClr val="7030A0"/>
              </a:buClr>
              <a:buFont typeface="+mj-lt"/>
              <a:buAutoNum type="arabicPeriod"/>
            </a:pPr>
            <a:r>
              <a:rPr lang="zh-CN" altLang="en-US" sz="2000" b="1" dirty="0" smtClean="0">
                <a:solidFill>
                  <a:srgbClr val="0000FF"/>
                </a:solidFill>
                <a:latin typeface="微软雅黑" pitchFamily="34" charset="-122"/>
                <a:ea typeface="微软雅黑" pitchFamily="34" charset="-122"/>
              </a:rPr>
              <a:t>慢</a:t>
            </a:r>
            <a:r>
              <a:rPr lang="zh-CN" altLang="en-US" sz="2000" b="1" dirty="0">
                <a:solidFill>
                  <a:srgbClr val="0000FF"/>
                </a:solidFill>
                <a:latin typeface="微软雅黑" pitchFamily="34" charset="-122"/>
                <a:ea typeface="微软雅黑" pitchFamily="34" charset="-122"/>
              </a:rPr>
              <a:t>开始门限 </a:t>
            </a:r>
            <a:r>
              <a:rPr lang="en-US" altLang="zh-CN" sz="2000" b="1" dirty="0" err="1">
                <a:solidFill>
                  <a:srgbClr val="0000FF"/>
                </a:solidFill>
                <a:latin typeface="微软雅黑" pitchFamily="34" charset="-122"/>
                <a:ea typeface="微软雅黑" pitchFamily="34" charset="-122"/>
              </a:rPr>
              <a:t>ssthresh</a:t>
            </a:r>
            <a:r>
              <a:rPr lang="en-US" altLang="zh-CN" sz="2000" b="1" dirty="0">
                <a:solidFill>
                  <a:srgbClr val="0000FF"/>
                </a:solidFill>
                <a:latin typeface="微软雅黑" pitchFamily="34" charset="-122"/>
                <a:ea typeface="微软雅黑" pitchFamily="34" charset="-122"/>
              </a:rPr>
              <a:t> = </a:t>
            </a:r>
            <a:r>
              <a:rPr lang="zh-CN" altLang="en-US" sz="2000" b="1" dirty="0">
                <a:solidFill>
                  <a:srgbClr val="0000FF"/>
                </a:solidFill>
                <a:latin typeface="微软雅黑" pitchFamily="34" charset="-122"/>
                <a:ea typeface="微软雅黑" pitchFamily="34" charset="-122"/>
              </a:rPr>
              <a:t>当前拥塞窗口 </a:t>
            </a:r>
            <a:r>
              <a:rPr lang="en-US" altLang="zh-CN" sz="2000" b="1" dirty="0" err="1">
                <a:solidFill>
                  <a:srgbClr val="0000FF"/>
                </a:solidFill>
                <a:latin typeface="微软雅黑" pitchFamily="34" charset="-122"/>
                <a:ea typeface="微软雅黑" pitchFamily="34" charset="-122"/>
              </a:rPr>
              <a:t>cwnd</a:t>
            </a:r>
            <a:r>
              <a:rPr lang="en-US" altLang="zh-CN" sz="2000" b="1" dirty="0">
                <a:solidFill>
                  <a:srgbClr val="0000FF"/>
                </a:solidFill>
                <a:latin typeface="微软雅黑" pitchFamily="34" charset="-122"/>
                <a:ea typeface="微软雅黑" pitchFamily="34" charset="-122"/>
              </a:rPr>
              <a:t> / 2 </a:t>
            </a:r>
            <a:r>
              <a:rPr lang="zh-CN" altLang="en-US" sz="2000" b="1" dirty="0">
                <a:solidFill>
                  <a:srgbClr val="0000FF"/>
                </a:solidFill>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smtClean="0">
                <a:solidFill>
                  <a:srgbClr val="0000FF"/>
                </a:solidFill>
                <a:latin typeface="微软雅黑" pitchFamily="34" charset="-122"/>
                <a:ea typeface="微软雅黑" pitchFamily="34" charset="-122"/>
              </a:rPr>
              <a:t>新</a:t>
            </a:r>
            <a:r>
              <a:rPr lang="zh-CN" altLang="en-US" sz="2000" b="1" dirty="0">
                <a:solidFill>
                  <a:srgbClr val="0000FF"/>
                </a:solidFill>
                <a:latin typeface="微软雅黑" pitchFamily="34" charset="-122"/>
                <a:ea typeface="微软雅黑" pitchFamily="34" charset="-122"/>
              </a:rPr>
              <a:t>拥塞窗口 </a:t>
            </a:r>
            <a:r>
              <a:rPr lang="en-US" altLang="zh-CN" sz="2000" b="1" dirty="0" err="1">
                <a:solidFill>
                  <a:srgbClr val="0000FF"/>
                </a:solidFill>
                <a:latin typeface="微软雅黑" pitchFamily="34" charset="-122"/>
                <a:ea typeface="微软雅黑" pitchFamily="34" charset="-122"/>
              </a:rPr>
              <a:t>cwnd</a:t>
            </a:r>
            <a:r>
              <a:rPr lang="en-US" altLang="zh-CN" sz="2000" b="1" dirty="0">
                <a:solidFill>
                  <a:srgbClr val="0000FF"/>
                </a:solidFill>
                <a:latin typeface="微软雅黑" pitchFamily="34" charset="-122"/>
                <a:ea typeface="微软雅黑" pitchFamily="34" charset="-122"/>
              </a:rPr>
              <a:t> = </a:t>
            </a:r>
            <a:r>
              <a:rPr lang="zh-CN" altLang="en-US" sz="2000" b="1" dirty="0">
                <a:solidFill>
                  <a:srgbClr val="0000FF"/>
                </a:solidFill>
                <a:latin typeface="微软雅黑" pitchFamily="34" charset="-122"/>
                <a:ea typeface="微软雅黑" pitchFamily="34" charset="-122"/>
              </a:rPr>
              <a:t>慢开始门限 </a:t>
            </a:r>
            <a:r>
              <a:rPr lang="en-US" altLang="zh-CN" sz="2000" b="1" dirty="0" err="1">
                <a:solidFill>
                  <a:srgbClr val="0000FF"/>
                </a:solidFill>
                <a:latin typeface="微软雅黑" pitchFamily="34" charset="-122"/>
                <a:ea typeface="微软雅黑" pitchFamily="34" charset="-122"/>
              </a:rPr>
              <a:t>ssthresh</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smtClean="0">
                <a:solidFill>
                  <a:srgbClr val="0000FF"/>
                </a:solidFill>
                <a:latin typeface="微软雅黑" pitchFamily="34" charset="-122"/>
                <a:ea typeface="微软雅黑" pitchFamily="34" charset="-122"/>
              </a:rPr>
              <a:t>开始</a:t>
            </a:r>
            <a:r>
              <a:rPr lang="zh-CN" altLang="en-US" sz="2000" b="1" dirty="0">
                <a:solidFill>
                  <a:srgbClr val="0000FF"/>
                </a:solidFill>
                <a:latin typeface="微软雅黑" pitchFamily="34" charset="-122"/>
                <a:ea typeface="微软雅黑" pitchFamily="34" charset="-122"/>
              </a:rPr>
              <a:t>执行拥塞避免算法，使拥塞窗口缓慢地线性增大。 </a:t>
            </a:r>
          </a:p>
        </p:txBody>
      </p:sp>
    </p:spTree>
    <p:extLst>
      <p:ext uri="{BB962C8B-B14F-4D97-AF65-F5344CB8AC3E}">
        <p14:creationId xmlns:p14="http://schemas.microsoft.com/office/powerpoint/2010/main" val="301601349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1677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慢开始和拥塞避免算法的实现</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4" name="圆角矩形 3"/>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140"/>
          <p:cNvSpPr txBox="1">
            <a:spLocks noChangeArrowheads="1"/>
          </p:cNvSpPr>
          <p:nvPr/>
        </p:nvSpPr>
        <p:spPr bwMode="auto">
          <a:xfrm>
            <a:off x="4466486" y="1218563"/>
            <a:ext cx="798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超时</a:t>
            </a:r>
          </a:p>
        </p:txBody>
      </p:sp>
      <p:sp>
        <p:nvSpPr>
          <p:cNvPr id="7" name="Line 2"/>
          <p:cNvSpPr>
            <a:spLocks noChangeShapeType="1"/>
          </p:cNvSpPr>
          <p:nvPr/>
        </p:nvSpPr>
        <p:spPr bwMode="auto">
          <a:xfrm flipV="1">
            <a:off x="2435450" y="3162988"/>
            <a:ext cx="4388352" cy="3483"/>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 name="Line 3"/>
          <p:cNvSpPr>
            <a:spLocks noChangeShapeType="1"/>
          </p:cNvSpPr>
          <p:nvPr/>
        </p:nvSpPr>
        <p:spPr bwMode="auto">
          <a:xfrm>
            <a:off x="2434329" y="1350612"/>
            <a:ext cx="1122" cy="1815859"/>
          </a:xfrm>
          <a:prstGeom prst="line">
            <a:avLst/>
          </a:prstGeom>
          <a:noFill/>
          <a:ln w="1270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 name="Line 4"/>
          <p:cNvSpPr>
            <a:spLocks noChangeShapeType="1"/>
          </p:cNvSpPr>
          <p:nvPr/>
        </p:nvSpPr>
        <p:spPr bwMode="auto">
          <a:xfrm>
            <a:off x="2596944" y="3110741"/>
            <a:ext cx="0" cy="557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 name="Line 5"/>
          <p:cNvSpPr>
            <a:spLocks noChangeShapeType="1"/>
          </p:cNvSpPr>
          <p:nvPr/>
        </p:nvSpPr>
        <p:spPr bwMode="auto">
          <a:xfrm>
            <a:off x="2758437"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 name="Line 6"/>
          <p:cNvSpPr>
            <a:spLocks noChangeShapeType="1"/>
          </p:cNvSpPr>
          <p:nvPr/>
        </p:nvSpPr>
        <p:spPr bwMode="auto">
          <a:xfrm>
            <a:off x="2919930"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Line 7"/>
          <p:cNvSpPr>
            <a:spLocks noChangeShapeType="1"/>
          </p:cNvSpPr>
          <p:nvPr/>
        </p:nvSpPr>
        <p:spPr bwMode="auto">
          <a:xfrm>
            <a:off x="3081423"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Line 8"/>
          <p:cNvSpPr>
            <a:spLocks noChangeShapeType="1"/>
          </p:cNvSpPr>
          <p:nvPr/>
        </p:nvSpPr>
        <p:spPr bwMode="auto">
          <a:xfrm>
            <a:off x="3242916"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4" name="Line 9"/>
          <p:cNvSpPr>
            <a:spLocks noChangeShapeType="1"/>
          </p:cNvSpPr>
          <p:nvPr/>
        </p:nvSpPr>
        <p:spPr bwMode="auto">
          <a:xfrm>
            <a:off x="3404409"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5" name="Line 10"/>
          <p:cNvSpPr>
            <a:spLocks noChangeShapeType="1"/>
          </p:cNvSpPr>
          <p:nvPr/>
        </p:nvSpPr>
        <p:spPr bwMode="auto">
          <a:xfrm>
            <a:off x="3565903"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6" name="Line 11"/>
          <p:cNvSpPr>
            <a:spLocks noChangeShapeType="1"/>
          </p:cNvSpPr>
          <p:nvPr/>
        </p:nvSpPr>
        <p:spPr bwMode="auto">
          <a:xfrm>
            <a:off x="3727396"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7" name="Line 12"/>
          <p:cNvSpPr>
            <a:spLocks noChangeShapeType="1"/>
          </p:cNvSpPr>
          <p:nvPr/>
        </p:nvSpPr>
        <p:spPr bwMode="auto">
          <a:xfrm>
            <a:off x="3888889"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8" name="Line 13"/>
          <p:cNvSpPr>
            <a:spLocks noChangeShapeType="1"/>
          </p:cNvSpPr>
          <p:nvPr/>
        </p:nvSpPr>
        <p:spPr bwMode="auto">
          <a:xfrm>
            <a:off x="4050382"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Line 14"/>
          <p:cNvSpPr>
            <a:spLocks noChangeShapeType="1"/>
          </p:cNvSpPr>
          <p:nvPr/>
        </p:nvSpPr>
        <p:spPr bwMode="auto">
          <a:xfrm>
            <a:off x="4211875"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0" name="Line 15"/>
          <p:cNvSpPr>
            <a:spLocks noChangeShapeType="1"/>
          </p:cNvSpPr>
          <p:nvPr/>
        </p:nvSpPr>
        <p:spPr bwMode="auto">
          <a:xfrm>
            <a:off x="4373368"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1" name="Line 16"/>
          <p:cNvSpPr>
            <a:spLocks noChangeShapeType="1"/>
          </p:cNvSpPr>
          <p:nvPr/>
        </p:nvSpPr>
        <p:spPr bwMode="auto">
          <a:xfrm>
            <a:off x="4534862"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2" name="Line 17"/>
          <p:cNvSpPr>
            <a:spLocks noChangeShapeType="1"/>
          </p:cNvSpPr>
          <p:nvPr/>
        </p:nvSpPr>
        <p:spPr bwMode="auto">
          <a:xfrm>
            <a:off x="4696355" y="3110741"/>
            <a:ext cx="0" cy="557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Line 18"/>
          <p:cNvSpPr>
            <a:spLocks noChangeShapeType="1"/>
          </p:cNvSpPr>
          <p:nvPr/>
        </p:nvSpPr>
        <p:spPr bwMode="auto">
          <a:xfrm>
            <a:off x="4857848"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Line 19"/>
          <p:cNvSpPr>
            <a:spLocks noChangeShapeType="1"/>
          </p:cNvSpPr>
          <p:nvPr/>
        </p:nvSpPr>
        <p:spPr bwMode="auto">
          <a:xfrm>
            <a:off x="5019341"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5" name="Line 20"/>
          <p:cNvSpPr>
            <a:spLocks noChangeShapeType="1"/>
          </p:cNvSpPr>
          <p:nvPr/>
        </p:nvSpPr>
        <p:spPr bwMode="auto">
          <a:xfrm>
            <a:off x="5180834"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Line 21"/>
          <p:cNvSpPr>
            <a:spLocks noChangeShapeType="1"/>
          </p:cNvSpPr>
          <p:nvPr/>
        </p:nvSpPr>
        <p:spPr bwMode="auto">
          <a:xfrm>
            <a:off x="5342327"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Line 22"/>
          <p:cNvSpPr>
            <a:spLocks noChangeShapeType="1"/>
          </p:cNvSpPr>
          <p:nvPr/>
        </p:nvSpPr>
        <p:spPr bwMode="auto">
          <a:xfrm>
            <a:off x="5503821"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Line 23"/>
          <p:cNvSpPr>
            <a:spLocks noChangeShapeType="1"/>
          </p:cNvSpPr>
          <p:nvPr/>
        </p:nvSpPr>
        <p:spPr bwMode="auto">
          <a:xfrm>
            <a:off x="5665314"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Line 24"/>
          <p:cNvSpPr>
            <a:spLocks noChangeShapeType="1"/>
          </p:cNvSpPr>
          <p:nvPr/>
        </p:nvSpPr>
        <p:spPr bwMode="auto">
          <a:xfrm>
            <a:off x="5826807"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Line 25"/>
          <p:cNvSpPr>
            <a:spLocks noChangeShapeType="1"/>
          </p:cNvSpPr>
          <p:nvPr/>
        </p:nvSpPr>
        <p:spPr bwMode="auto">
          <a:xfrm>
            <a:off x="5988300" y="3055012"/>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1" name="Line 40"/>
          <p:cNvSpPr>
            <a:spLocks noChangeShapeType="1"/>
          </p:cNvSpPr>
          <p:nvPr/>
        </p:nvSpPr>
        <p:spPr bwMode="auto">
          <a:xfrm>
            <a:off x="2435450" y="2887822"/>
            <a:ext cx="1614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2" name="Line 41"/>
          <p:cNvSpPr>
            <a:spLocks noChangeShapeType="1"/>
          </p:cNvSpPr>
          <p:nvPr/>
        </p:nvSpPr>
        <p:spPr bwMode="auto">
          <a:xfrm>
            <a:off x="2435450" y="2609174"/>
            <a:ext cx="1614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Line 42"/>
          <p:cNvSpPr>
            <a:spLocks noChangeShapeType="1"/>
          </p:cNvSpPr>
          <p:nvPr/>
        </p:nvSpPr>
        <p:spPr bwMode="auto">
          <a:xfrm>
            <a:off x="2435450" y="2330526"/>
            <a:ext cx="1614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Line 43"/>
          <p:cNvSpPr>
            <a:spLocks noChangeShapeType="1"/>
          </p:cNvSpPr>
          <p:nvPr/>
        </p:nvSpPr>
        <p:spPr bwMode="auto">
          <a:xfrm>
            <a:off x="2435450" y="2051877"/>
            <a:ext cx="1614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Line 44"/>
          <p:cNvSpPr>
            <a:spLocks noChangeShapeType="1"/>
          </p:cNvSpPr>
          <p:nvPr/>
        </p:nvSpPr>
        <p:spPr bwMode="auto">
          <a:xfrm>
            <a:off x="2435450" y="1773229"/>
            <a:ext cx="1614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Line 45"/>
          <p:cNvSpPr>
            <a:spLocks noChangeShapeType="1"/>
          </p:cNvSpPr>
          <p:nvPr/>
        </p:nvSpPr>
        <p:spPr bwMode="auto">
          <a:xfrm>
            <a:off x="2435450" y="1494580"/>
            <a:ext cx="1614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Text Box 77"/>
          <p:cNvSpPr txBox="1">
            <a:spLocks noChangeArrowheads="1"/>
          </p:cNvSpPr>
          <p:nvPr/>
        </p:nvSpPr>
        <p:spPr bwMode="auto">
          <a:xfrm>
            <a:off x="2630207" y="3125835"/>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a:t>
            </a:r>
          </a:p>
        </p:txBody>
      </p:sp>
      <p:sp>
        <p:nvSpPr>
          <p:cNvPr id="38" name="Text Box 78"/>
          <p:cNvSpPr txBox="1">
            <a:spLocks noChangeArrowheads="1"/>
          </p:cNvSpPr>
          <p:nvPr/>
        </p:nvSpPr>
        <p:spPr bwMode="auto">
          <a:xfrm>
            <a:off x="2953194" y="3125835"/>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39" name="Text Box 79"/>
          <p:cNvSpPr txBox="1">
            <a:spLocks noChangeArrowheads="1"/>
          </p:cNvSpPr>
          <p:nvPr/>
        </p:nvSpPr>
        <p:spPr bwMode="auto">
          <a:xfrm>
            <a:off x="3276180" y="3125835"/>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6</a:t>
            </a:r>
          </a:p>
        </p:txBody>
      </p:sp>
      <p:sp>
        <p:nvSpPr>
          <p:cNvPr id="40" name="Text Box 80"/>
          <p:cNvSpPr txBox="1">
            <a:spLocks noChangeArrowheads="1"/>
          </p:cNvSpPr>
          <p:nvPr/>
        </p:nvSpPr>
        <p:spPr bwMode="auto">
          <a:xfrm>
            <a:off x="3608139" y="3125835"/>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8</a:t>
            </a:r>
          </a:p>
        </p:txBody>
      </p:sp>
      <p:sp>
        <p:nvSpPr>
          <p:cNvPr id="41" name="Text Box 81"/>
          <p:cNvSpPr txBox="1">
            <a:spLocks noChangeArrowheads="1"/>
          </p:cNvSpPr>
          <p:nvPr/>
        </p:nvSpPr>
        <p:spPr bwMode="auto">
          <a:xfrm>
            <a:off x="3877294" y="3125835"/>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p:txBody>
      </p:sp>
      <p:sp>
        <p:nvSpPr>
          <p:cNvPr id="42" name="Text Box 82"/>
          <p:cNvSpPr txBox="1">
            <a:spLocks noChangeArrowheads="1"/>
          </p:cNvSpPr>
          <p:nvPr/>
        </p:nvSpPr>
        <p:spPr bwMode="auto">
          <a:xfrm>
            <a:off x="4227196" y="3125835"/>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43" name="Text Box 83"/>
          <p:cNvSpPr txBox="1">
            <a:spLocks noChangeArrowheads="1"/>
          </p:cNvSpPr>
          <p:nvPr/>
        </p:nvSpPr>
        <p:spPr bwMode="auto">
          <a:xfrm>
            <a:off x="4532238" y="3125835"/>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14</a:t>
            </a:r>
          </a:p>
        </p:txBody>
      </p:sp>
      <p:sp>
        <p:nvSpPr>
          <p:cNvPr id="44" name="Text Box 84"/>
          <p:cNvSpPr txBox="1">
            <a:spLocks noChangeArrowheads="1"/>
          </p:cNvSpPr>
          <p:nvPr/>
        </p:nvSpPr>
        <p:spPr bwMode="auto">
          <a:xfrm>
            <a:off x="4855225" y="3125835"/>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45" name="Text Box 85"/>
          <p:cNvSpPr txBox="1">
            <a:spLocks noChangeArrowheads="1"/>
          </p:cNvSpPr>
          <p:nvPr/>
        </p:nvSpPr>
        <p:spPr bwMode="auto">
          <a:xfrm>
            <a:off x="5189427" y="3125835"/>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18</a:t>
            </a:r>
          </a:p>
        </p:txBody>
      </p:sp>
      <p:sp>
        <p:nvSpPr>
          <p:cNvPr id="46" name="Text Box 86"/>
          <p:cNvSpPr txBox="1">
            <a:spLocks noChangeArrowheads="1"/>
          </p:cNvSpPr>
          <p:nvPr/>
        </p:nvSpPr>
        <p:spPr bwMode="auto">
          <a:xfrm>
            <a:off x="5512412" y="3125835"/>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47" name="Text Box 87"/>
          <p:cNvSpPr txBox="1">
            <a:spLocks noChangeArrowheads="1"/>
          </p:cNvSpPr>
          <p:nvPr/>
        </p:nvSpPr>
        <p:spPr bwMode="auto">
          <a:xfrm>
            <a:off x="5826427" y="3131638"/>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22</a:t>
            </a:r>
          </a:p>
        </p:txBody>
      </p:sp>
      <p:sp>
        <p:nvSpPr>
          <p:cNvPr id="48" name="Text Box 89"/>
          <p:cNvSpPr txBox="1">
            <a:spLocks noChangeArrowheads="1"/>
          </p:cNvSpPr>
          <p:nvPr/>
        </p:nvSpPr>
        <p:spPr bwMode="auto">
          <a:xfrm>
            <a:off x="2334136" y="3125835"/>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49" name="Text Box 90"/>
          <p:cNvSpPr txBox="1">
            <a:spLocks noChangeArrowheads="1"/>
          </p:cNvSpPr>
          <p:nvPr/>
        </p:nvSpPr>
        <p:spPr bwMode="auto">
          <a:xfrm>
            <a:off x="2247041" y="3016698"/>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0</a:t>
            </a:r>
          </a:p>
        </p:txBody>
      </p:sp>
      <p:sp>
        <p:nvSpPr>
          <p:cNvPr id="50" name="Text Box 91"/>
          <p:cNvSpPr txBox="1">
            <a:spLocks noChangeArrowheads="1"/>
          </p:cNvSpPr>
          <p:nvPr/>
        </p:nvSpPr>
        <p:spPr bwMode="auto">
          <a:xfrm>
            <a:off x="2233393" y="2738050"/>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4</a:t>
            </a:r>
          </a:p>
        </p:txBody>
      </p:sp>
      <p:sp>
        <p:nvSpPr>
          <p:cNvPr id="51" name="Text Box 92"/>
          <p:cNvSpPr txBox="1">
            <a:spLocks noChangeArrowheads="1"/>
          </p:cNvSpPr>
          <p:nvPr/>
        </p:nvSpPr>
        <p:spPr bwMode="auto">
          <a:xfrm>
            <a:off x="2233393" y="2468688"/>
            <a:ext cx="263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8</a:t>
            </a:r>
          </a:p>
        </p:txBody>
      </p:sp>
      <p:sp>
        <p:nvSpPr>
          <p:cNvPr id="52" name="Text Box 93"/>
          <p:cNvSpPr txBox="1">
            <a:spLocks noChangeArrowheads="1"/>
          </p:cNvSpPr>
          <p:nvPr/>
        </p:nvSpPr>
        <p:spPr bwMode="auto">
          <a:xfrm>
            <a:off x="2152647" y="2199329"/>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12</a:t>
            </a:r>
          </a:p>
        </p:txBody>
      </p:sp>
      <p:sp>
        <p:nvSpPr>
          <p:cNvPr id="53" name="Text Box 94"/>
          <p:cNvSpPr txBox="1">
            <a:spLocks noChangeArrowheads="1"/>
          </p:cNvSpPr>
          <p:nvPr/>
        </p:nvSpPr>
        <p:spPr bwMode="auto">
          <a:xfrm>
            <a:off x="2152647" y="1929969"/>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16</a:t>
            </a:r>
          </a:p>
        </p:txBody>
      </p:sp>
      <p:sp>
        <p:nvSpPr>
          <p:cNvPr id="54" name="Text Box 95"/>
          <p:cNvSpPr txBox="1">
            <a:spLocks noChangeArrowheads="1"/>
          </p:cNvSpPr>
          <p:nvPr/>
        </p:nvSpPr>
        <p:spPr bwMode="auto">
          <a:xfrm>
            <a:off x="2152647" y="1651321"/>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55" name="Text Box 96"/>
          <p:cNvSpPr txBox="1">
            <a:spLocks noChangeArrowheads="1"/>
          </p:cNvSpPr>
          <p:nvPr/>
        </p:nvSpPr>
        <p:spPr bwMode="auto">
          <a:xfrm>
            <a:off x="2152647" y="1372672"/>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24</a:t>
            </a:r>
          </a:p>
        </p:txBody>
      </p:sp>
      <p:sp>
        <p:nvSpPr>
          <p:cNvPr id="56" name="Oval 102"/>
          <p:cNvSpPr>
            <a:spLocks noChangeArrowheads="1"/>
          </p:cNvSpPr>
          <p:nvPr/>
        </p:nvSpPr>
        <p:spPr bwMode="auto">
          <a:xfrm>
            <a:off x="2886286" y="2581309"/>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7" name="Oval 103"/>
          <p:cNvSpPr>
            <a:spLocks noChangeArrowheads="1"/>
          </p:cNvSpPr>
          <p:nvPr/>
        </p:nvSpPr>
        <p:spPr bwMode="auto">
          <a:xfrm>
            <a:off x="2724792" y="2859958"/>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Oval 104"/>
          <p:cNvSpPr>
            <a:spLocks noChangeArrowheads="1"/>
          </p:cNvSpPr>
          <p:nvPr/>
        </p:nvSpPr>
        <p:spPr bwMode="auto">
          <a:xfrm>
            <a:off x="2408535" y="3041079"/>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Oval 105"/>
          <p:cNvSpPr>
            <a:spLocks noChangeArrowheads="1"/>
          </p:cNvSpPr>
          <p:nvPr/>
        </p:nvSpPr>
        <p:spPr bwMode="auto">
          <a:xfrm>
            <a:off x="2556570" y="2992316"/>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Oval 106"/>
          <p:cNvSpPr>
            <a:spLocks noChangeArrowheads="1"/>
          </p:cNvSpPr>
          <p:nvPr/>
        </p:nvSpPr>
        <p:spPr bwMode="auto">
          <a:xfrm>
            <a:off x="3047779" y="2021690"/>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Oval 107"/>
          <p:cNvSpPr>
            <a:spLocks noChangeArrowheads="1"/>
          </p:cNvSpPr>
          <p:nvPr/>
        </p:nvSpPr>
        <p:spPr bwMode="auto">
          <a:xfrm>
            <a:off x="3209272" y="1947384"/>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Oval 108"/>
          <p:cNvSpPr>
            <a:spLocks noChangeArrowheads="1"/>
          </p:cNvSpPr>
          <p:nvPr/>
        </p:nvSpPr>
        <p:spPr bwMode="auto">
          <a:xfrm>
            <a:off x="3370765" y="1881205"/>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Oval 109"/>
          <p:cNvSpPr>
            <a:spLocks noChangeArrowheads="1"/>
          </p:cNvSpPr>
          <p:nvPr/>
        </p:nvSpPr>
        <p:spPr bwMode="auto">
          <a:xfrm>
            <a:off x="3697115" y="1741881"/>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4" name="Oval 110"/>
          <p:cNvSpPr>
            <a:spLocks noChangeArrowheads="1"/>
          </p:cNvSpPr>
          <p:nvPr/>
        </p:nvSpPr>
        <p:spPr bwMode="auto">
          <a:xfrm>
            <a:off x="3532258" y="1811543"/>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Oval 113"/>
          <p:cNvSpPr>
            <a:spLocks noChangeArrowheads="1"/>
          </p:cNvSpPr>
          <p:nvPr/>
        </p:nvSpPr>
        <p:spPr bwMode="auto">
          <a:xfrm>
            <a:off x="3858609" y="1672219"/>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Oval 114"/>
          <p:cNvSpPr>
            <a:spLocks noChangeArrowheads="1"/>
          </p:cNvSpPr>
          <p:nvPr/>
        </p:nvSpPr>
        <p:spPr bwMode="auto">
          <a:xfrm>
            <a:off x="4016738" y="1606040"/>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Oval 116"/>
          <p:cNvSpPr>
            <a:spLocks noChangeArrowheads="1"/>
          </p:cNvSpPr>
          <p:nvPr/>
        </p:nvSpPr>
        <p:spPr bwMode="auto">
          <a:xfrm>
            <a:off x="4336359" y="1456267"/>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Oval 117"/>
          <p:cNvSpPr>
            <a:spLocks noChangeArrowheads="1"/>
          </p:cNvSpPr>
          <p:nvPr/>
        </p:nvSpPr>
        <p:spPr bwMode="auto">
          <a:xfrm>
            <a:off x="4178231" y="1525929"/>
            <a:ext cx="62803" cy="65018"/>
          </a:xfrm>
          <a:prstGeom prst="ellipse">
            <a:avLst/>
          </a:prstGeom>
          <a:solidFill>
            <a:srgbClr val="0000FF"/>
          </a:solidFill>
          <a:ln w="2857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9" name="Freeform 118"/>
          <p:cNvSpPr>
            <a:spLocks/>
          </p:cNvSpPr>
          <p:nvPr/>
        </p:nvSpPr>
        <p:spPr bwMode="auto">
          <a:xfrm>
            <a:off x="2381619" y="1494580"/>
            <a:ext cx="1988384" cy="1590618"/>
          </a:xfrm>
          <a:custGeom>
            <a:avLst/>
            <a:gdLst>
              <a:gd name="T0" fmla="*/ 2147483647 w 1773"/>
              <a:gd name="T1" fmla="*/ 0 h 1370"/>
              <a:gd name="T2" fmla="*/ 2147483647 w 1773"/>
              <a:gd name="T3" fmla="*/ 2147483647 h 1370"/>
              <a:gd name="T4" fmla="*/ 2147483647 w 1773"/>
              <a:gd name="T5" fmla="*/ 2147483647 h 1370"/>
              <a:gd name="T6" fmla="*/ 2147483647 w 1773"/>
              <a:gd name="T7" fmla="*/ 2147483647 h 1370"/>
              <a:gd name="T8" fmla="*/ 2147483647 w 1773"/>
              <a:gd name="T9" fmla="*/ 2147483647 h 1370"/>
              <a:gd name="T10" fmla="*/ 2147483647 w 1773"/>
              <a:gd name="T11" fmla="*/ 2147483647 h 1370"/>
              <a:gd name="T12" fmla="*/ 0 60000 65536"/>
              <a:gd name="T13" fmla="*/ 0 60000 65536"/>
              <a:gd name="T14" fmla="*/ 0 60000 65536"/>
              <a:gd name="T15" fmla="*/ 0 60000 65536"/>
              <a:gd name="T16" fmla="*/ 0 60000 65536"/>
              <a:gd name="T17" fmla="*/ 0 60000 65536"/>
              <a:gd name="T18" fmla="*/ 0 w 1773"/>
              <a:gd name="T19" fmla="*/ 0 h 1370"/>
              <a:gd name="T20" fmla="*/ 1773 w 1773"/>
              <a:gd name="T21" fmla="*/ 1370 h 1370"/>
            </a:gdLst>
            <a:ahLst/>
            <a:cxnLst>
              <a:cxn ang="T12">
                <a:pos x="T0" y="T1"/>
              </a:cxn>
              <a:cxn ang="T13">
                <a:pos x="T2" y="T3"/>
              </a:cxn>
              <a:cxn ang="T14">
                <a:pos x="T4" y="T5"/>
              </a:cxn>
              <a:cxn ang="T15">
                <a:pos x="T6" y="T7"/>
              </a:cxn>
              <a:cxn ang="T16">
                <a:pos x="T8" y="T9"/>
              </a:cxn>
              <a:cxn ang="T17">
                <a:pos x="T10" y="T11"/>
              </a:cxn>
            </a:cxnLst>
            <a:rect l="T18" t="T19" r="T20" b="T21"/>
            <a:pathLst>
              <a:path w="1773" h="1370">
                <a:moveTo>
                  <a:pt x="1773" y="0"/>
                </a:moveTo>
                <a:lnTo>
                  <a:pt x="618" y="487"/>
                </a:lnTo>
                <a:lnTo>
                  <a:pt x="480" y="961"/>
                </a:lnTo>
                <a:lnTo>
                  <a:pt x="331" y="1201"/>
                </a:lnTo>
                <a:lnTo>
                  <a:pt x="187" y="1321"/>
                </a:lnTo>
                <a:cubicBezTo>
                  <a:pt x="47" y="1370"/>
                  <a:pt x="0" y="1369"/>
                  <a:pt x="55" y="1369"/>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0" name="Text Box 134"/>
          <p:cNvSpPr txBox="1">
            <a:spLocks noChangeArrowheads="1"/>
          </p:cNvSpPr>
          <p:nvPr/>
        </p:nvSpPr>
        <p:spPr bwMode="auto">
          <a:xfrm>
            <a:off x="6824924" y="3020180"/>
            <a:ext cx="858268" cy="29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传输轮次</a:t>
            </a:r>
          </a:p>
        </p:txBody>
      </p:sp>
      <p:sp>
        <p:nvSpPr>
          <p:cNvPr id="71" name="Text Box 135"/>
          <p:cNvSpPr txBox="1">
            <a:spLocks noChangeArrowheads="1"/>
          </p:cNvSpPr>
          <p:nvPr/>
        </p:nvSpPr>
        <p:spPr bwMode="auto">
          <a:xfrm>
            <a:off x="1777140" y="1115751"/>
            <a:ext cx="1401563" cy="29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拥塞窗口  </a:t>
            </a:r>
            <a:r>
              <a:rPr kumimoji="1" lang="en-US" altLang="zh-CN" sz="1200" b="1"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cwnd</a:t>
            </a:r>
            <a:endParaRPr kumimoji="1"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73" name="Line 156"/>
          <p:cNvSpPr>
            <a:spLocks noChangeShapeType="1"/>
          </p:cNvSpPr>
          <p:nvPr/>
        </p:nvSpPr>
        <p:spPr bwMode="auto">
          <a:xfrm>
            <a:off x="2489282" y="2051877"/>
            <a:ext cx="5921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4" name="Line 146"/>
          <p:cNvSpPr>
            <a:spLocks noChangeShapeType="1"/>
          </p:cNvSpPr>
          <p:nvPr/>
        </p:nvSpPr>
        <p:spPr bwMode="auto">
          <a:xfrm flipV="1">
            <a:off x="2489282" y="1489936"/>
            <a:ext cx="1893059" cy="464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5" name="Text Box 203"/>
          <p:cNvSpPr txBox="1">
            <a:spLocks noChangeArrowheads="1"/>
          </p:cNvSpPr>
          <p:nvPr/>
        </p:nvSpPr>
        <p:spPr bwMode="auto">
          <a:xfrm>
            <a:off x="6552074" y="1916840"/>
            <a:ext cx="1047389" cy="4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TCP Reno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版本</a:t>
            </a:r>
          </a:p>
        </p:txBody>
      </p:sp>
      <p:sp>
        <p:nvSpPr>
          <p:cNvPr id="76" name="Text Box 205"/>
          <p:cNvSpPr txBox="1">
            <a:spLocks noChangeArrowheads="1"/>
          </p:cNvSpPr>
          <p:nvPr/>
        </p:nvSpPr>
        <p:spPr bwMode="auto">
          <a:xfrm>
            <a:off x="1317046" y="1862629"/>
            <a:ext cx="846706" cy="461665"/>
          </a:xfrm>
          <a:prstGeom prst="rect">
            <a:avLst/>
          </a:prstGeom>
          <a:noFill/>
          <a:ln w="9525">
            <a:noFill/>
            <a:miter lim="800000"/>
            <a:headEnd/>
            <a:tailEnd/>
          </a:ln>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err="1" smtClean="0">
                <a:ln>
                  <a:noFill/>
                </a:ln>
                <a:solidFill>
                  <a:srgbClr val="CC00CC"/>
                </a:solidFill>
                <a:effectLst/>
                <a:uLnTx/>
                <a:uFillTx/>
                <a:latin typeface="微软雅黑" pitchFamily="34" charset="-122"/>
                <a:ea typeface="微软雅黑" pitchFamily="34" charset="-122"/>
              </a:rPr>
              <a:t>ssthresh</a:t>
            </a:r>
            <a:endPar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 的初始值</a:t>
            </a:r>
          </a:p>
        </p:txBody>
      </p:sp>
      <p:sp>
        <p:nvSpPr>
          <p:cNvPr id="77" name="Line 215"/>
          <p:cNvSpPr>
            <a:spLocks noChangeShapeType="1"/>
          </p:cNvSpPr>
          <p:nvPr/>
        </p:nvSpPr>
        <p:spPr bwMode="auto">
          <a:xfrm flipV="1">
            <a:off x="2085549" y="2072776"/>
            <a:ext cx="151399" cy="0"/>
          </a:xfrm>
          <a:prstGeom prst="line">
            <a:avLst/>
          </a:prstGeom>
          <a:noFill/>
          <a:ln w="19050">
            <a:solidFill>
              <a:srgbClr val="CC00CC"/>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Text Box 206"/>
          <p:cNvSpPr txBox="1">
            <a:spLocks noChangeArrowheads="1"/>
          </p:cNvSpPr>
          <p:nvPr/>
        </p:nvSpPr>
        <p:spPr bwMode="auto">
          <a:xfrm rot="20245475">
            <a:off x="5896731" y="2179658"/>
            <a:ext cx="858268" cy="29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拥塞避免</a:t>
            </a:r>
          </a:p>
        </p:txBody>
      </p:sp>
      <p:sp>
        <p:nvSpPr>
          <p:cNvPr id="79" name="Oval 125"/>
          <p:cNvSpPr>
            <a:spLocks noChangeArrowheads="1"/>
          </p:cNvSpPr>
          <p:nvPr/>
        </p:nvSpPr>
        <p:spPr bwMode="auto">
          <a:xfrm>
            <a:off x="4662710" y="2981867"/>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0" name="Oval 126"/>
          <p:cNvSpPr>
            <a:spLocks noChangeArrowheads="1"/>
          </p:cNvSpPr>
          <p:nvPr/>
        </p:nvSpPr>
        <p:spPr bwMode="auto">
          <a:xfrm>
            <a:off x="4825325" y="2846025"/>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Oval 127"/>
          <p:cNvSpPr>
            <a:spLocks noChangeArrowheads="1"/>
          </p:cNvSpPr>
          <p:nvPr/>
        </p:nvSpPr>
        <p:spPr bwMode="auto">
          <a:xfrm>
            <a:off x="4494488" y="3034113"/>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2" name="Oval 128"/>
          <p:cNvSpPr>
            <a:spLocks noChangeArrowheads="1"/>
          </p:cNvSpPr>
          <p:nvPr/>
        </p:nvSpPr>
        <p:spPr bwMode="auto">
          <a:xfrm>
            <a:off x="4991304" y="2576665"/>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Oval 129"/>
          <p:cNvSpPr>
            <a:spLocks noChangeArrowheads="1"/>
          </p:cNvSpPr>
          <p:nvPr/>
        </p:nvSpPr>
        <p:spPr bwMode="auto">
          <a:xfrm>
            <a:off x="5324384" y="2222550"/>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Oval 130"/>
          <p:cNvSpPr>
            <a:spLocks noChangeArrowheads="1"/>
          </p:cNvSpPr>
          <p:nvPr/>
        </p:nvSpPr>
        <p:spPr bwMode="auto">
          <a:xfrm>
            <a:off x="5799891" y="2020530"/>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Oval 131"/>
          <p:cNvSpPr>
            <a:spLocks noChangeArrowheads="1"/>
          </p:cNvSpPr>
          <p:nvPr/>
        </p:nvSpPr>
        <p:spPr bwMode="auto">
          <a:xfrm>
            <a:off x="5482512" y="2149404"/>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Oval 132"/>
          <p:cNvSpPr>
            <a:spLocks noChangeArrowheads="1"/>
          </p:cNvSpPr>
          <p:nvPr/>
        </p:nvSpPr>
        <p:spPr bwMode="auto">
          <a:xfrm>
            <a:off x="5644005" y="2083226"/>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Line 147"/>
          <p:cNvSpPr>
            <a:spLocks noChangeShapeType="1"/>
          </p:cNvSpPr>
          <p:nvPr/>
        </p:nvSpPr>
        <p:spPr bwMode="auto">
          <a:xfrm rot="10800000">
            <a:off x="2501617" y="2329365"/>
            <a:ext cx="2853046"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88" name="直接连接符 115"/>
          <p:cNvCxnSpPr>
            <a:cxnSpLocks noChangeShapeType="1"/>
          </p:cNvCxnSpPr>
          <p:nvPr/>
        </p:nvCxnSpPr>
        <p:spPr bwMode="auto">
          <a:xfrm>
            <a:off x="4373368" y="1487614"/>
            <a:ext cx="161493" cy="1563915"/>
          </a:xfrm>
          <a:prstGeom prst="line">
            <a:avLst/>
          </a:prstGeom>
          <a:noFill/>
          <a:ln w="19050" algn="ctr">
            <a:solidFill>
              <a:srgbClr val="0000FF"/>
            </a:solidFill>
            <a:round/>
            <a:headEnd/>
            <a:tailEnd/>
          </a:ln>
          <a:extLst>
            <a:ext uri="{909E8E84-426E-40DD-AFC4-6F175D3DCCD1}">
              <a14:hiddenFill xmlns:a14="http://schemas.microsoft.com/office/drawing/2010/main">
                <a:noFill/>
              </a14:hiddenFill>
            </a:ext>
          </a:extLst>
        </p:spPr>
      </p:cxnSp>
      <p:sp>
        <p:nvSpPr>
          <p:cNvPr id="89" name="Rectangle 161"/>
          <p:cNvSpPr>
            <a:spLocks noChangeArrowheads="1"/>
          </p:cNvSpPr>
          <p:nvPr/>
        </p:nvSpPr>
        <p:spPr bwMode="auto">
          <a:xfrm>
            <a:off x="2860459" y="1754060"/>
            <a:ext cx="305043" cy="25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90" name="Oval 129"/>
          <p:cNvSpPr>
            <a:spLocks noChangeArrowheads="1"/>
          </p:cNvSpPr>
          <p:nvPr/>
        </p:nvSpPr>
        <p:spPr bwMode="auto">
          <a:xfrm>
            <a:off x="5160648" y="2298017"/>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1" name="任意多边形 134"/>
          <p:cNvSpPr>
            <a:spLocks/>
          </p:cNvSpPr>
          <p:nvPr/>
        </p:nvSpPr>
        <p:spPr bwMode="auto">
          <a:xfrm>
            <a:off x="4528133" y="2043750"/>
            <a:ext cx="1315496" cy="1025194"/>
          </a:xfrm>
          <a:custGeom>
            <a:avLst/>
            <a:gdLst>
              <a:gd name="T0" fmla="*/ 0 w 1929384"/>
              <a:gd name="T1" fmla="*/ 1404281 h 1426464"/>
              <a:gd name="T2" fmla="*/ 224888 w 1929384"/>
              <a:gd name="T3" fmla="*/ 1336767 h 1426464"/>
              <a:gd name="T4" fmla="*/ 445365 w 1929384"/>
              <a:gd name="T5" fmla="*/ 1152231 h 1426464"/>
              <a:gd name="T6" fmla="*/ 903959 w 1929384"/>
              <a:gd name="T7" fmla="*/ 409583 h 1426464"/>
              <a:gd name="T8" fmla="*/ 1860836 w 1929384"/>
              <a:gd name="T9" fmla="*/ 0 h 1426464"/>
              <a:gd name="T10" fmla="*/ 0 60000 65536"/>
              <a:gd name="T11" fmla="*/ 0 60000 65536"/>
              <a:gd name="T12" fmla="*/ 0 60000 65536"/>
              <a:gd name="T13" fmla="*/ 0 60000 65536"/>
              <a:gd name="T14" fmla="*/ 0 60000 65536"/>
              <a:gd name="T15" fmla="*/ 0 w 1929384"/>
              <a:gd name="T16" fmla="*/ 0 h 1426464"/>
              <a:gd name="T17" fmla="*/ 1929384 w 1929384"/>
              <a:gd name="T18" fmla="*/ 1426464 h 1426464"/>
            </a:gdLst>
            <a:ahLst/>
            <a:cxnLst>
              <a:cxn ang="T10">
                <a:pos x="T0" y="T1"/>
              </a:cxn>
              <a:cxn ang="T11">
                <a:pos x="T2" y="T3"/>
              </a:cxn>
              <a:cxn ang="T12">
                <a:pos x="T4" y="T5"/>
              </a:cxn>
              <a:cxn ang="T13">
                <a:pos x="T6" y="T7"/>
              </a:cxn>
              <a:cxn ang="T14">
                <a:pos x="T8" y="T9"/>
              </a:cxn>
            </a:cxnLst>
            <a:rect l="T15" t="T16" r="T17" b="T18"/>
            <a:pathLst>
              <a:path w="1929384" h="1426464">
                <a:moveTo>
                  <a:pt x="0" y="1426464"/>
                </a:moveTo>
                <a:lnTo>
                  <a:pt x="233172" y="1357884"/>
                </a:lnTo>
                <a:lnTo>
                  <a:pt x="461772" y="1170432"/>
                </a:lnTo>
                <a:lnTo>
                  <a:pt x="937260" y="416052"/>
                </a:lnTo>
                <a:lnTo>
                  <a:pt x="1929384" y="0"/>
                </a:lnTo>
              </a:path>
            </a:pathLst>
          </a:custGeom>
          <a:noFill/>
          <a:ln w="19050"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2" name="Rectangle 161"/>
          <p:cNvSpPr>
            <a:spLocks noChangeArrowheads="1"/>
          </p:cNvSpPr>
          <p:nvPr/>
        </p:nvSpPr>
        <p:spPr bwMode="auto">
          <a:xfrm>
            <a:off x="4233940" y="1215721"/>
            <a:ext cx="253455" cy="21130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0" lang="zh-CN" altLang="en-US"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cxnSp>
        <p:nvCxnSpPr>
          <p:cNvPr id="93" name="直接连接符 92"/>
          <p:cNvCxnSpPr>
            <a:cxnSpLocks noChangeShapeType="1"/>
          </p:cNvCxnSpPr>
          <p:nvPr/>
        </p:nvCxnSpPr>
        <p:spPr bwMode="auto">
          <a:xfrm flipH="1">
            <a:off x="5986057" y="2624268"/>
            <a:ext cx="1121" cy="479507"/>
          </a:xfrm>
          <a:prstGeom prst="line">
            <a:avLst/>
          </a:prstGeom>
          <a:noFill/>
          <a:ln w="12700" algn="ctr">
            <a:solidFill>
              <a:srgbClr val="000000"/>
            </a:solidFill>
            <a:prstDash val="dash"/>
            <a:round/>
            <a:headEnd/>
            <a:tailEnd/>
          </a:ln>
        </p:spPr>
      </p:cxnSp>
      <p:cxnSp>
        <p:nvCxnSpPr>
          <p:cNvPr id="94" name="直接连接符 121"/>
          <p:cNvCxnSpPr>
            <a:cxnSpLocks noChangeShapeType="1"/>
          </p:cNvCxnSpPr>
          <p:nvPr/>
        </p:nvCxnSpPr>
        <p:spPr bwMode="auto">
          <a:xfrm>
            <a:off x="2512832" y="2612658"/>
            <a:ext cx="3917331" cy="0"/>
          </a:xfrm>
          <a:prstGeom prst="line">
            <a:avLst/>
          </a:prstGeom>
          <a:noFill/>
          <a:ln w="12700" algn="ctr">
            <a:solidFill>
              <a:srgbClr val="000000"/>
            </a:solidFill>
            <a:prstDash val="dash"/>
            <a:round/>
            <a:headEnd/>
            <a:tailEnd/>
          </a:ln>
        </p:spPr>
      </p:cxnSp>
      <p:sp>
        <p:nvSpPr>
          <p:cNvPr id="95" name="Oval 130"/>
          <p:cNvSpPr>
            <a:spLocks noChangeArrowheads="1"/>
          </p:cNvSpPr>
          <p:nvPr/>
        </p:nvSpPr>
        <p:spPr bwMode="auto">
          <a:xfrm>
            <a:off x="5955777" y="2582471"/>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6" name="Line 24"/>
          <p:cNvSpPr>
            <a:spLocks noChangeShapeType="1"/>
          </p:cNvSpPr>
          <p:nvPr/>
        </p:nvSpPr>
        <p:spPr bwMode="auto">
          <a:xfrm>
            <a:off x="6309043" y="3050367"/>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7" name="Line 22"/>
          <p:cNvSpPr>
            <a:spLocks noChangeShapeType="1"/>
          </p:cNvSpPr>
          <p:nvPr/>
        </p:nvSpPr>
        <p:spPr bwMode="auto">
          <a:xfrm>
            <a:off x="6145307" y="3053851"/>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98" name="Text Box 87"/>
          <p:cNvSpPr txBox="1">
            <a:spLocks noChangeArrowheads="1"/>
          </p:cNvSpPr>
          <p:nvPr/>
        </p:nvSpPr>
        <p:spPr bwMode="auto">
          <a:xfrm>
            <a:off x="6129227" y="3129318"/>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0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24</a:t>
            </a:r>
          </a:p>
        </p:txBody>
      </p:sp>
      <p:sp>
        <p:nvSpPr>
          <p:cNvPr id="99" name="Line 22"/>
          <p:cNvSpPr>
            <a:spLocks noChangeShapeType="1"/>
          </p:cNvSpPr>
          <p:nvPr/>
        </p:nvSpPr>
        <p:spPr bwMode="auto">
          <a:xfrm>
            <a:off x="6477265" y="3059656"/>
            <a:ext cx="0" cy="111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00" name="直接连接符 134"/>
          <p:cNvCxnSpPr>
            <a:cxnSpLocks noChangeShapeType="1"/>
            <a:stCxn id="91" idx="4"/>
            <a:endCxn id="95" idx="3"/>
          </p:cNvCxnSpPr>
          <p:nvPr/>
        </p:nvCxnSpPr>
        <p:spPr bwMode="auto">
          <a:xfrm>
            <a:off x="5842508" y="2043750"/>
            <a:ext cx="141307" cy="574712"/>
          </a:xfrm>
          <a:prstGeom prst="line">
            <a:avLst/>
          </a:prstGeom>
          <a:noFill/>
          <a:ln w="19050" algn="ctr">
            <a:solidFill>
              <a:srgbClr val="0000FF"/>
            </a:solidFill>
            <a:round/>
            <a:headEnd/>
            <a:tailEnd/>
          </a:ln>
        </p:spPr>
      </p:cxnSp>
      <p:sp>
        <p:nvSpPr>
          <p:cNvPr id="101" name="Text Box 206"/>
          <p:cNvSpPr txBox="1">
            <a:spLocks noChangeArrowheads="1"/>
          </p:cNvSpPr>
          <p:nvPr/>
        </p:nvSpPr>
        <p:spPr bwMode="auto">
          <a:xfrm rot="20070649">
            <a:off x="5095573" y="1884430"/>
            <a:ext cx="858268" cy="29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2" name="Text Box 206"/>
          <p:cNvSpPr txBox="1">
            <a:spLocks noChangeArrowheads="1"/>
          </p:cNvSpPr>
          <p:nvPr/>
        </p:nvSpPr>
        <p:spPr bwMode="auto">
          <a:xfrm rot="20205303">
            <a:off x="3041974" y="1563882"/>
            <a:ext cx="858268" cy="29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拥塞避免</a:t>
            </a:r>
          </a:p>
        </p:txBody>
      </p:sp>
      <p:sp>
        <p:nvSpPr>
          <p:cNvPr id="103" name="TextBox 147"/>
          <p:cNvSpPr txBox="1">
            <a:spLocks noChangeArrowheads="1"/>
          </p:cNvSpPr>
          <p:nvPr/>
        </p:nvSpPr>
        <p:spPr bwMode="auto">
          <a:xfrm>
            <a:off x="4921580" y="2023421"/>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grpSp>
        <p:nvGrpSpPr>
          <p:cNvPr id="117" name="组合 116"/>
          <p:cNvGrpSpPr/>
          <p:nvPr/>
        </p:nvGrpSpPr>
        <p:grpSpPr>
          <a:xfrm>
            <a:off x="5734655" y="1729678"/>
            <a:ext cx="1056414" cy="369332"/>
            <a:chOff x="5734655" y="1729678"/>
            <a:chExt cx="1056414" cy="369332"/>
          </a:xfrm>
        </p:grpSpPr>
        <p:sp>
          <p:nvSpPr>
            <p:cNvPr id="72" name="Text Box 140"/>
            <p:cNvSpPr txBox="1">
              <a:spLocks noChangeArrowheads="1"/>
            </p:cNvSpPr>
            <p:nvPr/>
          </p:nvSpPr>
          <p:spPr bwMode="auto">
            <a:xfrm>
              <a:off x="5975753" y="1791069"/>
              <a:ext cx="8153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3-ACK</a:t>
              </a:r>
              <a:endParaRPr kumimoji="1" lang="zh-CN" altLang="en-US" sz="12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04" name="TextBox 148"/>
            <p:cNvSpPr txBox="1">
              <a:spLocks noChangeArrowheads="1"/>
            </p:cNvSpPr>
            <p:nvPr/>
          </p:nvSpPr>
          <p:spPr bwMode="auto">
            <a:xfrm>
              <a:off x="5734655" y="1729678"/>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grpSp>
      <p:cxnSp>
        <p:nvCxnSpPr>
          <p:cNvPr id="105" name="直接连接符 153"/>
          <p:cNvCxnSpPr>
            <a:cxnSpLocks noChangeShapeType="1"/>
          </p:cNvCxnSpPr>
          <p:nvPr/>
        </p:nvCxnSpPr>
        <p:spPr bwMode="auto">
          <a:xfrm flipV="1">
            <a:off x="5184198" y="2353746"/>
            <a:ext cx="7851" cy="719842"/>
          </a:xfrm>
          <a:prstGeom prst="line">
            <a:avLst/>
          </a:prstGeom>
          <a:noFill/>
          <a:ln w="12700" algn="ctr">
            <a:solidFill>
              <a:srgbClr val="000000"/>
            </a:solidFill>
            <a:prstDash val="dash"/>
            <a:round/>
            <a:headEnd/>
            <a:tailEnd/>
          </a:ln>
        </p:spPr>
      </p:cxnSp>
      <p:cxnSp>
        <p:nvCxnSpPr>
          <p:cNvPr id="106" name="直接连接符 105"/>
          <p:cNvCxnSpPr>
            <a:cxnSpLocks noChangeShapeType="1"/>
          </p:cNvCxnSpPr>
          <p:nvPr/>
        </p:nvCxnSpPr>
        <p:spPr bwMode="auto">
          <a:xfrm flipV="1">
            <a:off x="5825685" y="2093675"/>
            <a:ext cx="7851" cy="1049576"/>
          </a:xfrm>
          <a:prstGeom prst="line">
            <a:avLst/>
          </a:prstGeom>
          <a:noFill/>
          <a:ln w="12700" algn="ctr">
            <a:solidFill>
              <a:srgbClr val="000000"/>
            </a:solidFill>
            <a:prstDash val="dash"/>
            <a:round/>
            <a:headEnd/>
            <a:tailEnd/>
          </a:ln>
        </p:spPr>
      </p:cxnSp>
      <p:cxnSp>
        <p:nvCxnSpPr>
          <p:cNvPr id="107" name="直接连接符 141"/>
          <p:cNvCxnSpPr>
            <a:cxnSpLocks noChangeShapeType="1"/>
          </p:cNvCxnSpPr>
          <p:nvPr/>
        </p:nvCxnSpPr>
        <p:spPr bwMode="auto">
          <a:xfrm flipV="1">
            <a:off x="5942319" y="2246931"/>
            <a:ext cx="861297" cy="386625"/>
          </a:xfrm>
          <a:prstGeom prst="line">
            <a:avLst/>
          </a:prstGeom>
          <a:noFill/>
          <a:ln w="19050" algn="ctr">
            <a:solidFill>
              <a:srgbClr val="0000FF"/>
            </a:solidFill>
            <a:round/>
            <a:headEnd/>
            <a:tailEnd/>
          </a:ln>
        </p:spPr>
      </p:cxnSp>
      <p:sp>
        <p:nvSpPr>
          <p:cNvPr id="108" name="Oval 202"/>
          <p:cNvSpPr>
            <a:spLocks noChangeArrowheads="1"/>
          </p:cNvSpPr>
          <p:nvPr/>
        </p:nvSpPr>
        <p:spPr bwMode="auto">
          <a:xfrm>
            <a:off x="6441378" y="2371162"/>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9" name="Oval 130"/>
          <p:cNvSpPr>
            <a:spLocks noChangeArrowheads="1"/>
          </p:cNvSpPr>
          <p:nvPr/>
        </p:nvSpPr>
        <p:spPr bwMode="auto">
          <a:xfrm>
            <a:off x="6115027" y="2509325"/>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0" name="Oval 130"/>
          <p:cNvSpPr>
            <a:spLocks noChangeArrowheads="1"/>
          </p:cNvSpPr>
          <p:nvPr/>
        </p:nvSpPr>
        <p:spPr bwMode="auto">
          <a:xfrm>
            <a:off x="6279885" y="2441985"/>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11" name="TextBox 149"/>
          <p:cNvSpPr txBox="1">
            <a:spLocks noChangeArrowheads="1"/>
          </p:cNvSpPr>
          <p:nvPr/>
        </p:nvSpPr>
        <p:spPr bwMode="auto">
          <a:xfrm>
            <a:off x="5786244" y="2572590"/>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pitchFamily="2" charset="2"/>
              </a:rPr>
              <a:t></a:t>
            </a:r>
            <a:endParaRPr kumimoji="1" lang="zh-CN" altLang="en-US" sz="1800"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endParaRPr>
          </a:p>
        </p:txBody>
      </p:sp>
      <p:sp>
        <p:nvSpPr>
          <p:cNvPr id="112" name="Oval 202"/>
          <p:cNvSpPr>
            <a:spLocks noChangeArrowheads="1"/>
          </p:cNvSpPr>
          <p:nvPr/>
        </p:nvSpPr>
        <p:spPr bwMode="auto">
          <a:xfrm>
            <a:off x="6608478" y="2285246"/>
            <a:ext cx="62803" cy="65018"/>
          </a:xfrm>
          <a:prstGeom prst="ellipse">
            <a:avLst/>
          </a:prstGeom>
          <a:solidFill>
            <a:srgbClr val="0000FF"/>
          </a:solidFill>
          <a:ln w="9525">
            <a:solidFill>
              <a:srgbClr val="0000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cxnSp>
        <p:nvCxnSpPr>
          <p:cNvPr id="113" name="直接连接符 112"/>
          <p:cNvCxnSpPr>
            <a:cxnSpLocks noChangeShapeType="1"/>
          </p:cNvCxnSpPr>
          <p:nvPr/>
        </p:nvCxnSpPr>
        <p:spPr bwMode="auto">
          <a:xfrm flipH="1">
            <a:off x="4372247" y="1578175"/>
            <a:ext cx="3365" cy="1518634"/>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14" name="直接连接符 119"/>
          <p:cNvCxnSpPr>
            <a:cxnSpLocks noChangeShapeType="1"/>
          </p:cNvCxnSpPr>
          <p:nvPr/>
        </p:nvCxnSpPr>
        <p:spPr bwMode="auto">
          <a:xfrm>
            <a:off x="3080301" y="2131989"/>
            <a:ext cx="0" cy="955531"/>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115" name="Text Box 155"/>
          <p:cNvSpPr txBox="1">
            <a:spLocks noChangeArrowheads="1"/>
          </p:cNvSpPr>
          <p:nvPr/>
        </p:nvSpPr>
        <p:spPr bwMode="auto">
          <a:xfrm>
            <a:off x="941832" y="3420248"/>
            <a:ext cx="7324344" cy="854080"/>
          </a:xfrm>
          <a:prstGeom prst="rect">
            <a:avLst/>
          </a:prstGeom>
          <a:noFill/>
          <a:ln w="9525">
            <a:noFill/>
            <a:miter lim="800000"/>
            <a:headEnd/>
            <a:tailEnd/>
          </a:ln>
          <a:effectLst/>
          <a:extLst/>
        </p:spPr>
        <p:txBody>
          <a:bodyPr wrap="square">
            <a:spAutoFit/>
          </a:bodyPr>
          <a:lstStyle/>
          <a:p>
            <a:pPr>
              <a:lnSpc>
                <a:spcPct val="110000"/>
              </a:lnSpc>
            </a:pPr>
            <a:r>
              <a:rPr lang="zh-CN" altLang="en-US" sz="1500" b="1" dirty="0">
                <a:solidFill>
                  <a:srgbClr val="0000FF"/>
                </a:solidFill>
                <a:latin typeface="微软雅黑" pitchFamily="34" charset="-122"/>
                <a:ea typeface="微软雅黑" pitchFamily="34" charset="-122"/>
              </a:rPr>
              <a:t>因此，在图的</a:t>
            </a:r>
            <a:r>
              <a:rPr lang="zh-CN" altLang="en-US" sz="1500" b="1" dirty="0" smtClean="0">
                <a:solidFill>
                  <a:srgbClr val="0000FF"/>
                </a:solidFill>
                <a:latin typeface="微软雅黑" pitchFamily="34" charset="-122"/>
                <a:ea typeface="微软雅黑" pitchFamily="34" charset="-122"/>
              </a:rPr>
              <a:t>点</a:t>
            </a:r>
            <a:r>
              <a:rPr lang="en-US" altLang="zh-CN" sz="1500" dirty="0" smtClean="0">
                <a:solidFill>
                  <a:srgbClr val="0000FF"/>
                </a:solidFill>
                <a:latin typeface="微软雅黑" pitchFamily="34" charset="-122"/>
                <a:ea typeface="微软雅黑" pitchFamily="34" charset="-122"/>
                <a:sym typeface="Wingdings"/>
              </a:rPr>
              <a:t></a:t>
            </a:r>
            <a:r>
              <a:rPr lang="zh-CN" altLang="en-US" sz="1500" b="1" dirty="0" smtClean="0">
                <a:solidFill>
                  <a:srgbClr val="0000FF"/>
                </a:solidFill>
                <a:latin typeface="微软雅黑" pitchFamily="34" charset="-122"/>
                <a:ea typeface="微软雅黑" pitchFamily="34" charset="-122"/>
              </a:rPr>
              <a:t>，</a:t>
            </a:r>
            <a:r>
              <a:rPr lang="zh-CN" altLang="en-US" sz="1500" b="1" dirty="0">
                <a:solidFill>
                  <a:srgbClr val="0000FF"/>
                </a:solidFill>
                <a:latin typeface="微软雅黑" pitchFamily="34" charset="-122"/>
                <a:ea typeface="微软雅黑" pitchFamily="34" charset="-122"/>
              </a:rPr>
              <a:t>发送方知道现在只是丢失了个别的报文段。于是不启动慢开始，而是执行快恢复算法。这时，发送方调整门限值 </a:t>
            </a:r>
            <a:r>
              <a:rPr lang="en-US" altLang="zh-CN" sz="1500" b="1" dirty="0" err="1">
                <a:solidFill>
                  <a:srgbClr val="0000FF"/>
                </a:solidFill>
                <a:latin typeface="微软雅黑" pitchFamily="34" charset="-122"/>
                <a:ea typeface="微软雅黑" pitchFamily="34" charset="-122"/>
              </a:rPr>
              <a:t>ssthresh</a:t>
            </a:r>
            <a:r>
              <a:rPr lang="en-US" altLang="zh-CN" sz="1500" b="1" dirty="0">
                <a:solidFill>
                  <a:srgbClr val="0000FF"/>
                </a:solidFill>
                <a:latin typeface="微软雅黑" pitchFamily="34" charset="-122"/>
                <a:ea typeface="微软雅黑" pitchFamily="34" charset="-122"/>
              </a:rPr>
              <a:t> = </a:t>
            </a:r>
            <a:r>
              <a:rPr lang="en-US" altLang="zh-CN" sz="1500" b="1" dirty="0" err="1">
                <a:solidFill>
                  <a:srgbClr val="0000FF"/>
                </a:solidFill>
                <a:latin typeface="微软雅黑" pitchFamily="34" charset="-122"/>
                <a:ea typeface="微软雅黑" pitchFamily="34" charset="-122"/>
              </a:rPr>
              <a:t>cwnd</a:t>
            </a:r>
            <a:r>
              <a:rPr lang="en-US" altLang="zh-CN" sz="1500" b="1" dirty="0">
                <a:solidFill>
                  <a:srgbClr val="0000FF"/>
                </a:solidFill>
                <a:latin typeface="微软雅黑" pitchFamily="34" charset="-122"/>
                <a:ea typeface="微软雅黑" pitchFamily="34" charset="-122"/>
              </a:rPr>
              <a:t> / 2 = 8</a:t>
            </a:r>
            <a:r>
              <a:rPr lang="zh-CN" altLang="en-US" sz="1500" b="1" dirty="0">
                <a:solidFill>
                  <a:srgbClr val="0000FF"/>
                </a:solidFill>
                <a:latin typeface="微软雅黑" pitchFamily="34" charset="-122"/>
                <a:ea typeface="微软雅黑" pitchFamily="34" charset="-122"/>
              </a:rPr>
              <a:t>，同时设置拥塞窗口 </a:t>
            </a:r>
            <a:r>
              <a:rPr lang="en-US" altLang="zh-CN" sz="1500" b="1" dirty="0" err="1">
                <a:solidFill>
                  <a:srgbClr val="0000FF"/>
                </a:solidFill>
                <a:latin typeface="微软雅黑" pitchFamily="34" charset="-122"/>
                <a:ea typeface="微软雅黑" pitchFamily="34" charset="-122"/>
              </a:rPr>
              <a:t>cwnd</a:t>
            </a:r>
            <a:r>
              <a:rPr lang="en-US" altLang="zh-CN" sz="1500" b="1" dirty="0">
                <a:solidFill>
                  <a:srgbClr val="0000FF"/>
                </a:solidFill>
                <a:latin typeface="微软雅黑" pitchFamily="34" charset="-122"/>
                <a:ea typeface="微软雅黑" pitchFamily="34" charset="-122"/>
              </a:rPr>
              <a:t> = </a:t>
            </a:r>
            <a:r>
              <a:rPr lang="en-US" altLang="zh-CN" sz="1500" b="1" dirty="0" err="1">
                <a:solidFill>
                  <a:srgbClr val="0000FF"/>
                </a:solidFill>
                <a:latin typeface="微软雅黑" pitchFamily="34" charset="-122"/>
                <a:ea typeface="微软雅黑" pitchFamily="34" charset="-122"/>
              </a:rPr>
              <a:t>ssthresh</a:t>
            </a:r>
            <a:r>
              <a:rPr lang="en-US" altLang="zh-CN" sz="1500" b="1" dirty="0">
                <a:solidFill>
                  <a:srgbClr val="0000FF"/>
                </a:solidFill>
                <a:latin typeface="微软雅黑" pitchFamily="34" charset="-122"/>
                <a:ea typeface="微软雅黑" pitchFamily="34" charset="-122"/>
              </a:rPr>
              <a:t> = 8</a:t>
            </a:r>
            <a:r>
              <a:rPr lang="zh-CN" altLang="en-US" sz="1500" b="1" dirty="0">
                <a:solidFill>
                  <a:srgbClr val="0000FF"/>
                </a:solidFill>
                <a:latin typeface="微软雅黑" pitchFamily="34" charset="-122"/>
                <a:ea typeface="微软雅黑" pitchFamily="34" charset="-122"/>
              </a:rPr>
              <a:t>（见图中的</a:t>
            </a:r>
            <a:r>
              <a:rPr lang="zh-CN" altLang="en-US" sz="1500" b="1" dirty="0" smtClean="0">
                <a:solidFill>
                  <a:srgbClr val="0000FF"/>
                </a:solidFill>
                <a:latin typeface="微软雅黑" pitchFamily="34" charset="-122"/>
                <a:ea typeface="微软雅黑" pitchFamily="34" charset="-122"/>
              </a:rPr>
              <a:t>点</a:t>
            </a:r>
            <a:r>
              <a:rPr lang="en-US" altLang="zh-CN" sz="1500" dirty="0">
                <a:solidFill>
                  <a:srgbClr val="0000FF"/>
                </a:solidFill>
                <a:latin typeface="微软雅黑" pitchFamily="34" charset="-122"/>
                <a:ea typeface="微软雅黑" pitchFamily="34" charset="-122"/>
                <a:sym typeface="Wingdings"/>
              </a:rPr>
              <a:t></a:t>
            </a:r>
            <a:r>
              <a:rPr lang="zh-CN" altLang="en-US" sz="1500" b="1" dirty="0" smtClean="0">
                <a:solidFill>
                  <a:srgbClr val="0000FF"/>
                </a:solidFill>
                <a:latin typeface="微软雅黑" pitchFamily="34" charset="-122"/>
                <a:ea typeface="微软雅黑" pitchFamily="34" charset="-122"/>
              </a:rPr>
              <a:t>），</a:t>
            </a:r>
            <a:r>
              <a:rPr lang="zh-CN" altLang="en-US" sz="1500" b="1" dirty="0">
                <a:solidFill>
                  <a:srgbClr val="0000FF"/>
                </a:solidFill>
                <a:latin typeface="微软雅黑" pitchFamily="34" charset="-122"/>
                <a:ea typeface="微软雅黑" pitchFamily="34" charset="-122"/>
              </a:rPr>
              <a:t>并开始执行拥塞避免算法。</a:t>
            </a:r>
          </a:p>
        </p:txBody>
      </p:sp>
      <p:sp>
        <p:nvSpPr>
          <p:cNvPr id="116" name="Line 167"/>
          <p:cNvSpPr>
            <a:spLocks noChangeShapeType="1"/>
          </p:cNvSpPr>
          <p:nvPr/>
        </p:nvSpPr>
        <p:spPr bwMode="auto">
          <a:xfrm>
            <a:off x="5545315" y="2295007"/>
            <a:ext cx="367846" cy="292541"/>
          </a:xfrm>
          <a:prstGeom prst="line">
            <a:avLst/>
          </a:prstGeom>
          <a:noFill/>
          <a:ln w="57150">
            <a:solidFill>
              <a:srgbClr val="FF00FF">
                <a:alpha val="80000"/>
              </a:srgbClr>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410679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11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35" presetClass="emph" presetSubtype="0" repeatCount="indefinite" fill="hold" grpId="0" nodeType="afterEffect">
                                  <p:stCondLst>
                                    <p:cond delay="0"/>
                                  </p:stCondLst>
                                  <p:endCondLst>
                                    <p:cond evt="onNext" delay="0">
                                      <p:tgtEl>
                                        <p:sldTgt/>
                                      </p:tgtEl>
                                    </p:cond>
                                  </p:endCondLst>
                                  <p:childTnLst>
                                    <p:anim calcmode="discrete" valueType="str">
                                      <p:cBhvr>
                                        <p:cTn id="9" dur="1000" fill="hold"/>
                                        <p:tgtEl>
                                          <p:spTgt spid="1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0674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23498" y="973533"/>
            <a:ext cx="35157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加法增大，乘法减小 </a:t>
            </a:r>
            <a:r>
              <a:rPr lang="en-US" altLang="zh-CN" sz="2000" b="1" dirty="0">
                <a:solidFill>
                  <a:schemeClr val="bg1"/>
                </a:solidFill>
                <a:latin typeface="微软雅黑" pitchFamily="34" charset="-122"/>
                <a:ea typeface="微软雅黑" pitchFamily="34" charset="-122"/>
              </a:rPr>
              <a:t>(AIMD)</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69843"/>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可以看出，在拥塞避免阶段，拥塞窗口是按照线性规律增大的。这常称为“</a:t>
            </a:r>
            <a:r>
              <a:rPr lang="zh-CN" altLang="en-US" sz="2000" b="1" dirty="0">
                <a:solidFill>
                  <a:srgbClr val="0000FF"/>
                </a:solidFill>
                <a:latin typeface="微软雅黑" pitchFamily="34" charset="-122"/>
                <a:ea typeface="微软雅黑" pitchFamily="34" charset="-122"/>
              </a:rPr>
              <a:t>加法增大</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AI (Additive Increase)</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当出现超时或</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个重复的确认时，就要把门限值设置为当前拥塞窗口值的一半，并大大减小拥塞窗口的数值。这常称为“</a:t>
            </a:r>
            <a:r>
              <a:rPr lang="zh-CN" altLang="en-US" sz="2000" b="1" dirty="0">
                <a:solidFill>
                  <a:srgbClr val="0000FF"/>
                </a:solidFill>
                <a:latin typeface="微软雅黑" pitchFamily="34" charset="-122"/>
                <a:ea typeface="微软雅黑" pitchFamily="34" charset="-122"/>
              </a:rPr>
              <a:t>乘法减小</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MD (Multiplicative Decrease)</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二者合在一起就是所谓的 </a:t>
            </a:r>
            <a:r>
              <a:rPr lang="en-US" altLang="zh-CN" sz="2000" b="1" dirty="0">
                <a:latin typeface="微软雅黑" pitchFamily="34" charset="-122"/>
                <a:ea typeface="微软雅黑" pitchFamily="34" charset="-122"/>
              </a:rPr>
              <a:t>AIMD </a:t>
            </a:r>
            <a:r>
              <a:rPr lang="zh-CN" altLang="en-US" sz="2000" b="1" dirty="0">
                <a:latin typeface="微软雅黑" pitchFamily="34" charset="-122"/>
                <a:ea typeface="微软雅黑" pitchFamily="34" charset="-122"/>
              </a:rPr>
              <a:t>算法。</a:t>
            </a:r>
          </a:p>
        </p:txBody>
      </p:sp>
    </p:spTree>
    <p:extLst>
      <p:ext uri="{BB962C8B-B14F-4D97-AF65-F5344CB8AC3E}">
        <p14:creationId xmlns:p14="http://schemas.microsoft.com/office/powerpoint/2010/main" val="2348801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651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76" y="93193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还要强调两</a:t>
            </a:r>
            <a:r>
              <a:rPr lang="zh-CN" altLang="en-US" sz="2000" b="1" dirty="0" smtClean="0">
                <a:solidFill>
                  <a:schemeClr val="bg1"/>
                </a:solidFill>
                <a:latin typeface="微软雅黑" pitchFamily="34" charset="-122"/>
                <a:ea typeface="微软雅黑" pitchFamily="34" charset="-122"/>
              </a:rPr>
              <a:t>点</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437973"/>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运输层的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用户数据报与网际层的</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数据报有很大区别。</a:t>
            </a:r>
          </a:p>
          <a:p>
            <a:pPr marL="633413"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数据报要经过互连网中许多路由器的存储转发。</a:t>
            </a:r>
          </a:p>
          <a:p>
            <a:pPr marL="633413"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用户数据报是在运输层的端到端抽象的逻辑信道中传送的。</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报文段是在运输层抽象的端到端逻辑信道中传送，这种信道是可靠的全双工信道。但这样的信道却不知道究竟经过了哪些路由器，而这些路由器也根本不知道上面的运输层是否建立了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 </a:t>
            </a:r>
          </a:p>
        </p:txBody>
      </p:sp>
    </p:spTree>
    <p:extLst>
      <p:ext uri="{BB962C8B-B14F-4D97-AF65-F5344CB8AC3E}">
        <p14:creationId xmlns:p14="http://schemas.microsoft.com/office/powerpoint/2010/main" val="409423191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69848"/>
            <a:ext cx="8053710"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5" y="62820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278387" y="605119"/>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a:t>
            </a:r>
            <a:r>
              <a:rPr lang="zh-CN" altLang="en-US" sz="2000" b="1" dirty="0">
                <a:solidFill>
                  <a:schemeClr val="bg1"/>
                </a:solidFill>
                <a:latin typeface="微软雅黑" pitchFamily="34" charset="-122"/>
                <a:ea typeface="微软雅黑" pitchFamily="34" charset="-122"/>
              </a:rPr>
              <a:t>拥塞控制流程图</a:t>
            </a:r>
          </a:p>
        </p:txBody>
      </p:sp>
      <p:grpSp>
        <p:nvGrpSpPr>
          <p:cNvPr id="31" name="组合 30"/>
          <p:cNvGrpSpPr/>
          <p:nvPr/>
        </p:nvGrpSpPr>
        <p:grpSpPr>
          <a:xfrm>
            <a:off x="1382573" y="1139152"/>
            <a:ext cx="6517843" cy="3201800"/>
            <a:chOff x="41479" y="1207205"/>
            <a:chExt cx="10472080" cy="5144263"/>
          </a:xfrm>
        </p:grpSpPr>
        <p:cxnSp>
          <p:nvCxnSpPr>
            <p:cNvPr id="5" name="直接箭头连接符 4"/>
            <p:cNvCxnSpPr/>
            <p:nvPr/>
          </p:nvCxnSpPr>
          <p:spPr>
            <a:xfrm>
              <a:off x="5005388" y="1668870"/>
              <a:ext cx="0" cy="499555"/>
            </a:xfrm>
            <a:prstGeom prst="straightConnector1">
              <a:avLst/>
            </a:prstGeom>
            <a:ln w="12700">
              <a:solidFill>
                <a:srgbClr val="0033CC"/>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sp>
          <p:nvSpPr>
            <p:cNvPr id="6" name="TextBox 31"/>
            <p:cNvSpPr txBox="1">
              <a:spLocks noChangeArrowheads="1"/>
            </p:cNvSpPr>
            <p:nvPr/>
          </p:nvSpPr>
          <p:spPr bwMode="auto">
            <a:xfrm>
              <a:off x="4394912" y="1207205"/>
              <a:ext cx="1381101" cy="47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200" b="1" dirty="0">
                  <a:latin typeface="微软雅黑" pitchFamily="34" charset="-122"/>
                  <a:ea typeface="微软雅黑" pitchFamily="34" charset="-122"/>
                </a:rPr>
                <a:t>连接建立</a:t>
              </a:r>
            </a:p>
          </p:txBody>
        </p:sp>
        <p:cxnSp>
          <p:nvCxnSpPr>
            <p:cNvPr id="7" name="直接箭头连接符 6"/>
            <p:cNvCxnSpPr/>
            <p:nvPr/>
          </p:nvCxnSpPr>
          <p:spPr>
            <a:xfrm flipH="1">
              <a:off x="5022057" y="3451125"/>
              <a:ext cx="1587" cy="863600"/>
            </a:xfrm>
            <a:prstGeom prst="straightConnector1">
              <a:avLst/>
            </a:prstGeom>
            <a:ln w="12700">
              <a:solidFill>
                <a:srgbClr val="0033CC"/>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sp>
          <p:nvSpPr>
            <p:cNvPr id="8" name="AutoShape 5"/>
            <p:cNvSpPr>
              <a:spLocks noChangeArrowheads="1"/>
            </p:cNvSpPr>
            <p:nvPr/>
          </p:nvSpPr>
          <p:spPr bwMode="auto">
            <a:xfrm>
              <a:off x="2809082" y="4314725"/>
              <a:ext cx="4392612" cy="1169987"/>
            </a:xfrm>
            <a:prstGeom prst="flowChartProcess">
              <a:avLst/>
            </a:prstGeom>
            <a:solidFill>
              <a:srgbClr val="00FFFF"/>
            </a:solidFill>
            <a:ln w="9525">
              <a:solidFill>
                <a:schemeClr val="tx1"/>
              </a:solidFill>
              <a:miter lim="800000"/>
              <a:headEnd/>
              <a:tailEnd/>
            </a:ln>
          </p:spPr>
          <p:txBody>
            <a:bodyPr wrap="none" anchor="ctr"/>
            <a:lstStyle/>
            <a:p>
              <a:pPr algn="ctr"/>
              <a:endParaRPr lang="zh-CN" altLang="zh-CN" sz="1200" b="1">
                <a:latin typeface="微软雅黑" pitchFamily="34" charset="-122"/>
                <a:ea typeface="微软雅黑" pitchFamily="34" charset="-122"/>
              </a:endParaRPr>
            </a:p>
          </p:txBody>
        </p:sp>
        <p:sp>
          <p:nvSpPr>
            <p:cNvPr id="9" name="TextBox 65"/>
            <p:cNvSpPr txBox="1">
              <a:spLocks noChangeArrowheads="1"/>
            </p:cNvSpPr>
            <p:nvPr/>
          </p:nvSpPr>
          <p:spPr bwMode="auto">
            <a:xfrm>
              <a:off x="41479" y="1433412"/>
              <a:ext cx="2733942" cy="741747"/>
            </a:xfrm>
            <a:prstGeom prst="rect">
              <a:avLst/>
            </a:prstGeom>
            <a:solidFill>
              <a:srgbClr val="66FF66"/>
            </a:solidFill>
            <a:ln w="12700">
              <a:solidFill>
                <a:schemeClr val="tx1"/>
              </a:solidFill>
              <a:miter lim="800000"/>
              <a:headEnd/>
              <a:tailEnd/>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200" b="1" dirty="0" err="1">
                  <a:latin typeface="微软雅黑" pitchFamily="34" charset="-122"/>
                  <a:ea typeface="微软雅黑" pitchFamily="34" charset="-122"/>
                  <a:cs typeface="Times New Roman" pitchFamily="18" charset="0"/>
                </a:rPr>
                <a:t>ssthresh</a:t>
              </a:r>
              <a:r>
                <a:rPr lang="en-US" altLang="zh-CN" sz="1200" b="1" dirty="0">
                  <a:latin typeface="微软雅黑" pitchFamily="34" charset="-122"/>
                  <a:ea typeface="微软雅黑" pitchFamily="34" charset="-122"/>
                  <a:cs typeface="Times New Roman" pitchFamily="18" charset="0"/>
                </a:rPr>
                <a:t> = </a:t>
              </a:r>
              <a:r>
                <a:rPr lang="en-US" altLang="zh-CN" sz="1200" b="1" dirty="0" err="1">
                  <a:latin typeface="微软雅黑" pitchFamily="34" charset="-122"/>
                  <a:ea typeface="微软雅黑" pitchFamily="34" charset="-122"/>
                  <a:cs typeface="Times New Roman" pitchFamily="18" charset="0"/>
                </a:rPr>
                <a:t>cwnd</a:t>
              </a:r>
              <a:r>
                <a:rPr lang="en-US" altLang="zh-CN" sz="1200" b="1" dirty="0">
                  <a:latin typeface="微软雅黑" pitchFamily="34" charset="-122"/>
                  <a:ea typeface="微软雅黑" pitchFamily="34" charset="-122"/>
                  <a:cs typeface="Times New Roman" pitchFamily="18" charset="0"/>
                </a:rPr>
                <a:t> / 2</a:t>
              </a:r>
            </a:p>
            <a:p>
              <a:pPr algn="ctr" eaLnBrk="1" hangingPunct="1"/>
              <a:r>
                <a:rPr lang="en-US" altLang="zh-CN" sz="1200" b="1" dirty="0" err="1">
                  <a:latin typeface="微软雅黑" pitchFamily="34" charset="-122"/>
                  <a:ea typeface="微软雅黑" pitchFamily="34" charset="-122"/>
                  <a:cs typeface="Times New Roman" pitchFamily="18" charset="0"/>
                </a:rPr>
                <a:t>cwnd</a:t>
              </a:r>
              <a:r>
                <a:rPr lang="en-US" altLang="zh-CN" sz="1200" b="1" dirty="0">
                  <a:latin typeface="微软雅黑" pitchFamily="34" charset="-122"/>
                  <a:ea typeface="微软雅黑" pitchFamily="34" charset="-122"/>
                  <a:cs typeface="Times New Roman" pitchFamily="18" charset="0"/>
                </a:rPr>
                <a:t> = 1</a:t>
              </a:r>
              <a:endParaRPr lang="zh-CN" altLang="en-US" sz="1200" b="1" dirty="0">
                <a:latin typeface="微软雅黑" pitchFamily="34" charset="-122"/>
                <a:ea typeface="微软雅黑" pitchFamily="34" charset="-122"/>
                <a:cs typeface="Times New Roman" pitchFamily="18" charset="0"/>
              </a:endParaRPr>
            </a:p>
          </p:txBody>
        </p:sp>
        <p:cxnSp>
          <p:nvCxnSpPr>
            <p:cNvPr id="10" name="肘形连接符 9"/>
            <p:cNvCxnSpPr>
              <a:stCxn id="22" idx="1"/>
              <a:endCxn id="9" idx="2"/>
            </p:cNvCxnSpPr>
            <p:nvPr/>
          </p:nvCxnSpPr>
          <p:spPr>
            <a:xfrm rot="10800000">
              <a:off x="1408453" y="2175161"/>
              <a:ext cx="1341868" cy="633303"/>
            </a:xfrm>
            <a:prstGeom prst="bentConnector2">
              <a:avLst/>
            </a:prstGeom>
            <a:ln w="12700">
              <a:solidFill>
                <a:srgbClr val="0033CC"/>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8" idx="1"/>
              <a:endCxn id="9" idx="2"/>
            </p:cNvCxnSpPr>
            <p:nvPr/>
          </p:nvCxnSpPr>
          <p:spPr>
            <a:xfrm rot="10800000">
              <a:off x="1408451" y="2175161"/>
              <a:ext cx="1400632" cy="2724559"/>
            </a:xfrm>
            <a:prstGeom prst="bentConnector2">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12" name="TextBox 36"/>
            <p:cNvSpPr txBox="1">
              <a:spLocks noChangeArrowheads="1"/>
            </p:cNvSpPr>
            <p:nvPr/>
          </p:nvSpPr>
          <p:spPr bwMode="auto">
            <a:xfrm>
              <a:off x="7490619" y="3594000"/>
              <a:ext cx="3022940" cy="741747"/>
            </a:xfrm>
            <a:prstGeom prst="rect">
              <a:avLst/>
            </a:prstGeom>
            <a:solidFill>
              <a:srgbClr val="66FF66"/>
            </a:solidFill>
            <a:ln w="9525">
              <a:solidFill>
                <a:schemeClr val="tx1"/>
              </a:solidFill>
              <a:miter lim="800000"/>
              <a:headEnd/>
              <a:tailEnd/>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200" b="1">
                  <a:latin typeface="微软雅黑" pitchFamily="34" charset="-122"/>
                  <a:ea typeface="微软雅黑" pitchFamily="34" charset="-122"/>
                  <a:cs typeface="Times New Roman" pitchFamily="18" charset="0"/>
                </a:rPr>
                <a:t>ssthresh = cwnd / 2</a:t>
              </a:r>
            </a:p>
            <a:p>
              <a:pPr algn="ctr" eaLnBrk="1" hangingPunct="1"/>
              <a:r>
                <a:rPr lang="en-US" altLang="zh-CN" sz="1200" b="1">
                  <a:latin typeface="微软雅黑" pitchFamily="34" charset="-122"/>
                  <a:ea typeface="微软雅黑" pitchFamily="34" charset="-122"/>
                  <a:cs typeface="Times New Roman" pitchFamily="18" charset="0"/>
                </a:rPr>
                <a:t>cwnd = ssthresh</a:t>
              </a:r>
              <a:endParaRPr lang="zh-CN" altLang="en-US" sz="1200" b="1">
                <a:latin typeface="微软雅黑" pitchFamily="34" charset="-122"/>
                <a:ea typeface="微软雅黑" pitchFamily="34" charset="-122"/>
                <a:cs typeface="Times New Roman" pitchFamily="18" charset="0"/>
              </a:endParaRPr>
            </a:p>
          </p:txBody>
        </p:sp>
        <p:cxnSp>
          <p:nvCxnSpPr>
            <p:cNvPr id="13" name="直接箭头连接符 12"/>
            <p:cNvCxnSpPr/>
            <p:nvPr/>
          </p:nvCxnSpPr>
          <p:spPr>
            <a:xfrm flipH="1">
              <a:off x="5022061" y="3917169"/>
              <a:ext cx="2468557" cy="2"/>
            </a:xfrm>
            <a:prstGeom prst="straightConnector1">
              <a:avLst/>
            </a:prstGeom>
            <a:ln w="12700">
              <a:solidFill>
                <a:srgbClr val="0033CC"/>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4" name="肘形连接符 13"/>
            <p:cNvCxnSpPr>
              <a:endCxn id="12" idx="2"/>
            </p:cNvCxnSpPr>
            <p:nvPr/>
          </p:nvCxnSpPr>
          <p:spPr>
            <a:xfrm flipV="1">
              <a:off x="7201694" y="4335747"/>
              <a:ext cx="1800394" cy="555172"/>
            </a:xfrm>
            <a:prstGeom prst="bentConnector2">
              <a:avLst/>
            </a:prstGeom>
            <a:ln w="12700">
              <a:solidFill>
                <a:srgbClr val="0033CC"/>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5" name="肘形连接符 105"/>
            <p:cNvCxnSpPr>
              <a:endCxn id="12" idx="0"/>
            </p:cNvCxnSpPr>
            <p:nvPr/>
          </p:nvCxnSpPr>
          <p:spPr>
            <a:xfrm>
              <a:off x="7201694" y="2730400"/>
              <a:ext cx="1800394" cy="863599"/>
            </a:xfrm>
            <a:prstGeom prst="bentConnector2">
              <a:avLst/>
            </a:prstGeom>
            <a:ln w="12700">
              <a:solidFill>
                <a:srgbClr val="0033CC"/>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22057" y="5482555"/>
              <a:ext cx="4762" cy="466725"/>
            </a:xfrm>
            <a:prstGeom prst="straightConnector1">
              <a:avLst/>
            </a:prstGeom>
            <a:ln w="12700">
              <a:solidFill>
                <a:srgbClr val="0033CC"/>
              </a:solidFill>
              <a:headEnd type="none" w="med" len="med"/>
              <a:tailEnd type="triangle" w="sm" len="lg"/>
            </a:ln>
          </p:spPr>
          <p:style>
            <a:lnRef idx="1">
              <a:schemeClr val="accent1"/>
            </a:lnRef>
            <a:fillRef idx="0">
              <a:schemeClr val="accent1"/>
            </a:fillRef>
            <a:effectRef idx="0">
              <a:schemeClr val="accent1"/>
            </a:effectRef>
            <a:fontRef idx="minor">
              <a:schemeClr val="tx1"/>
            </a:fontRef>
          </p:style>
        </p:cxnSp>
        <p:sp>
          <p:nvSpPr>
            <p:cNvPr id="17" name="TextBox 114"/>
            <p:cNvSpPr txBox="1">
              <a:spLocks noChangeArrowheads="1"/>
            </p:cNvSpPr>
            <p:nvPr/>
          </p:nvSpPr>
          <p:spPr bwMode="auto">
            <a:xfrm>
              <a:off x="4394112" y="5906420"/>
              <a:ext cx="1285695" cy="4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1200" b="1" dirty="0">
                  <a:latin typeface="微软雅黑" pitchFamily="34" charset="-122"/>
                  <a:ea typeface="微软雅黑" pitchFamily="34" charset="-122"/>
                </a:rPr>
                <a:t>连接终止</a:t>
              </a:r>
            </a:p>
          </p:txBody>
        </p:sp>
        <p:sp>
          <p:nvSpPr>
            <p:cNvPr id="18" name="AutoShape 5"/>
            <p:cNvSpPr>
              <a:spLocks noChangeArrowheads="1"/>
            </p:cNvSpPr>
            <p:nvPr/>
          </p:nvSpPr>
          <p:spPr bwMode="auto">
            <a:xfrm>
              <a:off x="2809082" y="2154138"/>
              <a:ext cx="4392612" cy="1296987"/>
            </a:xfrm>
            <a:prstGeom prst="flowChartProcess">
              <a:avLst/>
            </a:prstGeom>
            <a:solidFill>
              <a:srgbClr val="0000FF"/>
            </a:solidFill>
            <a:ln w="12700">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zh-CN" sz="1200" b="1">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Text Box 15"/>
            <p:cNvSpPr txBox="1">
              <a:spLocks noChangeArrowheads="1"/>
            </p:cNvSpPr>
            <p:nvPr/>
          </p:nvSpPr>
          <p:spPr bwMode="auto">
            <a:xfrm>
              <a:off x="4472450" y="2118881"/>
              <a:ext cx="1038446" cy="4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200" b="1" dirty="0">
                  <a:solidFill>
                    <a:srgbClr val="FFFF00"/>
                  </a:solidFill>
                  <a:latin typeface="微软雅黑" pitchFamily="34" charset="-122"/>
                  <a:ea typeface="微软雅黑" pitchFamily="34" charset="-122"/>
                </a:rPr>
                <a:t>慢开始</a:t>
              </a:r>
            </a:p>
          </p:txBody>
        </p:sp>
        <p:sp>
          <p:nvSpPr>
            <p:cNvPr id="20" name="Text Box 16"/>
            <p:cNvSpPr txBox="1">
              <a:spLocks noChangeArrowheads="1"/>
            </p:cNvSpPr>
            <p:nvPr/>
          </p:nvSpPr>
          <p:spPr bwMode="auto">
            <a:xfrm>
              <a:off x="3753015" y="2446211"/>
              <a:ext cx="2528491" cy="69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1100" b="1" dirty="0">
                  <a:solidFill>
                    <a:srgbClr val="00FFFF"/>
                  </a:solidFill>
                  <a:latin typeface="微软雅黑" pitchFamily="34" charset="-122"/>
                  <a:ea typeface="微软雅黑" pitchFamily="34" charset="-122"/>
                </a:rPr>
                <a:t>拥塞窗口 </a:t>
              </a:r>
              <a:r>
                <a:rPr lang="en-US" altLang="zh-CN" sz="1100" b="1" dirty="0" err="1">
                  <a:solidFill>
                    <a:srgbClr val="00FFFF"/>
                  </a:solidFill>
                  <a:latin typeface="微软雅黑" pitchFamily="34" charset="-122"/>
                  <a:ea typeface="微软雅黑" pitchFamily="34" charset="-122"/>
                </a:rPr>
                <a:t>cwnd</a:t>
              </a:r>
              <a:r>
                <a:rPr lang="en-US" altLang="zh-CN" sz="1100" b="1" dirty="0">
                  <a:solidFill>
                    <a:srgbClr val="00FFFF"/>
                  </a:solidFill>
                  <a:latin typeface="微软雅黑" pitchFamily="34" charset="-122"/>
                  <a:ea typeface="微软雅黑" pitchFamily="34" charset="-122"/>
                </a:rPr>
                <a:t> =</a:t>
              </a:r>
              <a:r>
                <a:rPr lang="zh-CN" altLang="en-US" sz="1100" b="1" dirty="0">
                  <a:solidFill>
                    <a:srgbClr val="00FFFF"/>
                  </a:solidFill>
                  <a:latin typeface="微软雅黑" pitchFamily="34" charset="-122"/>
                  <a:ea typeface="微软雅黑" pitchFamily="34" charset="-122"/>
                </a:rPr>
                <a:t> </a:t>
              </a:r>
              <a:r>
                <a:rPr lang="en-US" altLang="zh-CN" sz="1100" b="1" dirty="0">
                  <a:solidFill>
                    <a:srgbClr val="00FFFF"/>
                  </a:solidFill>
                  <a:latin typeface="微软雅黑" pitchFamily="34" charset="-122"/>
                  <a:ea typeface="微软雅黑" pitchFamily="34" charset="-122"/>
                </a:rPr>
                <a:t>1 </a:t>
              </a:r>
              <a:endParaRPr lang="zh-CN" altLang="en-US" sz="1100" b="1" dirty="0">
                <a:solidFill>
                  <a:srgbClr val="00FFFF"/>
                </a:solidFill>
                <a:latin typeface="微软雅黑" pitchFamily="34" charset="-122"/>
                <a:ea typeface="微软雅黑" pitchFamily="34" charset="-122"/>
              </a:endParaRPr>
            </a:p>
            <a:p>
              <a:pPr algn="ctr" eaLnBrk="1" hangingPunct="1"/>
              <a:r>
                <a:rPr lang="zh-CN" altLang="en-US" sz="1100" b="1" dirty="0">
                  <a:solidFill>
                    <a:srgbClr val="00FFFF"/>
                  </a:solidFill>
                  <a:latin typeface="微软雅黑" pitchFamily="34" charset="-122"/>
                  <a:ea typeface="微软雅黑" pitchFamily="34" charset="-122"/>
                </a:rPr>
                <a:t>按指数规律</a:t>
              </a:r>
              <a:r>
                <a:rPr lang="zh-CN" altLang="en-US" sz="1050" b="1" dirty="0">
                  <a:solidFill>
                    <a:srgbClr val="00FFFF"/>
                  </a:solidFill>
                  <a:latin typeface="微软雅黑" pitchFamily="34" charset="-122"/>
                  <a:ea typeface="微软雅黑" pitchFamily="34" charset="-122"/>
                </a:rPr>
                <a:t>增大</a:t>
              </a:r>
              <a:endParaRPr lang="en-US" altLang="zh-CN" sz="1100" b="1" u="sng" dirty="0">
                <a:solidFill>
                  <a:srgbClr val="00FFFF"/>
                </a:solidFill>
                <a:latin typeface="微软雅黑" pitchFamily="34" charset="-122"/>
                <a:ea typeface="微软雅黑" pitchFamily="34" charset="-122"/>
                <a:sym typeface="Symbol" pitchFamily="18" charset="2"/>
              </a:endParaRPr>
            </a:p>
          </p:txBody>
        </p:sp>
        <p:sp>
          <p:nvSpPr>
            <p:cNvPr id="21" name="TextBox 25"/>
            <p:cNvSpPr txBox="1">
              <a:spLocks noChangeArrowheads="1"/>
            </p:cNvSpPr>
            <p:nvPr/>
          </p:nvSpPr>
          <p:spPr bwMode="auto">
            <a:xfrm>
              <a:off x="6021515" y="2443064"/>
              <a:ext cx="1265091" cy="7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r>
                <a:rPr lang="en-US" altLang="zh-CN" sz="1200" b="1" dirty="0">
                  <a:solidFill>
                    <a:schemeClr val="bg1"/>
                  </a:solidFill>
                  <a:latin typeface="微软雅黑" pitchFamily="34" charset="-122"/>
                  <a:ea typeface="微软雅黑" pitchFamily="34" charset="-122"/>
                  <a:cs typeface="Times New Roman" pitchFamily="18" charset="0"/>
                </a:rPr>
                <a:t>3 </a:t>
              </a:r>
              <a:r>
                <a:rPr lang="zh-CN" altLang="en-US" sz="1200" b="1" dirty="0">
                  <a:solidFill>
                    <a:schemeClr val="bg1"/>
                  </a:solidFill>
                  <a:latin typeface="微软雅黑" pitchFamily="34" charset="-122"/>
                  <a:ea typeface="微软雅黑" pitchFamily="34" charset="-122"/>
                  <a:cs typeface="Times New Roman" pitchFamily="18" charset="0"/>
                </a:rPr>
                <a:t>个重复</a:t>
              </a:r>
              <a:endParaRPr lang="en-US" altLang="zh-CN" sz="1200" b="1" dirty="0">
                <a:solidFill>
                  <a:schemeClr val="bg1"/>
                </a:solidFill>
                <a:latin typeface="微软雅黑" pitchFamily="34" charset="-122"/>
                <a:ea typeface="微软雅黑" pitchFamily="34" charset="-122"/>
                <a:cs typeface="Times New Roman" pitchFamily="18" charset="0"/>
              </a:endParaRPr>
            </a:p>
            <a:p>
              <a:pPr algn="r" eaLnBrk="1" hangingPunct="1"/>
              <a:r>
                <a:rPr lang="zh-CN" altLang="en-US" sz="1200" b="1" dirty="0">
                  <a:solidFill>
                    <a:schemeClr val="bg1"/>
                  </a:solidFill>
                  <a:latin typeface="微软雅黑" pitchFamily="34" charset="-122"/>
                  <a:ea typeface="微软雅黑" pitchFamily="34" charset="-122"/>
                  <a:cs typeface="Times New Roman" pitchFamily="18" charset="0"/>
                </a:rPr>
                <a:t>的 </a:t>
              </a:r>
              <a:r>
                <a:rPr lang="en-US" altLang="zh-CN" sz="1200" b="1" dirty="0">
                  <a:solidFill>
                    <a:schemeClr val="bg1"/>
                  </a:solidFill>
                  <a:latin typeface="微软雅黑" pitchFamily="34" charset="-122"/>
                  <a:ea typeface="微软雅黑" pitchFamily="34" charset="-122"/>
                  <a:cs typeface="Times New Roman" pitchFamily="18" charset="0"/>
                </a:rPr>
                <a:t>ACK</a:t>
              </a:r>
              <a:endParaRPr lang="zh-CN" altLang="en-US" sz="1200" b="1" dirty="0">
                <a:solidFill>
                  <a:schemeClr val="bg1"/>
                </a:solidFill>
                <a:latin typeface="微软雅黑" pitchFamily="34" charset="-122"/>
                <a:ea typeface="微软雅黑" pitchFamily="34" charset="-122"/>
                <a:cs typeface="Times New Roman" pitchFamily="18" charset="0"/>
              </a:endParaRPr>
            </a:p>
          </p:txBody>
        </p:sp>
        <p:sp>
          <p:nvSpPr>
            <p:cNvPr id="22" name="TextBox 26"/>
            <p:cNvSpPr txBox="1">
              <a:spLocks noChangeArrowheads="1"/>
            </p:cNvSpPr>
            <p:nvPr/>
          </p:nvSpPr>
          <p:spPr bwMode="auto">
            <a:xfrm>
              <a:off x="2750319" y="2585938"/>
              <a:ext cx="791198" cy="4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200" b="1" dirty="0">
                  <a:solidFill>
                    <a:schemeClr val="bg1"/>
                  </a:solidFill>
                  <a:latin typeface="微软雅黑" pitchFamily="34" charset="-122"/>
                  <a:ea typeface="微软雅黑" pitchFamily="34" charset="-122"/>
                </a:rPr>
                <a:t>超时</a:t>
              </a:r>
            </a:p>
          </p:txBody>
        </p:sp>
        <p:sp>
          <p:nvSpPr>
            <p:cNvPr id="23" name="TextBox 32"/>
            <p:cNvSpPr txBox="1">
              <a:spLocks noChangeArrowheads="1"/>
            </p:cNvSpPr>
            <p:nvPr/>
          </p:nvSpPr>
          <p:spPr bwMode="auto">
            <a:xfrm>
              <a:off x="3871432" y="2997048"/>
              <a:ext cx="2281180" cy="4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200" b="1" dirty="0" err="1">
                  <a:solidFill>
                    <a:schemeClr val="bg1"/>
                  </a:solidFill>
                  <a:latin typeface="微软雅黑" pitchFamily="34" charset="-122"/>
                  <a:ea typeface="微软雅黑" pitchFamily="34" charset="-122"/>
                </a:rPr>
                <a:t>cwnd</a:t>
              </a:r>
              <a:r>
                <a:rPr lang="en-US" altLang="zh-CN"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sym typeface="Symbol" pitchFamily="18" charset="2"/>
                </a:rPr>
                <a:t> </a:t>
              </a:r>
              <a:r>
                <a:rPr lang="en-US" altLang="zh-CN" sz="1200" b="1" dirty="0" err="1">
                  <a:solidFill>
                    <a:schemeClr val="bg1"/>
                  </a:solidFill>
                  <a:latin typeface="微软雅黑" pitchFamily="34" charset="-122"/>
                  <a:ea typeface="微软雅黑" pitchFamily="34" charset="-122"/>
                  <a:sym typeface="Symbol" pitchFamily="18" charset="2"/>
                </a:rPr>
                <a:t>ssthresh</a:t>
              </a:r>
              <a:endParaRPr lang="zh-CN" altLang="en-US" sz="1200" b="1" dirty="0">
                <a:solidFill>
                  <a:schemeClr val="bg1"/>
                </a:solidFill>
                <a:latin typeface="微软雅黑" pitchFamily="34" charset="-122"/>
                <a:ea typeface="微软雅黑" pitchFamily="34" charset="-122"/>
              </a:endParaRPr>
            </a:p>
          </p:txBody>
        </p:sp>
        <p:sp>
          <p:nvSpPr>
            <p:cNvPr id="24" name="Text Box 15"/>
            <p:cNvSpPr txBox="1">
              <a:spLocks noChangeArrowheads="1"/>
            </p:cNvSpPr>
            <p:nvPr/>
          </p:nvSpPr>
          <p:spPr bwMode="auto">
            <a:xfrm>
              <a:off x="4411395" y="4338229"/>
              <a:ext cx="1285695" cy="4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1200" b="1" dirty="0">
                  <a:solidFill>
                    <a:srgbClr val="CC00CC"/>
                  </a:solidFill>
                  <a:latin typeface="微软雅黑" pitchFamily="34" charset="-122"/>
                  <a:ea typeface="微软雅黑" pitchFamily="34" charset="-122"/>
                </a:rPr>
                <a:t>拥塞避免</a:t>
              </a:r>
            </a:p>
          </p:txBody>
        </p:sp>
        <p:sp>
          <p:nvSpPr>
            <p:cNvPr id="25" name="TextBox 41"/>
            <p:cNvSpPr txBox="1">
              <a:spLocks noChangeArrowheads="1"/>
            </p:cNvSpPr>
            <p:nvPr/>
          </p:nvSpPr>
          <p:spPr bwMode="auto">
            <a:xfrm>
              <a:off x="5974650" y="4551289"/>
              <a:ext cx="1358967" cy="79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200" b="1" dirty="0">
                  <a:solidFill>
                    <a:srgbClr val="0000FF"/>
                  </a:solidFill>
                  <a:latin typeface="微软雅黑" pitchFamily="34" charset="-122"/>
                  <a:ea typeface="微软雅黑" pitchFamily="34" charset="-122"/>
                  <a:cs typeface="Times New Roman" pitchFamily="18" charset="0"/>
                </a:rPr>
                <a:t>3 </a:t>
              </a:r>
              <a:r>
                <a:rPr lang="zh-CN" altLang="en-US" sz="1200" b="1" dirty="0">
                  <a:solidFill>
                    <a:srgbClr val="0000FF"/>
                  </a:solidFill>
                  <a:latin typeface="微软雅黑" pitchFamily="34" charset="-122"/>
                  <a:ea typeface="微软雅黑" pitchFamily="34" charset="-122"/>
                  <a:cs typeface="Times New Roman" pitchFamily="18" charset="0"/>
                </a:rPr>
                <a:t>个重复</a:t>
              </a:r>
              <a:endParaRPr lang="en-US" altLang="zh-CN" sz="1200" b="1" dirty="0">
                <a:solidFill>
                  <a:srgbClr val="0000FF"/>
                </a:solidFill>
                <a:latin typeface="微软雅黑" pitchFamily="34" charset="-122"/>
                <a:ea typeface="微软雅黑" pitchFamily="34" charset="-122"/>
                <a:cs typeface="Times New Roman" pitchFamily="18" charset="0"/>
              </a:endParaRPr>
            </a:p>
            <a:p>
              <a:pPr algn="ctr" eaLnBrk="1" hangingPunct="1"/>
              <a:r>
                <a:rPr lang="zh-CN" altLang="en-US" sz="1200" b="1" dirty="0">
                  <a:solidFill>
                    <a:srgbClr val="0000FF"/>
                  </a:solidFill>
                  <a:latin typeface="微软雅黑" pitchFamily="34" charset="-122"/>
                  <a:ea typeface="微软雅黑" pitchFamily="34" charset="-122"/>
                  <a:cs typeface="Times New Roman" pitchFamily="18" charset="0"/>
                </a:rPr>
                <a:t>的 </a:t>
              </a:r>
              <a:r>
                <a:rPr lang="en-US" altLang="zh-CN" sz="1200" b="1" dirty="0">
                  <a:solidFill>
                    <a:srgbClr val="0000FF"/>
                  </a:solidFill>
                  <a:latin typeface="微软雅黑" pitchFamily="34" charset="-122"/>
                  <a:ea typeface="微软雅黑" pitchFamily="34" charset="-122"/>
                  <a:cs typeface="Times New Roman" pitchFamily="18" charset="0"/>
                </a:rPr>
                <a:t>ACK</a:t>
              </a:r>
              <a:endParaRPr lang="zh-CN" altLang="en-US" sz="1200" b="1" dirty="0">
                <a:solidFill>
                  <a:srgbClr val="0000FF"/>
                </a:solidFill>
                <a:latin typeface="微软雅黑" pitchFamily="34" charset="-122"/>
                <a:ea typeface="微软雅黑" pitchFamily="34" charset="-122"/>
                <a:cs typeface="Times New Roman" pitchFamily="18" charset="0"/>
              </a:endParaRPr>
            </a:p>
          </p:txBody>
        </p:sp>
        <p:sp>
          <p:nvSpPr>
            <p:cNvPr id="26" name="TextBox 42"/>
            <p:cNvSpPr txBox="1">
              <a:spLocks noChangeArrowheads="1"/>
            </p:cNvSpPr>
            <p:nvPr/>
          </p:nvSpPr>
          <p:spPr bwMode="auto">
            <a:xfrm>
              <a:off x="2763018" y="4624287"/>
              <a:ext cx="849909" cy="47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200" b="1" dirty="0">
                  <a:solidFill>
                    <a:srgbClr val="0000FF"/>
                  </a:solidFill>
                  <a:latin typeface="微软雅黑" pitchFamily="34" charset="-122"/>
                  <a:ea typeface="微软雅黑" pitchFamily="34" charset="-122"/>
                </a:rPr>
                <a:t>超时</a:t>
              </a:r>
            </a:p>
          </p:txBody>
        </p:sp>
        <p:sp>
          <p:nvSpPr>
            <p:cNvPr id="27" name="Text Box 16"/>
            <p:cNvSpPr txBox="1">
              <a:spLocks noChangeArrowheads="1"/>
            </p:cNvSpPr>
            <p:nvPr/>
          </p:nvSpPr>
          <p:spPr bwMode="auto">
            <a:xfrm>
              <a:off x="3995329" y="4725145"/>
              <a:ext cx="2096470" cy="7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1200" b="1" dirty="0">
                  <a:latin typeface="微软雅黑" pitchFamily="34" charset="-122"/>
                  <a:ea typeface="微软雅黑" pitchFamily="34" charset="-122"/>
                </a:rPr>
                <a:t>拥塞窗口 </a:t>
              </a:r>
              <a:r>
                <a:rPr lang="en-US" altLang="zh-CN" sz="1200" b="1" dirty="0" err="1">
                  <a:latin typeface="微软雅黑" pitchFamily="34" charset="-122"/>
                  <a:ea typeface="微软雅黑" pitchFamily="34" charset="-122"/>
                </a:rPr>
                <a:t>cwnd</a:t>
              </a:r>
              <a:r>
                <a:rPr lang="en-US" altLang="zh-CN" sz="1200" b="1" dirty="0">
                  <a:latin typeface="微软雅黑" pitchFamily="34" charset="-122"/>
                  <a:ea typeface="微软雅黑" pitchFamily="34" charset="-122"/>
                </a:rPr>
                <a:t> </a:t>
              </a:r>
              <a:endParaRPr lang="zh-CN" altLang="en-US" sz="1200" b="1" dirty="0">
                <a:latin typeface="微软雅黑" pitchFamily="34" charset="-122"/>
                <a:ea typeface="微软雅黑" pitchFamily="34" charset="-122"/>
              </a:endParaRPr>
            </a:p>
            <a:p>
              <a:pPr algn="ctr" eaLnBrk="1" hangingPunct="1"/>
              <a:r>
                <a:rPr lang="zh-CN" altLang="en-US" sz="1200" b="1" dirty="0">
                  <a:latin typeface="微软雅黑" pitchFamily="34" charset="-122"/>
                  <a:ea typeface="微软雅黑" pitchFamily="34" charset="-122"/>
                </a:rPr>
                <a:t>按线性规律增大</a:t>
              </a:r>
              <a:endParaRPr lang="en-US" altLang="zh-CN" sz="1200" b="1" u="sng" dirty="0">
                <a:latin typeface="微软雅黑" pitchFamily="34" charset="-122"/>
                <a:ea typeface="微软雅黑" pitchFamily="34" charset="-122"/>
                <a:sym typeface="Symbol" pitchFamily="18" charset="2"/>
              </a:endParaRPr>
            </a:p>
          </p:txBody>
        </p:sp>
        <p:grpSp>
          <p:nvGrpSpPr>
            <p:cNvPr id="28" name="组合 27"/>
            <p:cNvGrpSpPr/>
            <p:nvPr/>
          </p:nvGrpSpPr>
          <p:grpSpPr>
            <a:xfrm>
              <a:off x="2775422" y="1756579"/>
              <a:ext cx="1169466" cy="397559"/>
              <a:chOff x="2775422" y="1756579"/>
              <a:chExt cx="1169466" cy="397559"/>
            </a:xfrm>
          </p:grpSpPr>
          <p:cxnSp>
            <p:nvCxnSpPr>
              <p:cNvPr id="29" name="直接连接符 28"/>
              <p:cNvCxnSpPr/>
              <p:nvPr/>
            </p:nvCxnSpPr>
            <p:spPr bwMode="auto">
              <a:xfrm>
                <a:off x="2775422" y="1756579"/>
                <a:ext cx="1169466" cy="5"/>
              </a:xfrm>
              <a:prstGeom prst="line">
                <a:avLst/>
              </a:prstGeom>
              <a:solidFill>
                <a:schemeClr val="accent1"/>
              </a:solidFill>
              <a:ln w="127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p:nvPr/>
            </p:nvCxnSpPr>
            <p:spPr bwMode="auto">
              <a:xfrm>
                <a:off x="3944888" y="1756579"/>
                <a:ext cx="0" cy="397559"/>
              </a:xfrm>
              <a:prstGeom prst="straightConnector1">
                <a:avLst/>
              </a:prstGeom>
              <a:ln w="12700">
                <a:solidFill>
                  <a:srgbClr val="0033CC"/>
                </a:solidFill>
                <a:headEnd type="none" w="med" len="med"/>
                <a:tailEnd type="triangle" w="sm" len="lg"/>
              </a:ln>
              <a:ex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1984861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690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63096" y="73578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发送窗口的上限值</a:t>
            </a:r>
          </a:p>
        </p:txBody>
      </p:sp>
      <p:sp>
        <p:nvSpPr>
          <p:cNvPr id="4" name="Rectangle 68"/>
          <p:cNvSpPr>
            <a:spLocks noChangeArrowheads="1"/>
          </p:cNvSpPr>
          <p:nvPr/>
        </p:nvSpPr>
        <p:spPr bwMode="auto">
          <a:xfrm>
            <a:off x="556963" y="1132099"/>
            <a:ext cx="8184960" cy="216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Wingdings" pitchFamily="2" charset="2"/>
              <a:buChar char="l"/>
            </a:pPr>
            <a:r>
              <a:rPr lang="zh-CN" altLang="en-US" sz="1900" b="1" dirty="0">
                <a:latin typeface="微软雅黑" pitchFamily="34" charset="-122"/>
                <a:ea typeface="微软雅黑" pitchFamily="34" charset="-122"/>
              </a:rPr>
              <a:t>发送方的发送窗口的上限值应当取为接收方窗口 </a:t>
            </a:r>
            <a:r>
              <a:rPr lang="en-US" altLang="zh-CN" sz="1900" b="1" dirty="0" err="1">
                <a:latin typeface="微软雅黑" pitchFamily="34" charset="-122"/>
                <a:ea typeface="微软雅黑" pitchFamily="34" charset="-122"/>
              </a:rPr>
              <a:t>rwnd</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和拥塞窗口 </a:t>
            </a:r>
            <a:r>
              <a:rPr lang="en-US" altLang="zh-CN" sz="1900" b="1" dirty="0" err="1">
                <a:latin typeface="微软雅黑" pitchFamily="34" charset="-122"/>
                <a:ea typeface="微软雅黑" pitchFamily="34" charset="-122"/>
              </a:rPr>
              <a:t>cwnd</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这两个变量中较小的一个，即应按以下公式确定</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endParaRPr lang="zh-CN" altLang="en-US" sz="1900" b="1" dirty="0">
              <a:latin typeface="微软雅黑" pitchFamily="34" charset="-122"/>
              <a:ea typeface="微软雅黑" pitchFamily="34" charset="-122"/>
            </a:endParaRPr>
          </a:p>
          <a:p>
            <a:pPr>
              <a:lnSpc>
                <a:spcPts val="2700"/>
              </a:lnSpc>
              <a:buClr>
                <a:srgbClr val="0070C0"/>
              </a:buClr>
            </a:pPr>
            <a:endParaRPr lang="zh-CN" altLang="en-US" sz="1900" b="1" dirty="0">
              <a:latin typeface="微软雅黑" pitchFamily="34" charset="-122"/>
              <a:ea typeface="微软雅黑" pitchFamily="34" charset="-122"/>
            </a:endParaRPr>
          </a:p>
          <a:p>
            <a:pPr marL="342900" indent="-342900">
              <a:lnSpc>
                <a:spcPts val="2700"/>
              </a:lnSpc>
              <a:buClr>
                <a:srgbClr val="0070C0"/>
              </a:buClr>
              <a:buFont typeface="Wingdings" pitchFamily="2" charset="2"/>
              <a:buChar char="l"/>
            </a:pPr>
            <a:r>
              <a:rPr lang="zh-CN" altLang="en-US" sz="1900" b="1" dirty="0">
                <a:latin typeface="微软雅黑" pitchFamily="34" charset="-122"/>
                <a:ea typeface="微软雅黑" pitchFamily="34" charset="-122"/>
              </a:rPr>
              <a:t>当 </a:t>
            </a:r>
            <a:r>
              <a:rPr lang="en-US" altLang="zh-CN" sz="1900" b="1" dirty="0" err="1">
                <a:latin typeface="微软雅黑" pitchFamily="34" charset="-122"/>
                <a:ea typeface="微软雅黑" pitchFamily="34" charset="-122"/>
              </a:rPr>
              <a:t>rwnd</a:t>
            </a:r>
            <a:r>
              <a:rPr lang="en-US" altLang="zh-CN" sz="1900" b="1" dirty="0">
                <a:latin typeface="微软雅黑" pitchFamily="34" charset="-122"/>
                <a:ea typeface="微软雅黑" pitchFamily="34" charset="-122"/>
              </a:rPr>
              <a:t> &lt; </a:t>
            </a:r>
            <a:r>
              <a:rPr lang="en-US" altLang="zh-CN" sz="1900" b="1" dirty="0" err="1">
                <a:latin typeface="微软雅黑" pitchFamily="34" charset="-122"/>
                <a:ea typeface="微软雅黑" pitchFamily="34" charset="-122"/>
              </a:rPr>
              <a:t>cwnd</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时，是接收方的接收能力限制发送窗口的最大值。</a:t>
            </a:r>
          </a:p>
          <a:p>
            <a:pPr marL="342900" indent="-342900">
              <a:lnSpc>
                <a:spcPts val="2700"/>
              </a:lnSpc>
              <a:buClr>
                <a:srgbClr val="0070C0"/>
              </a:buClr>
              <a:buFont typeface="Wingdings" pitchFamily="2" charset="2"/>
              <a:buChar char="l"/>
            </a:pPr>
            <a:r>
              <a:rPr lang="zh-CN" altLang="en-US" sz="1900" b="1" dirty="0">
                <a:latin typeface="微软雅黑" pitchFamily="34" charset="-122"/>
                <a:ea typeface="微软雅黑" pitchFamily="34" charset="-122"/>
              </a:rPr>
              <a:t>当 </a:t>
            </a:r>
            <a:r>
              <a:rPr lang="en-US" altLang="zh-CN" sz="1900" b="1" dirty="0" err="1">
                <a:latin typeface="微软雅黑" pitchFamily="34" charset="-122"/>
                <a:ea typeface="微软雅黑" pitchFamily="34" charset="-122"/>
              </a:rPr>
              <a:t>cwnd</a:t>
            </a:r>
            <a:r>
              <a:rPr lang="en-US" altLang="zh-CN" sz="1900" b="1" dirty="0">
                <a:latin typeface="微软雅黑" pitchFamily="34" charset="-122"/>
                <a:ea typeface="微软雅黑" pitchFamily="34" charset="-122"/>
              </a:rPr>
              <a:t> &lt; </a:t>
            </a:r>
            <a:r>
              <a:rPr lang="en-US" altLang="zh-CN" sz="1900" b="1" dirty="0" err="1">
                <a:latin typeface="微软雅黑" pitchFamily="34" charset="-122"/>
                <a:ea typeface="微软雅黑" pitchFamily="34" charset="-122"/>
              </a:rPr>
              <a:t>rwnd</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时，则是网络的拥塞限制发送窗口的最大值。 </a:t>
            </a:r>
          </a:p>
        </p:txBody>
      </p:sp>
      <p:sp>
        <p:nvSpPr>
          <p:cNvPr id="5" name="矩形 4"/>
          <p:cNvSpPr/>
          <p:nvPr/>
        </p:nvSpPr>
        <p:spPr>
          <a:xfrm>
            <a:off x="556963" y="1995286"/>
            <a:ext cx="8048776" cy="369332"/>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b="1" dirty="0">
                <a:latin typeface="微软雅黑" pitchFamily="34" charset="-122"/>
                <a:ea typeface="微软雅黑" pitchFamily="34" charset="-122"/>
              </a:rPr>
              <a:t>发送窗口的上限值 </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 </a:t>
            </a:r>
            <a:r>
              <a:rPr lang="en-US" altLang="zh-CN" b="1" dirty="0">
                <a:latin typeface="微软雅黑" pitchFamily="34" charset="-122"/>
                <a:ea typeface="微软雅黑" pitchFamily="34" charset="-122"/>
              </a:rPr>
              <a:t>Min [</a:t>
            </a:r>
            <a:r>
              <a:rPr lang="en-US" altLang="zh-CN" b="1" dirty="0" err="1">
                <a:latin typeface="微软雅黑" pitchFamily="34" charset="-122"/>
                <a:ea typeface="微软雅黑" pitchFamily="34" charset="-122"/>
              </a:rPr>
              <a:t>rwnd</a:t>
            </a:r>
            <a:r>
              <a:rPr lang="en-US" altLang="zh-CN" b="1" dirty="0">
                <a:latin typeface="微软雅黑" pitchFamily="34" charset="-122"/>
                <a:ea typeface="微软雅黑" pitchFamily="34" charset="-122"/>
              </a:rPr>
              <a:t>, </a:t>
            </a:r>
            <a:r>
              <a:rPr lang="en-US" altLang="zh-CN" b="1" dirty="0" err="1">
                <a:latin typeface="微软雅黑" pitchFamily="34" charset="-122"/>
                <a:ea typeface="微软雅黑" pitchFamily="34" charset="-122"/>
              </a:rPr>
              <a:t>cwnd</a:t>
            </a:r>
            <a:r>
              <a:rPr lang="en-US" altLang="zh-CN" b="1" dirty="0">
                <a:latin typeface="微软雅黑" pitchFamily="34" charset="-122"/>
                <a:ea typeface="微软雅黑" pitchFamily="34" charset="-122"/>
              </a:rPr>
              <a:t>]                (5-9)</a:t>
            </a:r>
          </a:p>
        </p:txBody>
      </p:sp>
      <p:sp>
        <p:nvSpPr>
          <p:cNvPr id="6" name="对角圆角矩形 5"/>
          <p:cNvSpPr/>
          <p:nvPr/>
        </p:nvSpPr>
        <p:spPr>
          <a:xfrm>
            <a:off x="556963" y="3355437"/>
            <a:ext cx="8048776" cy="91301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40852" y="3423788"/>
            <a:ext cx="7363641" cy="753220"/>
          </a:xfrm>
          <a:prstGeom prst="rect">
            <a:avLst/>
          </a:prstGeom>
        </p:spPr>
        <p:txBody>
          <a:bodyPr wrap="square">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也就是说，</a:t>
            </a:r>
            <a:r>
              <a:rPr lang="en-US" altLang="zh-CN" sz="2000" b="1" dirty="0" err="1">
                <a:solidFill>
                  <a:schemeClr val="bg1"/>
                </a:solidFill>
                <a:latin typeface="微软雅黑" pitchFamily="34" charset="-122"/>
                <a:ea typeface="微软雅黑" pitchFamily="34" charset="-122"/>
              </a:rPr>
              <a:t>rwnd</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和 </a:t>
            </a:r>
            <a:r>
              <a:rPr lang="en-US" altLang="zh-CN" sz="2000" b="1" dirty="0" err="1">
                <a:solidFill>
                  <a:schemeClr val="bg1"/>
                </a:solidFill>
                <a:latin typeface="微软雅黑" pitchFamily="34" charset="-122"/>
                <a:ea typeface="微软雅黑" pitchFamily="34" charset="-122"/>
              </a:rPr>
              <a:t>cwnd</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中数值较小的一个，控制了发送方发送数据的速率。</a:t>
            </a:r>
          </a:p>
        </p:txBody>
      </p:sp>
    </p:spTree>
    <p:extLst>
      <p:ext uri="{BB962C8B-B14F-4D97-AF65-F5344CB8AC3E}">
        <p14:creationId xmlns:p14="http://schemas.microsoft.com/office/powerpoint/2010/main" val="403953565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757" y="453465"/>
            <a:ext cx="8373979" cy="1323439"/>
          </a:xfrm>
          <a:prstGeom prst="rect">
            <a:avLst/>
          </a:prstGeom>
        </p:spPr>
        <p:txBody>
          <a:bodyPr wrap="square">
            <a:spAutoFit/>
          </a:bodyPr>
          <a:lstStyle/>
          <a:p>
            <a:r>
              <a:rPr lang="en-US" altLang="zh-CN" sz="2000" b="1" dirty="0" smtClean="0">
                <a:solidFill>
                  <a:srgbClr val="0070C0"/>
                </a:solidFill>
                <a:latin typeface="微软雅黑" pitchFamily="34" charset="-122"/>
                <a:ea typeface="微软雅黑" pitchFamily="34" charset="-122"/>
              </a:rPr>
              <a:t>2</a:t>
            </a:r>
            <a:r>
              <a:rPr lang="zh-CN" altLang="en-US" sz="2000" b="1" dirty="0" smtClean="0">
                <a:solidFill>
                  <a:srgbClr val="0070C0"/>
                </a:solidFill>
                <a:latin typeface="微软雅黑" pitchFamily="34" charset="-122"/>
                <a:ea typeface="微软雅黑" pitchFamily="34" charset="-122"/>
              </a:rPr>
              <a:t>、设</a:t>
            </a:r>
            <a:r>
              <a:rPr lang="en-US" altLang="zh-CN" sz="2000" b="1" dirty="0">
                <a:solidFill>
                  <a:srgbClr val="0070C0"/>
                </a:solidFill>
                <a:latin typeface="微软雅黑" pitchFamily="34" charset="-122"/>
                <a:ea typeface="微软雅黑" pitchFamily="34" charset="-122"/>
              </a:rPr>
              <a:t>TCP</a:t>
            </a:r>
            <a:r>
              <a:rPr lang="zh-CN" altLang="en-US" sz="2000" b="1" dirty="0">
                <a:solidFill>
                  <a:srgbClr val="0070C0"/>
                </a:solidFill>
                <a:latin typeface="微软雅黑" pitchFamily="34" charset="-122"/>
                <a:ea typeface="微软雅黑" pitchFamily="34" charset="-122"/>
              </a:rPr>
              <a:t>的</a:t>
            </a:r>
            <a:r>
              <a:rPr lang="en-US" altLang="zh-CN" sz="2000" b="1" dirty="0" err="1">
                <a:solidFill>
                  <a:srgbClr val="0070C0"/>
                </a:solidFill>
                <a:latin typeface="微软雅黑" pitchFamily="34" charset="-122"/>
                <a:ea typeface="微软雅黑" pitchFamily="34" charset="-122"/>
              </a:rPr>
              <a:t>ssthresh</a:t>
            </a:r>
            <a:r>
              <a:rPr lang="zh-CN" altLang="en-US" sz="2000" b="1" dirty="0">
                <a:solidFill>
                  <a:srgbClr val="0070C0"/>
                </a:solidFill>
                <a:latin typeface="微软雅黑" pitchFamily="34" charset="-122"/>
                <a:ea typeface="微软雅黑" pitchFamily="34" charset="-122"/>
              </a:rPr>
              <a:t>的初始值为</a:t>
            </a:r>
            <a:r>
              <a:rPr lang="en-US" altLang="zh-CN" sz="2000" b="1" dirty="0">
                <a:solidFill>
                  <a:srgbClr val="0070C0"/>
                </a:solidFill>
                <a:latin typeface="微软雅黑" pitchFamily="34" charset="-122"/>
                <a:ea typeface="微软雅黑" pitchFamily="34" charset="-122"/>
              </a:rPr>
              <a:t>8(</a:t>
            </a:r>
            <a:r>
              <a:rPr lang="zh-CN" altLang="en-US" sz="2000" b="1" dirty="0">
                <a:solidFill>
                  <a:srgbClr val="0070C0"/>
                </a:solidFill>
                <a:latin typeface="微软雅黑" pitchFamily="34" charset="-122"/>
                <a:ea typeface="微软雅黑" pitchFamily="34" charset="-122"/>
              </a:rPr>
              <a:t>单位为报文段</a:t>
            </a:r>
            <a:r>
              <a:rPr lang="en-US" altLang="zh-CN" sz="2000" b="1" dirty="0">
                <a:solidFill>
                  <a:srgbClr val="0070C0"/>
                </a:solidFill>
                <a:latin typeface="微软雅黑" pitchFamily="34" charset="-122"/>
                <a:ea typeface="微软雅黑" pitchFamily="34" charset="-122"/>
              </a:rPr>
              <a:t>)</a:t>
            </a:r>
            <a:r>
              <a:rPr lang="zh-CN" altLang="en-US" sz="2000" b="1" dirty="0">
                <a:solidFill>
                  <a:srgbClr val="0070C0"/>
                </a:solidFill>
                <a:latin typeface="微软雅黑" pitchFamily="34" charset="-122"/>
                <a:ea typeface="微软雅黑" pitchFamily="34" charset="-122"/>
              </a:rPr>
              <a:t>。当拥塞窗口上升到</a:t>
            </a:r>
            <a:r>
              <a:rPr lang="en-US" altLang="zh-CN" sz="2000" b="1" dirty="0">
                <a:solidFill>
                  <a:srgbClr val="0070C0"/>
                </a:solidFill>
                <a:latin typeface="微软雅黑" pitchFamily="34" charset="-122"/>
                <a:ea typeface="微软雅黑" pitchFamily="34" charset="-122"/>
              </a:rPr>
              <a:t>12</a:t>
            </a:r>
            <a:r>
              <a:rPr lang="zh-CN" altLang="en-US" sz="2000" b="1" dirty="0">
                <a:solidFill>
                  <a:srgbClr val="0070C0"/>
                </a:solidFill>
                <a:latin typeface="微软雅黑" pitchFamily="34" charset="-122"/>
                <a:ea typeface="微软雅黑" pitchFamily="34" charset="-122"/>
              </a:rPr>
              <a:t>时网络发生了超时，</a:t>
            </a:r>
            <a:r>
              <a:rPr lang="en-US" altLang="zh-CN" sz="2000" b="1" dirty="0">
                <a:solidFill>
                  <a:srgbClr val="0070C0"/>
                </a:solidFill>
                <a:latin typeface="微软雅黑" pitchFamily="34" charset="-122"/>
                <a:ea typeface="微软雅黑" pitchFamily="34" charset="-122"/>
              </a:rPr>
              <a:t>TCP</a:t>
            </a:r>
            <a:r>
              <a:rPr lang="zh-CN" altLang="en-US" sz="2000" b="1" dirty="0">
                <a:solidFill>
                  <a:srgbClr val="0070C0"/>
                </a:solidFill>
                <a:latin typeface="微软雅黑" pitchFamily="34" charset="-122"/>
                <a:ea typeface="微软雅黑" pitchFamily="34" charset="-122"/>
              </a:rPr>
              <a:t>使用慢开始和拥塞避免。试分别求出第</a:t>
            </a:r>
            <a:r>
              <a:rPr lang="en-US" altLang="zh-CN" sz="2000" b="1" dirty="0">
                <a:solidFill>
                  <a:srgbClr val="0070C0"/>
                </a:solidFill>
                <a:latin typeface="微软雅黑" pitchFamily="34" charset="-122"/>
                <a:ea typeface="微软雅黑" pitchFamily="34" charset="-122"/>
              </a:rPr>
              <a:t>1</a:t>
            </a:r>
            <a:r>
              <a:rPr lang="zh-CN" altLang="en-US" sz="2000" b="1" dirty="0">
                <a:solidFill>
                  <a:srgbClr val="0070C0"/>
                </a:solidFill>
                <a:latin typeface="微软雅黑" pitchFamily="34" charset="-122"/>
                <a:ea typeface="微软雅黑" pitchFamily="34" charset="-122"/>
              </a:rPr>
              <a:t>次到第</a:t>
            </a:r>
            <a:r>
              <a:rPr lang="en-US" altLang="zh-CN" sz="2000" b="1" dirty="0">
                <a:solidFill>
                  <a:srgbClr val="0070C0"/>
                </a:solidFill>
                <a:latin typeface="微软雅黑" pitchFamily="34" charset="-122"/>
                <a:ea typeface="微软雅黑" pitchFamily="34" charset="-122"/>
              </a:rPr>
              <a:t>15</a:t>
            </a:r>
            <a:r>
              <a:rPr lang="zh-CN" altLang="en-US" sz="2000" b="1" dirty="0">
                <a:solidFill>
                  <a:srgbClr val="0070C0"/>
                </a:solidFill>
                <a:latin typeface="微软雅黑" pitchFamily="34" charset="-122"/>
                <a:ea typeface="微软雅黑" pitchFamily="34" charset="-122"/>
              </a:rPr>
              <a:t>次传输的各拥塞窗口大小。你能说明拥塞控制窗口每一次变化的原因吗？</a:t>
            </a:r>
          </a:p>
        </p:txBody>
      </p:sp>
      <p:sp>
        <p:nvSpPr>
          <p:cNvPr id="3" name="矩形 2"/>
          <p:cNvSpPr/>
          <p:nvPr/>
        </p:nvSpPr>
        <p:spPr>
          <a:xfrm>
            <a:off x="409072" y="2166341"/>
            <a:ext cx="8133347" cy="707886"/>
          </a:xfrm>
          <a:prstGeom prst="rect">
            <a:avLst/>
          </a:prstGeom>
        </p:spPr>
        <p:txBody>
          <a:bodyPr wrap="square">
            <a:spAutoFit/>
          </a:bodyPr>
          <a:lstStyle/>
          <a:p>
            <a:pPr marL="609600" lvl="0" indent="-609600" fontAlgn="base">
              <a:spcBef>
                <a:spcPct val="20000"/>
              </a:spcBef>
              <a:spcAft>
                <a:spcPct val="0"/>
              </a:spcAft>
              <a:buClr>
                <a:srgbClr val="3333CC"/>
              </a:buClr>
              <a:buSzPct val="60000"/>
            </a:pPr>
            <a:r>
              <a:rPr lang="zh-CN" altLang="en-US" sz="2000" b="1" kern="0" dirty="0">
                <a:solidFill>
                  <a:srgbClr val="333399"/>
                </a:solidFill>
                <a:latin typeface="Arial"/>
                <a:ea typeface="黑体"/>
              </a:rPr>
              <a:t>答：拥塞窗口大小分别为：</a:t>
            </a:r>
            <a:r>
              <a:rPr lang="en-US" altLang="zh-CN" sz="2000" b="1" kern="0" dirty="0">
                <a:solidFill>
                  <a:srgbClr val="333399"/>
                </a:solidFill>
                <a:latin typeface="Arial"/>
                <a:ea typeface="黑体"/>
              </a:rPr>
              <a:t>1</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2</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4</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8</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9</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10</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11</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12</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1</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2</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4</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6</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7</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8</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9.</a:t>
            </a:r>
          </a:p>
        </p:txBody>
      </p:sp>
    </p:spTree>
    <p:extLst>
      <p:ext uri="{BB962C8B-B14F-4D97-AF65-F5344CB8AC3E}">
        <p14:creationId xmlns:p14="http://schemas.microsoft.com/office/powerpoint/2010/main" val="41874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394" y="699872"/>
            <a:ext cx="8324335" cy="707886"/>
          </a:xfrm>
          <a:prstGeom prst="rect">
            <a:avLst/>
          </a:prstGeom>
        </p:spPr>
        <p:txBody>
          <a:bodyPr wrap="square">
            <a:spAutoFit/>
          </a:bodyPr>
          <a:lstStyle/>
          <a:p>
            <a:r>
              <a:rPr lang="en-US" altLang="zh-CN" sz="2000" b="1" dirty="0" smtClean="0">
                <a:solidFill>
                  <a:srgbClr val="0070C0"/>
                </a:solidFill>
              </a:rPr>
              <a:t>3</a:t>
            </a:r>
            <a:r>
              <a:rPr lang="zh-CN" altLang="en-US" sz="2000" b="1" dirty="0" smtClean="0">
                <a:solidFill>
                  <a:srgbClr val="0070C0"/>
                </a:solidFill>
              </a:rPr>
              <a:t>、</a:t>
            </a:r>
            <a:r>
              <a:rPr lang="en-US" altLang="zh-CN" sz="2000" b="1" dirty="0" smtClean="0">
                <a:solidFill>
                  <a:srgbClr val="0070C0"/>
                </a:solidFill>
              </a:rPr>
              <a:t>TCP</a:t>
            </a:r>
            <a:r>
              <a:rPr lang="zh-CN" altLang="en-US" sz="2000" b="1" dirty="0">
                <a:solidFill>
                  <a:srgbClr val="0070C0"/>
                </a:solidFill>
              </a:rPr>
              <a:t>的拥塞窗口</a:t>
            </a:r>
            <a:r>
              <a:rPr lang="en-US" altLang="zh-CN" sz="2000" b="1" dirty="0" err="1">
                <a:solidFill>
                  <a:srgbClr val="0070C0"/>
                </a:solidFill>
              </a:rPr>
              <a:t>cwnd</a:t>
            </a:r>
            <a:r>
              <a:rPr lang="zh-CN" altLang="en-US" sz="2000" b="1" dirty="0">
                <a:solidFill>
                  <a:srgbClr val="0070C0"/>
                </a:solidFill>
              </a:rPr>
              <a:t>大小与传输轮次</a:t>
            </a:r>
            <a:r>
              <a:rPr lang="en-US" altLang="zh-CN" sz="2000" b="1" dirty="0">
                <a:solidFill>
                  <a:srgbClr val="0070C0"/>
                </a:solidFill>
              </a:rPr>
              <a:t>n</a:t>
            </a:r>
            <a:r>
              <a:rPr lang="zh-CN" altLang="en-US" sz="2000" b="1" dirty="0">
                <a:solidFill>
                  <a:srgbClr val="0070C0"/>
                </a:solidFill>
              </a:rPr>
              <a:t>的关系如下所</a:t>
            </a:r>
            <a:r>
              <a:rPr lang="zh-CN" altLang="en-US" sz="2000" b="1" dirty="0" smtClean="0">
                <a:solidFill>
                  <a:srgbClr val="0070C0"/>
                </a:solidFill>
              </a:rPr>
              <a:t>示，试解释所有数字出现的含义？</a:t>
            </a:r>
            <a:endParaRPr lang="zh-CN" altLang="en-US" sz="2000" dirty="0">
              <a:solidFill>
                <a:srgbClr val="0070C0"/>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06" y="1716863"/>
            <a:ext cx="97901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92936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25" y="85266"/>
            <a:ext cx="8832407" cy="1735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47394" y="1074459"/>
            <a:ext cx="324128" cy="369332"/>
          </a:xfrm>
          <a:prstGeom prst="rect">
            <a:avLst/>
          </a:prstGeom>
          <a:noFill/>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5" y="2932079"/>
            <a:ext cx="8724255" cy="76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25" y="3693161"/>
            <a:ext cx="8722099" cy="124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14847" y="4132398"/>
            <a:ext cx="306494" cy="369332"/>
          </a:xfrm>
          <a:prstGeom prst="rect">
            <a:avLst/>
          </a:prstGeom>
          <a:noFill/>
        </p:spPr>
        <p:txBody>
          <a:bodyPr wrap="none" rtlCol="0">
            <a:spAutoFit/>
          </a:bodyPr>
          <a:lstStyle/>
          <a:p>
            <a:r>
              <a:rPr lang="en-US" altLang="zh-CN" b="1" dirty="0">
                <a:solidFill>
                  <a:srgbClr val="FF0000"/>
                </a:solidFill>
              </a:rPr>
              <a:t>C</a:t>
            </a:r>
            <a:endParaRPr lang="zh-CN" altLang="en-US" b="1" dirty="0">
              <a:solidFill>
                <a:srgbClr val="FF0000"/>
              </a:solidFill>
            </a:endParaRPr>
          </a:p>
        </p:txBody>
      </p:sp>
      <p:sp>
        <p:nvSpPr>
          <p:cNvPr id="3" name="TextBox 2"/>
          <p:cNvSpPr txBox="1"/>
          <p:nvPr/>
        </p:nvSpPr>
        <p:spPr>
          <a:xfrm>
            <a:off x="168225" y="1894132"/>
            <a:ext cx="8832407" cy="923330"/>
          </a:xfrm>
          <a:prstGeom prst="rect">
            <a:avLst/>
          </a:prstGeom>
          <a:noFill/>
        </p:spPr>
        <p:txBody>
          <a:bodyPr wrap="square" rtlCol="0">
            <a:spAutoFit/>
          </a:bodyPr>
          <a:lstStyle/>
          <a:p>
            <a:r>
              <a:rPr lang="zh-CN" altLang="en-US" dirty="0" smtClean="0"/>
              <a:t>解：当</a:t>
            </a:r>
            <a:r>
              <a:rPr lang="en-US" altLang="zh-CN" dirty="0" smtClean="0"/>
              <a:t>t</a:t>
            </a:r>
            <a:r>
              <a:rPr lang="zh-CN" altLang="en-US" dirty="0" smtClean="0"/>
              <a:t>时刻发生超时时，把</a:t>
            </a:r>
            <a:r>
              <a:rPr lang="en-US" altLang="zh-CN" dirty="0" err="1" smtClean="0"/>
              <a:t>ssthreash</a:t>
            </a:r>
            <a:r>
              <a:rPr lang="zh-CN" altLang="en-US" dirty="0" smtClean="0"/>
              <a:t>设为</a:t>
            </a:r>
            <a:r>
              <a:rPr lang="en-US" altLang="zh-CN" dirty="0" smtClean="0"/>
              <a:t>8</a:t>
            </a:r>
            <a:r>
              <a:rPr lang="zh-CN" altLang="en-US" dirty="0" smtClean="0"/>
              <a:t>的一半，即</a:t>
            </a:r>
            <a:r>
              <a:rPr lang="en-US" altLang="zh-CN" dirty="0" smtClean="0"/>
              <a:t>4</a:t>
            </a:r>
            <a:r>
              <a:rPr lang="zh-CN" altLang="en-US" dirty="0" smtClean="0"/>
              <a:t>，把拥塞窗口设为</a:t>
            </a:r>
            <a:r>
              <a:rPr lang="en-US" altLang="zh-CN" dirty="0" smtClean="0"/>
              <a:t>1KB</a:t>
            </a:r>
            <a:r>
              <a:rPr lang="zh-CN" altLang="en-US" dirty="0" smtClean="0"/>
              <a:t>，经过</a:t>
            </a:r>
            <a:r>
              <a:rPr lang="en-US" altLang="zh-CN" dirty="0" smtClean="0"/>
              <a:t>10</a:t>
            </a:r>
            <a:r>
              <a:rPr lang="zh-CN" altLang="en-US" dirty="0" smtClean="0"/>
              <a:t>个</a:t>
            </a:r>
            <a:r>
              <a:rPr lang="en-US" altLang="zh-CN" dirty="0" smtClean="0"/>
              <a:t>RTT</a:t>
            </a:r>
            <a:r>
              <a:rPr lang="zh-CN" altLang="en-US" dirty="0" smtClean="0"/>
              <a:t>后，拥塞窗口大小分别是：</a:t>
            </a:r>
            <a:r>
              <a:rPr lang="en-US" altLang="zh-CN" dirty="0" smtClean="0"/>
              <a:t>2,4,5,6,7,8,9,10,11,12</a:t>
            </a:r>
            <a:r>
              <a:rPr lang="zh-CN" altLang="en-US" dirty="0" smtClean="0"/>
              <a:t>。而发送窗口取拥塞窗口和接收窗口的小值，所以接收窗口始终未</a:t>
            </a:r>
            <a:r>
              <a:rPr lang="en-US" altLang="zh-CN" dirty="0" smtClean="0"/>
              <a:t>10KB</a:t>
            </a:r>
            <a:r>
              <a:rPr lang="zh-CN" altLang="en-US" dirty="0" smtClean="0"/>
              <a:t>。</a:t>
            </a:r>
            <a:endParaRPr lang="zh-CN" altLang="en-US" dirty="0"/>
          </a:p>
        </p:txBody>
      </p:sp>
    </p:spTree>
    <p:extLst>
      <p:ext uri="{BB962C8B-B14F-4D97-AF65-F5344CB8AC3E}">
        <p14:creationId xmlns:p14="http://schemas.microsoft.com/office/powerpoint/2010/main" val="5497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7" y="195512"/>
            <a:ext cx="8633910" cy="198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572655" y="1499755"/>
            <a:ext cx="324128" cy="369332"/>
          </a:xfrm>
          <a:prstGeom prst="rect">
            <a:avLst/>
          </a:prstGeom>
          <a:noFill/>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sp>
        <p:nvSpPr>
          <p:cNvPr id="3" name="TextBox 2"/>
          <p:cNvSpPr txBox="1"/>
          <p:nvPr/>
        </p:nvSpPr>
        <p:spPr>
          <a:xfrm>
            <a:off x="208547" y="2173703"/>
            <a:ext cx="8456161" cy="923330"/>
          </a:xfrm>
          <a:prstGeom prst="rect">
            <a:avLst/>
          </a:prstGeom>
          <a:noFill/>
        </p:spPr>
        <p:txBody>
          <a:bodyPr wrap="none" rtlCol="0">
            <a:spAutoFit/>
          </a:bodyPr>
          <a:lstStyle/>
          <a:p>
            <a:r>
              <a:rPr lang="zh-CN" altLang="en-US" dirty="0" smtClean="0"/>
              <a:t>解：发送窗口的上限值</a:t>
            </a:r>
            <a:r>
              <a:rPr lang="en-US" altLang="zh-CN" dirty="0" smtClean="0"/>
              <a:t>=min{</a:t>
            </a:r>
            <a:r>
              <a:rPr lang="zh-CN" altLang="en-US" dirty="0" smtClean="0"/>
              <a:t>接收窗口，拥塞窗口</a:t>
            </a:r>
            <a:r>
              <a:rPr lang="en-US" altLang="zh-CN" dirty="0" smtClean="0"/>
              <a:t>}</a:t>
            </a:r>
            <a:r>
              <a:rPr lang="zh-CN" altLang="en-US" dirty="0" smtClean="0"/>
              <a:t>，</a:t>
            </a:r>
            <a:r>
              <a:rPr lang="en-US" altLang="zh-CN" dirty="0" smtClean="0"/>
              <a:t>4</a:t>
            </a:r>
            <a:r>
              <a:rPr lang="zh-CN" altLang="en-US" dirty="0" smtClean="0"/>
              <a:t>个</a:t>
            </a:r>
            <a:r>
              <a:rPr lang="en-US" altLang="zh-CN" dirty="0" smtClean="0"/>
              <a:t>RTT</a:t>
            </a:r>
            <a:r>
              <a:rPr lang="zh-CN" altLang="en-US" dirty="0" smtClean="0"/>
              <a:t>后，乙收到的数据全部</a:t>
            </a:r>
            <a:endParaRPr lang="en-US" altLang="zh-CN" dirty="0" smtClean="0"/>
          </a:p>
          <a:p>
            <a:r>
              <a:rPr lang="zh-CN" altLang="en-US" dirty="0" smtClean="0"/>
              <a:t>存入缓存，不被取走，接收窗口只剩下</a:t>
            </a:r>
            <a:r>
              <a:rPr lang="en-US" altLang="zh-CN" dirty="0" smtClean="0"/>
              <a:t>1KB</a:t>
            </a:r>
            <a:r>
              <a:rPr lang="zh-CN" altLang="en-US" dirty="0" smtClean="0"/>
              <a:t>（</a:t>
            </a:r>
            <a:r>
              <a:rPr lang="en-US" altLang="zh-CN" dirty="0" smtClean="0"/>
              <a:t>16-1-2-4-8</a:t>
            </a:r>
            <a:r>
              <a:rPr lang="zh-CN" altLang="en-US" dirty="0" smtClean="0"/>
              <a:t>）缓存，使得甲的发送窗口</a:t>
            </a:r>
            <a:endParaRPr lang="en-US" altLang="zh-CN" dirty="0" smtClean="0"/>
          </a:p>
          <a:p>
            <a:r>
              <a:rPr lang="zh-CN" altLang="en-US" dirty="0" smtClean="0"/>
              <a:t>为</a:t>
            </a:r>
            <a:r>
              <a:rPr lang="en-US" altLang="zh-CN" dirty="0" smtClean="0"/>
              <a:t>1KB</a:t>
            </a:r>
            <a:r>
              <a:rPr lang="zh-CN" altLang="en-US" dirty="0" smtClean="0"/>
              <a:t>。</a:t>
            </a:r>
            <a:endParaRPr lang="zh-CN" altLang="en-US" dirty="0"/>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2" y="3057745"/>
            <a:ext cx="8620960" cy="134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174360" y="3731059"/>
            <a:ext cx="324128" cy="369332"/>
          </a:xfrm>
          <a:prstGeom prst="rect">
            <a:avLst/>
          </a:prstGeom>
          <a:noFill/>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sp>
        <p:nvSpPr>
          <p:cNvPr id="7" name="TextBox 6"/>
          <p:cNvSpPr txBox="1"/>
          <p:nvPr/>
        </p:nvSpPr>
        <p:spPr>
          <a:xfrm>
            <a:off x="208546" y="4417956"/>
            <a:ext cx="5049780" cy="369332"/>
          </a:xfrm>
          <a:prstGeom prst="rect">
            <a:avLst/>
          </a:prstGeom>
          <a:noFill/>
        </p:spPr>
        <p:txBody>
          <a:bodyPr wrap="none" rtlCol="0">
            <a:spAutoFit/>
          </a:bodyPr>
          <a:lstStyle/>
          <a:p>
            <a:r>
              <a:rPr lang="zh-CN" altLang="en-US" dirty="0" smtClean="0"/>
              <a:t>解：第</a:t>
            </a:r>
            <a:r>
              <a:rPr lang="en-US" altLang="zh-CN" dirty="0" smtClean="0"/>
              <a:t>1</a:t>
            </a:r>
            <a:r>
              <a:rPr lang="zh-CN" altLang="en-US" dirty="0" smtClean="0"/>
              <a:t>轮过后，发送端的发送窗口值是：</a:t>
            </a:r>
            <a:r>
              <a:rPr lang="en-US" altLang="zh-CN" dirty="0" smtClean="0"/>
              <a:t>2KB</a:t>
            </a:r>
            <a:r>
              <a:rPr lang="zh-CN" altLang="en-US" dirty="0" smtClean="0"/>
              <a:t>。</a:t>
            </a:r>
            <a:endParaRPr lang="zh-CN" altLang="en-US" dirty="0"/>
          </a:p>
        </p:txBody>
      </p:sp>
    </p:spTree>
    <p:extLst>
      <p:ext uri="{BB962C8B-B14F-4D97-AF65-F5344CB8AC3E}">
        <p14:creationId xmlns:p14="http://schemas.microsoft.com/office/powerpoint/2010/main" val="122782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82388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02553" y="781615"/>
            <a:ext cx="3938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5.8.3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主动</a:t>
            </a:r>
            <a:r>
              <a:rPr lang="zh-CN" altLang="en-US" sz="2400" b="1" dirty="0">
                <a:solidFill>
                  <a:schemeClr val="bg1"/>
                </a:solidFill>
                <a:latin typeface="微软雅黑" pitchFamily="34" charset="-122"/>
                <a:ea typeface="微软雅黑" pitchFamily="34" charset="-122"/>
              </a:rPr>
              <a:t>队列管理 </a:t>
            </a:r>
            <a:r>
              <a:rPr lang="en-US" altLang="zh-CN" sz="2400" b="1" dirty="0">
                <a:solidFill>
                  <a:schemeClr val="bg1"/>
                </a:solidFill>
                <a:latin typeface="微软雅黑" pitchFamily="34" charset="-122"/>
                <a:ea typeface="微软雅黑" pitchFamily="34" charset="-122"/>
              </a:rPr>
              <a:t>AQM</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23691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拥塞控制和网络层采取的策略有密切联系</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若路由器</a:t>
            </a:r>
            <a:r>
              <a:rPr lang="zh-CN" altLang="en-US" sz="2000" b="1" dirty="0">
                <a:latin typeface="微软雅黑" pitchFamily="34" charset="-122"/>
                <a:ea typeface="微软雅黑" pitchFamily="34" charset="-122"/>
              </a:rPr>
              <a:t>对某些分组的处理时间特别长，那么这就可能使这些分组中</a:t>
            </a:r>
            <a:r>
              <a:rPr lang="zh-CN" altLang="en-US" sz="2000" b="1" dirty="0" smtClean="0">
                <a:latin typeface="微软雅黑" pitchFamily="34" charset="-122"/>
                <a:ea typeface="微软雅黑" pitchFamily="34" charset="-122"/>
              </a:rPr>
              <a:t>的</a:t>
            </a:r>
            <a:r>
              <a:rPr lang="en-US" altLang="zh-CN" sz="2000" b="1" dirty="0" smtClean="0">
                <a:latin typeface="微软雅黑" pitchFamily="34" charset="-122"/>
                <a:ea typeface="微软雅黑" pitchFamily="34" charset="-122"/>
              </a:rPr>
              <a:t>TCP</a:t>
            </a:r>
            <a:r>
              <a:rPr lang="zh-CN" altLang="en-US" sz="2000" b="1" dirty="0">
                <a:latin typeface="微软雅黑" pitchFamily="34" charset="-122"/>
                <a:ea typeface="微软雅黑" pitchFamily="34" charset="-122"/>
              </a:rPr>
              <a:t>报文</a:t>
            </a:r>
            <a:r>
              <a:rPr lang="zh-CN" altLang="en-US" sz="2000" b="1" dirty="0" smtClean="0">
                <a:latin typeface="微软雅黑" pitchFamily="34" charset="-122"/>
                <a:ea typeface="微软雅黑" pitchFamily="34" charset="-122"/>
              </a:rPr>
              <a:t>段经过</a:t>
            </a:r>
            <a:r>
              <a:rPr lang="zh-CN" altLang="en-US" sz="2000" b="1" dirty="0">
                <a:latin typeface="微软雅黑" pitchFamily="34" charset="-122"/>
                <a:ea typeface="微软雅黑" pitchFamily="34" charset="-122"/>
              </a:rPr>
              <a:t>很长时间才能到达终点，结果引起发送方超时，对这些报文段进行重传。</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重传会使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连接的发送端认为在网络中发生了</a:t>
            </a:r>
            <a:r>
              <a:rPr lang="zh-CN" altLang="en-US" sz="2000" b="1" dirty="0" smtClean="0">
                <a:latin typeface="微软雅黑" pitchFamily="34" charset="-122"/>
                <a:ea typeface="微软雅黑" pitchFamily="34" charset="-122"/>
              </a:rPr>
              <a:t>拥塞，</a:t>
            </a:r>
            <a:r>
              <a:rPr lang="zh-CN" altLang="en-US" sz="2000" b="1" dirty="0">
                <a:latin typeface="微软雅黑" pitchFamily="34" charset="-122"/>
                <a:ea typeface="微软雅黑" pitchFamily="34" charset="-122"/>
              </a:rPr>
              <a:t>但实际上网络并没有发生拥塞</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拥塞控制影响最大的就是路由器的分组丢弃策略</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28456227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18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23498" y="598629"/>
            <a:ext cx="35157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“先进先出”</a:t>
            </a:r>
            <a:r>
              <a:rPr lang="en-US" altLang="zh-CN" sz="2000" b="1" dirty="0">
                <a:solidFill>
                  <a:schemeClr val="bg1"/>
                </a:solidFill>
                <a:latin typeface="微软雅黑" pitchFamily="34" charset="-122"/>
                <a:ea typeface="微软雅黑" pitchFamily="34" charset="-122"/>
              </a:rPr>
              <a:t>FIFO </a:t>
            </a:r>
            <a:r>
              <a:rPr lang="zh-CN" altLang="en-US" sz="2000" b="1" dirty="0">
                <a:solidFill>
                  <a:schemeClr val="bg1"/>
                </a:solidFill>
                <a:latin typeface="微软雅黑" pitchFamily="34" charset="-122"/>
                <a:ea typeface="微软雅黑" pitchFamily="34" charset="-122"/>
              </a:rPr>
              <a:t>处理规则</a:t>
            </a:r>
          </a:p>
        </p:txBody>
      </p:sp>
      <p:sp>
        <p:nvSpPr>
          <p:cNvPr id="4" name="Rectangle 68"/>
          <p:cNvSpPr>
            <a:spLocks noChangeArrowheads="1"/>
          </p:cNvSpPr>
          <p:nvPr/>
        </p:nvSpPr>
        <p:spPr bwMode="auto">
          <a:xfrm>
            <a:off x="556963" y="994939"/>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路由器的队列通常都是按照</a:t>
            </a:r>
            <a:r>
              <a:rPr lang="zh-CN" altLang="en-US" sz="2000" b="1" dirty="0">
                <a:solidFill>
                  <a:srgbClr val="0000FF"/>
                </a:solidFill>
                <a:latin typeface="微软雅黑" pitchFamily="34" charset="-122"/>
                <a:ea typeface="微软雅黑" pitchFamily="34" charset="-122"/>
              </a:rPr>
              <a:t>“先进先出”</a:t>
            </a:r>
            <a:r>
              <a:rPr lang="en-US" altLang="zh-CN" sz="2000" b="1" dirty="0">
                <a:latin typeface="微软雅黑" pitchFamily="34" charset="-122"/>
                <a:ea typeface="微软雅黑" pitchFamily="34" charset="-122"/>
              </a:rPr>
              <a:t>FIFO (First In First Out) </a:t>
            </a:r>
            <a:r>
              <a:rPr lang="zh-CN" altLang="en-US" sz="2000" b="1" dirty="0">
                <a:latin typeface="微软雅黑" pitchFamily="34" charset="-122"/>
                <a:ea typeface="微软雅黑" pitchFamily="34" charset="-122"/>
              </a:rPr>
              <a:t>的规则处理到来的分组。</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当队列已满时，以后再到达的所有分组（如果能够继续排队，这些分组都将排在队列的尾部）将都被丢弃。这就叫做</a:t>
            </a:r>
            <a:r>
              <a:rPr lang="zh-CN" altLang="en-US" sz="2000" b="1" dirty="0">
                <a:solidFill>
                  <a:srgbClr val="0000FF"/>
                </a:solidFill>
                <a:latin typeface="微软雅黑" pitchFamily="34" charset="-122"/>
                <a:ea typeface="微软雅黑" pitchFamily="34" charset="-122"/>
              </a:rPr>
              <a:t>尾部丢弃策略 </a:t>
            </a:r>
            <a:r>
              <a:rPr lang="en-US" altLang="zh-CN" sz="2000" b="1" dirty="0">
                <a:latin typeface="微软雅黑" pitchFamily="34" charset="-122"/>
                <a:ea typeface="微软雅黑" pitchFamily="34" charset="-122"/>
              </a:rPr>
              <a:t>(tail-drop policy)</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路由器的尾部丢弃往往会导致一连串分组的丢失，这就使发送方出现超时重传，使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进入拥塞控制的慢开始状态，结果使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连接的发送方突然把数据的发送速率降低到很小的数值</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7445828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56963" y="1175657"/>
            <a:ext cx="8048776" cy="30567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56963" y="6318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21896" y="598629"/>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先进先出规则与</a:t>
            </a:r>
            <a:r>
              <a:rPr lang="zh-CN" altLang="en-US" sz="2000" b="1" dirty="0">
                <a:solidFill>
                  <a:schemeClr val="bg1"/>
                </a:solidFill>
                <a:latin typeface="微软雅黑" pitchFamily="34" charset="-122"/>
                <a:ea typeface="微软雅黑" pitchFamily="34" charset="-122"/>
              </a:rPr>
              <a:t>尾部丢弃</a:t>
            </a:r>
            <a:r>
              <a:rPr lang="zh-CN" altLang="en-US" sz="2000" b="1" dirty="0" smtClean="0">
                <a:solidFill>
                  <a:schemeClr val="bg1"/>
                </a:solidFill>
                <a:latin typeface="微软雅黑" pitchFamily="34" charset="-122"/>
                <a:ea typeface="微软雅黑" pitchFamily="34" charset="-122"/>
              </a:rPr>
              <a:t>策略</a:t>
            </a:r>
            <a:endParaRPr lang="zh-CN" altLang="en-US" sz="2000" b="1" dirty="0">
              <a:solidFill>
                <a:schemeClr val="bg1"/>
              </a:solidFill>
              <a:latin typeface="微软雅黑" pitchFamily="34" charset="-122"/>
              <a:ea typeface="微软雅黑" pitchFamily="34" charset="-122"/>
            </a:endParaRPr>
          </a:p>
        </p:txBody>
      </p:sp>
      <p:sp>
        <p:nvSpPr>
          <p:cNvPr id="9" name="Rectangle 9"/>
          <p:cNvSpPr>
            <a:spLocks noChangeArrowheads="1"/>
          </p:cNvSpPr>
          <p:nvPr/>
        </p:nvSpPr>
        <p:spPr bwMode="auto">
          <a:xfrm>
            <a:off x="3516080" y="2690948"/>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0" name="Rectangle 10"/>
          <p:cNvSpPr>
            <a:spLocks noChangeArrowheads="1"/>
          </p:cNvSpPr>
          <p:nvPr/>
        </p:nvSpPr>
        <p:spPr bwMode="auto">
          <a:xfrm>
            <a:off x="2873825" y="2793274"/>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1" name="Rectangle 11"/>
          <p:cNvSpPr>
            <a:spLocks noChangeArrowheads="1"/>
          </p:cNvSpPr>
          <p:nvPr/>
        </p:nvSpPr>
        <p:spPr bwMode="auto">
          <a:xfrm>
            <a:off x="2270759" y="2908663"/>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7" name="Rectangle 17"/>
          <p:cNvSpPr>
            <a:spLocks noChangeArrowheads="1"/>
          </p:cNvSpPr>
          <p:nvPr/>
        </p:nvSpPr>
        <p:spPr bwMode="auto">
          <a:xfrm>
            <a:off x="1693819" y="3137263"/>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8" name="Rectangle 18"/>
          <p:cNvSpPr>
            <a:spLocks noChangeArrowheads="1"/>
          </p:cNvSpPr>
          <p:nvPr/>
        </p:nvSpPr>
        <p:spPr bwMode="auto">
          <a:xfrm>
            <a:off x="1127764" y="3442063"/>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29" name="矩形 28"/>
          <p:cNvSpPr/>
          <p:nvPr/>
        </p:nvSpPr>
        <p:spPr>
          <a:xfrm>
            <a:off x="1652453" y="1225815"/>
            <a:ext cx="5957271" cy="861774"/>
          </a:xfrm>
          <a:prstGeom prst="rect">
            <a:avLst/>
          </a:prstGeom>
        </p:spPr>
        <p:txBody>
          <a:bodyPr wrap="square" anchor="ctr">
            <a:spAutoFit/>
          </a:bodyPr>
          <a:lstStyle/>
          <a:p>
            <a:pPr algn="ctr">
              <a:lnSpc>
                <a:spcPts val="2000"/>
              </a:lnSpc>
            </a:pPr>
            <a:r>
              <a:rPr lang="zh-CN" altLang="en-US" sz="1400" b="1" dirty="0">
                <a:solidFill>
                  <a:srgbClr val="0000FF"/>
                </a:solidFill>
                <a:latin typeface="微软雅黑" pitchFamily="34" charset="-122"/>
                <a:ea typeface="微软雅黑" pitchFamily="34" charset="-122"/>
              </a:rPr>
              <a:t>在最简单的情况下，路由器的队列通常</a:t>
            </a:r>
            <a:r>
              <a:rPr lang="zh-CN" altLang="en-US" sz="1400" b="1" dirty="0" smtClean="0">
                <a:solidFill>
                  <a:srgbClr val="0000FF"/>
                </a:solidFill>
                <a:latin typeface="微软雅黑" pitchFamily="34" charset="-122"/>
                <a:ea typeface="微软雅黑" pitchFamily="34" charset="-122"/>
              </a:rPr>
              <a:t>采用</a:t>
            </a:r>
            <a:endParaRPr lang="en-US" altLang="zh-CN" sz="1400" b="1" dirty="0" smtClean="0">
              <a:solidFill>
                <a:srgbClr val="0000FF"/>
              </a:solidFill>
              <a:latin typeface="微软雅黑" pitchFamily="34" charset="-122"/>
              <a:ea typeface="微软雅黑" pitchFamily="34" charset="-122"/>
            </a:endParaRPr>
          </a:p>
          <a:p>
            <a:pPr algn="ctr">
              <a:lnSpc>
                <a:spcPts val="2000"/>
              </a:lnSpc>
            </a:pPr>
            <a:r>
              <a:rPr lang="zh-CN" altLang="en-US" sz="1400" b="1" dirty="0" smtClean="0">
                <a:solidFill>
                  <a:srgbClr val="0000FF"/>
                </a:solidFill>
                <a:latin typeface="微软雅黑" pitchFamily="34" charset="-122"/>
                <a:ea typeface="微软雅黑" pitchFamily="34" charset="-122"/>
              </a:rPr>
              <a:t>先进先出 </a:t>
            </a:r>
            <a:r>
              <a:rPr lang="en-US" altLang="zh-CN" sz="1400" b="1" dirty="0">
                <a:solidFill>
                  <a:srgbClr val="0000FF"/>
                </a:solidFill>
                <a:latin typeface="微软雅黑" pitchFamily="34" charset="-122"/>
                <a:ea typeface="微软雅黑" pitchFamily="34" charset="-122"/>
              </a:rPr>
              <a:t>(FIFO) </a:t>
            </a:r>
            <a:r>
              <a:rPr lang="zh-CN" altLang="en-US" sz="1400" b="1" dirty="0">
                <a:solidFill>
                  <a:srgbClr val="0000FF"/>
                </a:solidFill>
                <a:latin typeface="微软雅黑" pitchFamily="34" charset="-122"/>
                <a:ea typeface="微软雅黑" pitchFamily="34" charset="-122"/>
              </a:rPr>
              <a:t>规则与尾部丢弃策略 </a:t>
            </a:r>
            <a:r>
              <a:rPr lang="en-US" altLang="zh-CN" sz="1400" b="1" dirty="0">
                <a:solidFill>
                  <a:srgbClr val="0000FF"/>
                </a:solidFill>
                <a:latin typeface="微软雅黑" pitchFamily="34" charset="-122"/>
                <a:ea typeface="微软雅黑" pitchFamily="34" charset="-122"/>
              </a:rPr>
              <a:t>(tail-drop policy</a:t>
            </a:r>
            <a:r>
              <a:rPr lang="en-US" altLang="zh-CN" sz="1400" b="1" dirty="0" smtClean="0">
                <a:solidFill>
                  <a:srgbClr val="0000FF"/>
                </a:solidFill>
                <a:latin typeface="微软雅黑" pitchFamily="34" charset="-122"/>
                <a:ea typeface="微软雅黑" pitchFamily="34" charset="-122"/>
              </a:rPr>
              <a:t>)</a:t>
            </a:r>
            <a:r>
              <a:rPr lang="zh-CN" altLang="en-US" sz="1400" b="1" dirty="0" smtClean="0">
                <a:solidFill>
                  <a:srgbClr val="0000FF"/>
                </a:solidFill>
                <a:latin typeface="微软雅黑" pitchFamily="34" charset="-122"/>
                <a:ea typeface="微软雅黑" pitchFamily="34" charset="-122"/>
              </a:rPr>
              <a:t>。</a:t>
            </a:r>
            <a:endParaRPr lang="en-US" altLang="zh-CN" sz="1400" b="1" dirty="0" smtClean="0">
              <a:solidFill>
                <a:srgbClr val="0000FF"/>
              </a:solidFill>
              <a:latin typeface="微软雅黑" pitchFamily="34" charset="-122"/>
              <a:ea typeface="微软雅黑" pitchFamily="34" charset="-122"/>
            </a:endParaRPr>
          </a:p>
          <a:p>
            <a:pPr algn="ctr">
              <a:lnSpc>
                <a:spcPts val="2000"/>
              </a:lnSpc>
            </a:pPr>
            <a:r>
              <a:rPr lang="zh-CN" altLang="en-US" sz="1400" b="1" dirty="0" smtClean="0">
                <a:solidFill>
                  <a:srgbClr val="0000FF"/>
                </a:solidFill>
                <a:latin typeface="微软雅黑" pitchFamily="34" charset="-122"/>
                <a:ea typeface="微软雅黑" pitchFamily="34" charset="-122"/>
              </a:rPr>
              <a:t>当</a:t>
            </a:r>
            <a:r>
              <a:rPr lang="zh-CN" altLang="en-US" sz="1400" b="1" dirty="0">
                <a:solidFill>
                  <a:srgbClr val="0000FF"/>
                </a:solidFill>
                <a:latin typeface="微软雅黑" pitchFamily="34" charset="-122"/>
                <a:ea typeface="微软雅黑" pitchFamily="34" charset="-122"/>
              </a:rPr>
              <a:t>队列已满时，以后再到达的所有</a:t>
            </a:r>
            <a:r>
              <a:rPr lang="zh-CN" altLang="en-US" sz="1400" b="1" dirty="0" smtClean="0">
                <a:solidFill>
                  <a:srgbClr val="0000FF"/>
                </a:solidFill>
                <a:latin typeface="微软雅黑" pitchFamily="34" charset="-122"/>
                <a:ea typeface="微软雅黑" pitchFamily="34" charset="-122"/>
              </a:rPr>
              <a:t>分组将</a:t>
            </a:r>
            <a:r>
              <a:rPr lang="zh-CN" altLang="en-US" sz="1400" b="1" dirty="0">
                <a:solidFill>
                  <a:srgbClr val="0000FF"/>
                </a:solidFill>
                <a:latin typeface="微软雅黑" pitchFamily="34" charset="-122"/>
                <a:ea typeface="微软雅黑" pitchFamily="34" charset="-122"/>
              </a:rPr>
              <a:t>都被</a:t>
            </a:r>
            <a:r>
              <a:rPr lang="zh-CN" altLang="en-US" sz="1400" b="1" dirty="0" smtClean="0">
                <a:solidFill>
                  <a:srgbClr val="0000FF"/>
                </a:solidFill>
                <a:latin typeface="微软雅黑" pitchFamily="34" charset="-122"/>
                <a:ea typeface="微软雅黑" pitchFamily="34" charset="-122"/>
              </a:rPr>
              <a:t>丢弃。</a:t>
            </a:r>
            <a:endParaRPr lang="zh-CN" altLang="en-US" sz="1400" b="1" dirty="0">
              <a:solidFill>
                <a:srgbClr val="0000FF"/>
              </a:solidFill>
              <a:latin typeface="微软雅黑" pitchFamily="34" charset="-122"/>
              <a:ea typeface="微软雅黑" pitchFamily="34" charset="-122"/>
            </a:endParaRPr>
          </a:p>
        </p:txBody>
      </p:sp>
      <p:grpSp>
        <p:nvGrpSpPr>
          <p:cNvPr id="39" name="组合 38"/>
          <p:cNvGrpSpPr/>
          <p:nvPr/>
        </p:nvGrpSpPr>
        <p:grpSpPr>
          <a:xfrm>
            <a:off x="4235261" y="2246811"/>
            <a:ext cx="4165845" cy="1143000"/>
            <a:chOff x="4235261" y="2103118"/>
            <a:chExt cx="4165845" cy="1143000"/>
          </a:xfrm>
        </p:grpSpPr>
        <p:grpSp>
          <p:nvGrpSpPr>
            <p:cNvPr id="40" name="组合 39"/>
            <p:cNvGrpSpPr/>
            <p:nvPr/>
          </p:nvGrpSpPr>
          <p:grpSpPr>
            <a:xfrm>
              <a:off x="4235261" y="2103118"/>
              <a:ext cx="3864782" cy="1143000"/>
              <a:chOff x="4313639" y="2103118"/>
              <a:chExt cx="3864782" cy="1143000"/>
            </a:xfrm>
          </p:grpSpPr>
          <p:sp>
            <p:nvSpPr>
              <p:cNvPr id="42" name="Freeform 24"/>
              <p:cNvSpPr>
                <a:spLocks/>
              </p:cNvSpPr>
              <p:nvPr/>
            </p:nvSpPr>
            <p:spPr bwMode="auto">
              <a:xfrm>
                <a:off x="4313639" y="2103118"/>
                <a:ext cx="3073400" cy="1143000"/>
              </a:xfrm>
              <a:custGeom>
                <a:avLst/>
                <a:gdLst>
                  <a:gd name="T0" fmla="*/ 0 w 2688"/>
                  <a:gd name="T1" fmla="*/ 960 h 960"/>
                  <a:gd name="T2" fmla="*/ 2688 w 2688"/>
                  <a:gd name="T3" fmla="*/ 960 h 960"/>
                  <a:gd name="T4" fmla="*/ 2688 w 2688"/>
                  <a:gd name="T5" fmla="*/ 0 h 960"/>
                  <a:gd name="T6" fmla="*/ 0 w 2688"/>
                  <a:gd name="T7" fmla="*/ 0 h 960"/>
                </a:gdLst>
                <a:ahLst/>
                <a:cxnLst>
                  <a:cxn ang="0">
                    <a:pos x="T0" y="T1"/>
                  </a:cxn>
                  <a:cxn ang="0">
                    <a:pos x="T2" y="T3"/>
                  </a:cxn>
                  <a:cxn ang="0">
                    <a:pos x="T4" y="T5"/>
                  </a:cxn>
                  <a:cxn ang="0">
                    <a:pos x="T6" y="T7"/>
                  </a:cxn>
                </a:cxnLst>
                <a:rect l="0" t="0" r="r" b="b"/>
                <a:pathLst>
                  <a:path w="2688" h="960">
                    <a:moveTo>
                      <a:pt x="0" y="960"/>
                    </a:moveTo>
                    <a:lnTo>
                      <a:pt x="2688" y="960"/>
                    </a:lnTo>
                    <a:lnTo>
                      <a:pt x="2688" y="0"/>
                    </a:lnTo>
                    <a:lnTo>
                      <a:pt x="0" y="0"/>
                    </a:lnTo>
                  </a:path>
                </a:pathLst>
              </a:custGeom>
              <a:solidFill>
                <a:srgbClr val="66CCFF"/>
              </a:solidFill>
              <a:ln w="19050">
                <a:solidFill>
                  <a:schemeClr val="tx1"/>
                </a:solidFill>
                <a:round/>
                <a:headEnd/>
                <a:tailEnd/>
              </a:ln>
              <a:effectLst/>
            </p:spPr>
            <p:txBody>
              <a:bodyPr/>
              <a:lstStyle/>
              <a:p>
                <a:endParaRPr lang="zh-CN" altLang="en-US"/>
              </a:p>
            </p:txBody>
          </p:sp>
          <p:sp>
            <p:nvSpPr>
              <p:cNvPr id="43" name="Line 20"/>
              <p:cNvSpPr>
                <a:spLocks noChangeShapeType="1"/>
              </p:cNvSpPr>
              <p:nvPr/>
            </p:nvSpPr>
            <p:spPr bwMode="auto">
              <a:xfrm>
                <a:off x="6603268" y="2103118"/>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21"/>
              <p:cNvSpPr>
                <a:spLocks noChangeShapeType="1"/>
              </p:cNvSpPr>
              <p:nvPr/>
            </p:nvSpPr>
            <p:spPr bwMode="auto">
              <a:xfrm>
                <a:off x="5841268" y="2103118"/>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22"/>
              <p:cNvSpPr>
                <a:spLocks noChangeShapeType="1"/>
              </p:cNvSpPr>
              <p:nvPr/>
            </p:nvSpPr>
            <p:spPr bwMode="auto">
              <a:xfrm>
                <a:off x="5079268" y="2103118"/>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25"/>
              <p:cNvSpPr>
                <a:spLocks noChangeShapeType="1"/>
              </p:cNvSpPr>
              <p:nvPr/>
            </p:nvSpPr>
            <p:spPr bwMode="auto">
              <a:xfrm>
                <a:off x="7387039" y="2674616"/>
                <a:ext cx="288000" cy="1"/>
              </a:xfrm>
              <a:prstGeom prst="line">
                <a:avLst/>
              </a:prstGeom>
              <a:noFill/>
              <a:ln w="571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Oval 2058"/>
              <p:cNvSpPr>
                <a:spLocks noChangeArrowheads="1"/>
              </p:cNvSpPr>
              <p:nvPr/>
            </p:nvSpPr>
            <p:spPr bwMode="auto">
              <a:xfrm>
                <a:off x="7674421" y="2416627"/>
                <a:ext cx="504000" cy="504000"/>
              </a:xfrm>
              <a:prstGeom prst="ellipse">
                <a:avLst/>
              </a:prstGeom>
              <a:solidFill>
                <a:srgbClr val="0066FF"/>
              </a:solidFill>
              <a:ln w="12700">
                <a:solidFill>
                  <a:schemeClr val="tx1"/>
                </a:solidFill>
                <a:round/>
                <a:headEnd type="none" w="sm" len="sm"/>
                <a:tailEnd type="none" w="sm" len="sm"/>
              </a:ln>
            </p:spPr>
            <p:txBody>
              <a:bodyPr wrap="none" anchor="ctr"/>
              <a:lstStyle/>
              <a:p>
                <a:endParaRPr lang="en-US"/>
              </a:p>
            </p:txBody>
          </p:sp>
        </p:grpSp>
        <p:sp>
          <p:nvSpPr>
            <p:cNvPr id="41" name="Line 25"/>
            <p:cNvSpPr>
              <a:spLocks noChangeShapeType="1"/>
            </p:cNvSpPr>
            <p:nvPr/>
          </p:nvSpPr>
          <p:spPr bwMode="auto">
            <a:xfrm>
              <a:off x="8113106" y="2674616"/>
              <a:ext cx="288000" cy="1"/>
            </a:xfrm>
            <a:prstGeom prst="line">
              <a:avLst/>
            </a:prstGeom>
            <a:noFill/>
            <a:ln w="571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 name="Line 25"/>
          <p:cNvSpPr>
            <a:spLocks noChangeShapeType="1"/>
          </p:cNvSpPr>
          <p:nvPr/>
        </p:nvSpPr>
        <p:spPr bwMode="auto">
          <a:xfrm flipV="1">
            <a:off x="4326702" y="3439885"/>
            <a:ext cx="0" cy="4953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6"/>
          <p:cNvSpPr txBox="1">
            <a:spLocks noChangeArrowheads="1"/>
          </p:cNvSpPr>
          <p:nvPr/>
        </p:nvSpPr>
        <p:spPr bwMode="auto">
          <a:xfrm>
            <a:off x="4395642" y="3598815"/>
            <a:ext cx="1261884" cy="307777"/>
          </a:xfrm>
          <a:prstGeom prst="rect">
            <a:avLst/>
          </a:prstGeom>
          <a:solidFill>
            <a:srgbClr val="3333CC"/>
          </a:solidFill>
          <a:ln>
            <a:noFill/>
          </a:ln>
          <a:effectLst/>
        </p:spPr>
        <p:txBody>
          <a:bodyPr wrap="none">
            <a:spAutoFit/>
          </a:bodyPr>
          <a:lstStyle/>
          <a:p>
            <a:pPr algn="l" eaLnBrk="1" hangingPunct="1"/>
            <a:r>
              <a:rPr lang="zh-CN" altLang="en-US" sz="1400" b="1" dirty="0" smtClean="0">
                <a:solidFill>
                  <a:schemeClr val="bg1"/>
                </a:solidFill>
                <a:effectLst/>
                <a:latin typeface="微软雅黑" pitchFamily="34" charset="-122"/>
                <a:ea typeface="微软雅黑" pitchFamily="34" charset="-122"/>
              </a:rPr>
              <a:t>最大队列长度</a:t>
            </a:r>
            <a:endParaRPr lang="en-US" altLang="zh-TW" sz="1400" b="1" dirty="0">
              <a:solidFill>
                <a:schemeClr val="bg1"/>
              </a:solidFill>
              <a:effectLst/>
              <a:latin typeface="微软雅黑" pitchFamily="34" charset="-122"/>
              <a:ea typeface="微软雅黑" pitchFamily="34" charset="-122"/>
            </a:endParaRPr>
          </a:p>
        </p:txBody>
      </p:sp>
      <p:sp>
        <p:nvSpPr>
          <p:cNvPr id="5" name="Rectangle 5"/>
          <p:cNvSpPr>
            <a:spLocks noChangeArrowheads="1"/>
          </p:cNvSpPr>
          <p:nvPr/>
        </p:nvSpPr>
        <p:spPr bwMode="auto">
          <a:xfrm>
            <a:off x="6777439" y="2690948"/>
            <a:ext cx="457200" cy="228600"/>
          </a:xfrm>
          <a:prstGeom prst="rect">
            <a:avLst/>
          </a:prstGeom>
          <a:solidFill>
            <a:srgbClr val="FFFF00"/>
          </a:solidFill>
          <a:ln w="9525" algn="ctr">
            <a:solidFill>
              <a:schemeClr val="tx1"/>
            </a:solidFill>
            <a:miter lim="800000"/>
            <a:headEnd/>
            <a:tailEnd/>
          </a:ln>
          <a:effectLst/>
        </p:spPr>
        <p:txBody>
          <a:bodyPr wrap="none" anchor="ctr"/>
          <a:lstStyle/>
          <a:p>
            <a:endParaRPr lang="zh-CN" altLang="en-US"/>
          </a:p>
        </p:txBody>
      </p:sp>
      <p:sp>
        <p:nvSpPr>
          <p:cNvPr id="6" name="Rectangle 6"/>
          <p:cNvSpPr>
            <a:spLocks noChangeArrowheads="1"/>
          </p:cNvSpPr>
          <p:nvPr/>
        </p:nvSpPr>
        <p:spPr bwMode="auto">
          <a:xfrm>
            <a:off x="6015439" y="2690948"/>
            <a:ext cx="457200" cy="228600"/>
          </a:xfrm>
          <a:prstGeom prst="rect">
            <a:avLst/>
          </a:prstGeom>
          <a:solidFill>
            <a:srgbClr val="FFFF00"/>
          </a:solidFill>
          <a:ln w="9525">
            <a:solidFill>
              <a:schemeClr val="tx1"/>
            </a:solidFill>
            <a:miter lim="800000"/>
            <a:headEnd/>
            <a:tailEnd/>
          </a:ln>
          <a:effectLst/>
        </p:spPr>
        <p:txBody>
          <a:bodyPr wrap="none" anchor="ctr"/>
          <a:lstStyle/>
          <a:p>
            <a:endParaRPr lang="zh-CN" altLang="en-US"/>
          </a:p>
        </p:txBody>
      </p:sp>
      <p:sp>
        <p:nvSpPr>
          <p:cNvPr id="7" name="Rectangle 7"/>
          <p:cNvSpPr>
            <a:spLocks noChangeArrowheads="1"/>
          </p:cNvSpPr>
          <p:nvPr/>
        </p:nvSpPr>
        <p:spPr bwMode="auto">
          <a:xfrm>
            <a:off x="5177239" y="2690948"/>
            <a:ext cx="457200" cy="228600"/>
          </a:xfrm>
          <a:prstGeom prst="rect">
            <a:avLst/>
          </a:prstGeom>
          <a:solidFill>
            <a:srgbClr val="FFFF00"/>
          </a:solidFill>
          <a:ln w="9525" algn="ctr">
            <a:solidFill>
              <a:schemeClr val="tx1"/>
            </a:solidFill>
            <a:miter lim="800000"/>
            <a:headEnd/>
            <a:tailEnd/>
          </a:ln>
          <a:effectLst/>
        </p:spPr>
        <p:txBody>
          <a:bodyPr wrap="none" anchor="ctr"/>
          <a:lstStyle/>
          <a:p>
            <a:endParaRPr lang="zh-CN" altLang="en-US"/>
          </a:p>
        </p:txBody>
      </p:sp>
      <p:sp>
        <p:nvSpPr>
          <p:cNvPr id="8" name="Rectangle 8"/>
          <p:cNvSpPr>
            <a:spLocks noChangeArrowheads="1"/>
          </p:cNvSpPr>
          <p:nvPr/>
        </p:nvSpPr>
        <p:spPr bwMode="auto">
          <a:xfrm>
            <a:off x="4415239" y="2690948"/>
            <a:ext cx="457200" cy="228600"/>
          </a:xfrm>
          <a:prstGeom prst="rect">
            <a:avLst/>
          </a:prstGeom>
          <a:solidFill>
            <a:srgbClr val="FFFF00"/>
          </a:solidFill>
          <a:ln w="9525">
            <a:solidFill>
              <a:schemeClr val="tx1"/>
            </a:solid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162842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0-#ppt_w/2"/>
                                          </p:val>
                                        </p:tav>
                                        <p:tav tm="100000">
                                          <p:val>
                                            <p:strVal val="#ppt_x"/>
                                          </p:val>
                                        </p:tav>
                                      </p:tavLst>
                                    </p:anim>
                                    <p:anim calcmode="lin" valueType="num">
                                      <p:cBhvr additive="base">
                                        <p:cTn id="16" dur="2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000" fill="hold"/>
                                        <p:tgtEl>
                                          <p:spTgt spid="9"/>
                                        </p:tgtEl>
                                        <p:attrNameLst>
                                          <p:attrName>ppt_x</p:attrName>
                                        </p:attrNameLst>
                                      </p:cBhvr>
                                      <p:tavLst>
                                        <p:tav tm="0">
                                          <p:val>
                                            <p:strVal val="0-#ppt_w/2"/>
                                          </p:val>
                                        </p:tav>
                                        <p:tav tm="100000">
                                          <p:val>
                                            <p:strVal val="#ppt_x"/>
                                          </p:val>
                                        </p:tav>
                                      </p:tavLst>
                                    </p:anim>
                                    <p:anim calcmode="lin" valueType="num">
                                      <p:cBhvr additive="base">
                                        <p:cTn id="24" dur="2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000" fill="hold"/>
                                        <p:tgtEl>
                                          <p:spTgt spid="10"/>
                                        </p:tgtEl>
                                        <p:attrNameLst>
                                          <p:attrName>ppt_x</p:attrName>
                                        </p:attrNameLst>
                                      </p:cBhvr>
                                      <p:tavLst>
                                        <p:tav tm="0">
                                          <p:val>
                                            <p:strVal val="0-#ppt_w/2"/>
                                          </p:val>
                                        </p:tav>
                                        <p:tav tm="100000">
                                          <p:val>
                                            <p:strVal val="#ppt_x"/>
                                          </p:val>
                                        </p:tav>
                                      </p:tavLst>
                                    </p:anim>
                                    <p:anim calcmode="lin" valueType="num">
                                      <p:cBhvr additive="base">
                                        <p:cTn id="28" dur="2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000" fill="hold"/>
                                        <p:tgtEl>
                                          <p:spTgt spid="11"/>
                                        </p:tgtEl>
                                        <p:attrNameLst>
                                          <p:attrName>ppt_x</p:attrName>
                                        </p:attrNameLst>
                                      </p:cBhvr>
                                      <p:tavLst>
                                        <p:tav tm="0">
                                          <p:val>
                                            <p:strVal val="0-#ppt_w/2"/>
                                          </p:val>
                                        </p:tav>
                                        <p:tav tm="100000">
                                          <p:val>
                                            <p:strVal val="#ppt_x"/>
                                          </p:val>
                                        </p:tav>
                                      </p:tavLst>
                                    </p:anim>
                                    <p:anim calcmode="lin" valueType="num">
                                      <p:cBhvr additive="base">
                                        <p:cTn id="32" dur="20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2000" fill="hold"/>
                                        <p:tgtEl>
                                          <p:spTgt spid="17"/>
                                        </p:tgtEl>
                                        <p:attrNameLst>
                                          <p:attrName>ppt_x</p:attrName>
                                        </p:attrNameLst>
                                      </p:cBhvr>
                                      <p:tavLst>
                                        <p:tav tm="0">
                                          <p:val>
                                            <p:strVal val="0-#ppt_w/2"/>
                                          </p:val>
                                        </p:tav>
                                        <p:tav tm="100000">
                                          <p:val>
                                            <p:strVal val="#ppt_x"/>
                                          </p:val>
                                        </p:tav>
                                      </p:tavLst>
                                    </p:anim>
                                    <p:anim calcmode="lin" valueType="num">
                                      <p:cBhvr additive="base">
                                        <p:cTn id="36" dur="20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2000" fill="hold"/>
                                        <p:tgtEl>
                                          <p:spTgt spid="18"/>
                                        </p:tgtEl>
                                        <p:attrNameLst>
                                          <p:attrName>ppt_x</p:attrName>
                                        </p:attrNameLst>
                                      </p:cBhvr>
                                      <p:tavLst>
                                        <p:tav tm="0">
                                          <p:val>
                                            <p:strVal val="0-#ppt_w/2"/>
                                          </p:val>
                                        </p:tav>
                                        <p:tav tm="100000">
                                          <p:val>
                                            <p:strVal val="#ppt_x"/>
                                          </p:val>
                                        </p:tav>
                                      </p:tavLst>
                                    </p:anim>
                                    <p:anim calcmode="lin" valueType="num">
                                      <p:cBhvr additive="base">
                                        <p:cTn id="40" dur="2000" fill="hold"/>
                                        <p:tgtEl>
                                          <p:spTgt spid="18"/>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 presetClass="exit" presetSubtype="4" fill="hold" grpId="1" nodeType="afterEffect">
                                  <p:stCondLst>
                                    <p:cond delay="1000"/>
                                  </p:stCondLst>
                                  <p:childTnLst>
                                    <p:anim calcmode="lin" valueType="num">
                                      <p:cBhvr additive="base">
                                        <p:cTn id="43" dur="2000"/>
                                        <p:tgtEl>
                                          <p:spTgt spid="9"/>
                                        </p:tgtEl>
                                        <p:attrNameLst>
                                          <p:attrName>ppt_x</p:attrName>
                                        </p:attrNameLst>
                                      </p:cBhvr>
                                      <p:tavLst>
                                        <p:tav tm="0">
                                          <p:val>
                                            <p:strVal val="ppt_x"/>
                                          </p:val>
                                        </p:tav>
                                        <p:tav tm="100000">
                                          <p:val>
                                            <p:strVal val="ppt_x"/>
                                          </p:val>
                                        </p:tav>
                                      </p:tavLst>
                                    </p:anim>
                                    <p:anim calcmode="lin" valueType="num">
                                      <p:cBhvr additive="base">
                                        <p:cTn id="44" dur="2000"/>
                                        <p:tgtEl>
                                          <p:spTgt spid="9"/>
                                        </p:tgtEl>
                                        <p:attrNameLst>
                                          <p:attrName>ppt_y</p:attrName>
                                        </p:attrNameLst>
                                      </p:cBhvr>
                                      <p:tavLst>
                                        <p:tav tm="0">
                                          <p:val>
                                            <p:strVal val="ppt_y"/>
                                          </p:val>
                                        </p:tav>
                                        <p:tav tm="100000">
                                          <p:val>
                                            <p:strVal val="1+ppt_h/2"/>
                                          </p:val>
                                        </p:tav>
                                      </p:tavLst>
                                    </p:anim>
                                    <p:set>
                                      <p:cBhvr>
                                        <p:cTn id="45" dur="1" fill="hold">
                                          <p:stCondLst>
                                            <p:cond delay="1999"/>
                                          </p:stCondLst>
                                        </p:cTn>
                                        <p:tgtEl>
                                          <p:spTgt spid="9"/>
                                        </p:tgtEl>
                                        <p:attrNameLst>
                                          <p:attrName>style.visibility</p:attrName>
                                        </p:attrNameLst>
                                      </p:cBhvr>
                                      <p:to>
                                        <p:strVal val="hidden"/>
                                      </p:to>
                                    </p:set>
                                  </p:childTnLst>
                                </p:cTn>
                              </p:par>
                              <p:par>
                                <p:cTn id="46" presetID="2" presetClass="exit" presetSubtype="4" fill="hold" grpId="1" nodeType="withEffect">
                                  <p:stCondLst>
                                    <p:cond delay="1000"/>
                                  </p:stCondLst>
                                  <p:childTnLst>
                                    <p:anim calcmode="lin" valueType="num">
                                      <p:cBhvr additive="base">
                                        <p:cTn id="47" dur="2000"/>
                                        <p:tgtEl>
                                          <p:spTgt spid="10"/>
                                        </p:tgtEl>
                                        <p:attrNameLst>
                                          <p:attrName>ppt_x</p:attrName>
                                        </p:attrNameLst>
                                      </p:cBhvr>
                                      <p:tavLst>
                                        <p:tav tm="0">
                                          <p:val>
                                            <p:strVal val="ppt_x"/>
                                          </p:val>
                                        </p:tav>
                                        <p:tav tm="100000">
                                          <p:val>
                                            <p:strVal val="ppt_x"/>
                                          </p:val>
                                        </p:tav>
                                      </p:tavLst>
                                    </p:anim>
                                    <p:anim calcmode="lin" valueType="num">
                                      <p:cBhvr additive="base">
                                        <p:cTn id="48" dur="2000"/>
                                        <p:tgtEl>
                                          <p:spTgt spid="10"/>
                                        </p:tgtEl>
                                        <p:attrNameLst>
                                          <p:attrName>ppt_y</p:attrName>
                                        </p:attrNameLst>
                                      </p:cBhvr>
                                      <p:tavLst>
                                        <p:tav tm="0">
                                          <p:val>
                                            <p:strVal val="ppt_y"/>
                                          </p:val>
                                        </p:tav>
                                        <p:tav tm="100000">
                                          <p:val>
                                            <p:strVal val="1+ppt_h/2"/>
                                          </p:val>
                                        </p:tav>
                                      </p:tavLst>
                                    </p:anim>
                                    <p:set>
                                      <p:cBhvr>
                                        <p:cTn id="49" dur="1" fill="hold">
                                          <p:stCondLst>
                                            <p:cond delay="1999"/>
                                          </p:stCondLst>
                                        </p:cTn>
                                        <p:tgtEl>
                                          <p:spTgt spid="10"/>
                                        </p:tgtEl>
                                        <p:attrNameLst>
                                          <p:attrName>style.visibility</p:attrName>
                                        </p:attrNameLst>
                                      </p:cBhvr>
                                      <p:to>
                                        <p:strVal val="hidden"/>
                                      </p:to>
                                    </p:set>
                                  </p:childTnLst>
                                </p:cTn>
                              </p:par>
                              <p:par>
                                <p:cTn id="50" presetID="2" presetClass="exit" presetSubtype="4" fill="hold" grpId="1" nodeType="withEffect">
                                  <p:stCondLst>
                                    <p:cond delay="1000"/>
                                  </p:stCondLst>
                                  <p:childTnLst>
                                    <p:anim calcmode="lin" valueType="num">
                                      <p:cBhvr additive="base">
                                        <p:cTn id="51" dur="2000"/>
                                        <p:tgtEl>
                                          <p:spTgt spid="11"/>
                                        </p:tgtEl>
                                        <p:attrNameLst>
                                          <p:attrName>ppt_x</p:attrName>
                                        </p:attrNameLst>
                                      </p:cBhvr>
                                      <p:tavLst>
                                        <p:tav tm="0">
                                          <p:val>
                                            <p:strVal val="ppt_x"/>
                                          </p:val>
                                        </p:tav>
                                        <p:tav tm="100000">
                                          <p:val>
                                            <p:strVal val="ppt_x"/>
                                          </p:val>
                                        </p:tav>
                                      </p:tavLst>
                                    </p:anim>
                                    <p:anim calcmode="lin" valueType="num">
                                      <p:cBhvr additive="base">
                                        <p:cTn id="52" dur="2000"/>
                                        <p:tgtEl>
                                          <p:spTgt spid="11"/>
                                        </p:tgtEl>
                                        <p:attrNameLst>
                                          <p:attrName>ppt_y</p:attrName>
                                        </p:attrNameLst>
                                      </p:cBhvr>
                                      <p:tavLst>
                                        <p:tav tm="0">
                                          <p:val>
                                            <p:strVal val="ppt_y"/>
                                          </p:val>
                                        </p:tav>
                                        <p:tav tm="100000">
                                          <p:val>
                                            <p:strVal val="1+ppt_h/2"/>
                                          </p:val>
                                        </p:tav>
                                      </p:tavLst>
                                    </p:anim>
                                    <p:set>
                                      <p:cBhvr>
                                        <p:cTn id="53" dur="1" fill="hold">
                                          <p:stCondLst>
                                            <p:cond delay="1999"/>
                                          </p:stCondLst>
                                        </p:cTn>
                                        <p:tgtEl>
                                          <p:spTgt spid="11"/>
                                        </p:tgtEl>
                                        <p:attrNameLst>
                                          <p:attrName>style.visibility</p:attrName>
                                        </p:attrNameLst>
                                      </p:cBhvr>
                                      <p:to>
                                        <p:strVal val="hidden"/>
                                      </p:to>
                                    </p:set>
                                  </p:childTnLst>
                                </p:cTn>
                              </p:par>
                              <p:par>
                                <p:cTn id="54" presetID="2" presetClass="exit" presetSubtype="4" fill="hold" grpId="1" nodeType="withEffect">
                                  <p:stCondLst>
                                    <p:cond delay="1000"/>
                                  </p:stCondLst>
                                  <p:childTnLst>
                                    <p:anim calcmode="lin" valueType="num">
                                      <p:cBhvr additive="base">
                                        <p:cTn id="55" dur="2000"/>
                                        <p:tgtEl>
                                          <p:spTgt spid="17"/>
                                        </p:tgtEl>
                                        <p:attrNameLst>
                                          <p:attrName>ppt_x</p:attrName>
                                        </p:attrNameLst>
                                      </p:cBhvr>
                                      <p:tavLst>
                                        <p:tav tm="0">
                                          <p:val>
                                            <p:strVal val="ppt_x"/>
                                          </p:val>
                                        </p:tav>
                                        <p:tav tm="100000">
                                          <p:val>
                                            <p:strVal val="ppt_x"/>
                                          </p:val>
                                        </p:tav>
                                      </p:tavLst>
                                    </p:anim>
                                    <p:anim calcmode="lin" valueType="num">
                                      <p:cBhvr additive="base">
                                        <p:cTn id="56" dur="2000"/>
                                        <p:tgtEl>
                                          <p:spTgt spid="17"/>
                                        </p:tgtEl>
                                        <p:attrNameLst>
                                          <p:attrName>ppt_y</p:attrName>
                                        </p:attrNameLst>
                                      </p:cBhvr>
                                      <p:tavLst>
                                        <p:tav tm="0">
                                          <p:val>
                                            <p:strVal val="ppt_y"/>
                                          </p:val>
                                        </p:tav>
                                        <p:tav tm="100000">
                                          <p:val>
                                            <p:strVal val="1+ppt_h/2"/>
                                          </p:val>
                                        </p:tav>
                                      </p:tavLst>
                                    </p:anim>
                                    <p:set>
                                      <p:cBhvr>
                                        <p:cTn id="57" dur="1" fill="hold">
                                          <p:stCondLst>
                                            <p:cond delay="1999"/>
                                          </p:stCondLst>
                                        </p:cTn>
                                        <p:tgtEl>
                                          <p:spTgt spid="17"/>
                                        </p:tgtEl>
                                        <p:attrNameLst>
                                          <p:attrName>style.visibility</p:attrName>
                                        </p:attrNameLst>
                                      </p:cBhvr>
                                      <p:to>
                                        <p:strVal val="hidden"/>
                                      </p:to>
                                    </p:set>
                                  </p:childTnLst>
                                </p:cTn>
                              </p:par>
                              <p:par>
                                <p:cTn id="58" presetID="2" presetClass="exit" presetSubtype="4" fill="hold" grpId="1" nodeType="withEffect">
                                  <p:stCondLst>
                                    <p:cond delay="1000"/>
                                  </p:stCondLst>
                                  <p:childTnLst>
                                    <p:anim calcmode="lin" valueType="num">
                                      <p:cBhvr additive="base">
                                        <p:cTn id="59" dur="2000"/>
                                        <p:tgtEl>
                                          <p:spTgt spid="18"/>
                                        </p:tgtEl>
                                        <p:attrNameLst>
                                          <p:attrName>ppt_x</p:attrName>
                                        </p:attrNameLst>
                                      </p:cBhvr>
                                      <p:tavLst>
                                        <p:tav tm="0">
                                          <p:val>
                                            <p:strVal val="ppt_x"/>
                                          </p:val>
                                        </p:tav>
                                        <p:tav tm="100000">
                                          <p:val>
                                            <p:strVal val="ppt_x"/>
                                          </p:val>
                                        </p:tav>
                                      </p:tavLst>
                                    </p:anim>
                                    <p:anim calcmode="lin" valueType="num">
                                      <p:cBhvr additive="base">
                                        <p:cTn id="60" dur="2000"/>
                                        <p:tgtEl>
                                          <p:spTgt spid="18"/>
                                        </p:tgtEl>
                                        <p:attrNameLst>
                                          <p:attrName>ppt_y</p:attrName>
                                        </p:attrNameLst>
                                      </p:cBhvr>
                                      <p:tavLst>
                                        <p:tav tm="0">
                                          <p:val>
                                            <p:strVal val="ppt_y"/>
                                          </p:val>
                                        </p:tav>
                                        <p:tav tm="100000">
                                          <p:val>
                                            <p:strVal val="1+ppt_h/2"/>
                                          </p:val>
                                        </p:tav>
                                      </p:tavLst>
                                    </p:anim>
                                    <p:set>
                                      <p:cBhvr>
                                        <p:cTn id="61" dur="1" fill="hold">
                                          <p:stCondLst>
                                            <p:cond delay="1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7" grpId="0" animBg="1"/>
      <p:bldP spid="17" grpId="1" animBg="1"/>
      <p:bldP spid="18" grpId="0" animBg="1"/>
      <p:bldP spid="18" grpId="1" animBg="1"/>
      <p:bldP spid="5" grpId="0" animBg="1"/>
      <p:bldP spid="6" grpId="0" animBg="1"/>
      <p:bldP spid="7" grpId="0" animBg="1"/>
      <p:bldP spid="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56963" y="1084216"/>
            <a:ext cx="8048776" cy="326571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56963" y="6318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21896" y="598629"/>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先进先出规则与</a:t>
            </a:r>
            <a:r>
              <a:rPr lang="zh-CN" altLang="en-US" sz="2000" b="1" dirty="0">
                <a:solidFill>
                  <a:schemeClr val="bg1"/>
                </a:solidFill>
                <a:latin typeface="微软雅黑" pitchFamily="34" charset="-122"/>
                <a:ea typeface="微软雅黑" pitchFamily="34" charset="-122"/>
              </a:rPr>
              <a:t>尾部丢弃</a:t>
            </a:r>
            <a:r>
              <a:rPr lang="zh-CN" altLang="en-US" sz="2000" b="1" dirty="0" smtClean="0">
                <a:solidFill>
                  <a:schemeClr val="bg1"/>
                </a:solidFill>
                <a:latin typeface="微软雅黑" pitchFamily="34" charset="-122"/>
                <a:ea typeface="微软雅黑" pitchFamily="34" charset="-122"/>
              </a:rPr>
              <a:t>策略</a:t>
            </a:r>
            <a:endParaRPr lang="zh-CN" altLang="en-US" sz="2000" b="1" dirty="0">
              <a:solidFill>
                <a:schemeClr val="bg1"/>
              </a:solidFill>
              <a:latin typeface="微软雅黑" pitchFamily="34" charset="-122"/>
              <a:ea typeface="微软雅黑" pitchFamily="34" charset="-122"/>
            </a:endParaRPr>
          </a:p>
        </p:txBody>
      </p:sp>
      <p:sp>
        <p:nvSpPr>
          <p:cNvPr id="29" name="矩形 28"/>
          <p:cNvSpPr/>
          <p:nvPr/>
        </p:nvSpPr>
        <p:spPr>
          <a:xfrm>
            <a:off x="1005840" y="1221035"/>
            <a:ext cx="7276011" cy="348813"/>
          </a:xfrm>
          <a:prstGeom prst="rect">
            <a:avLst/>
          </a:prstGeom>
        </p:spPr>
        <p:txBody>
          <a:bodyPr wrap="square" anchor="ctr">
            <a:spAutoFit/>
          </a:bodyPr>
          <a:lstStyle/>
          <a:p>
            <a:pPr algn="ctr">
              <a:lnSpc>
                <a:spcPts val="2000"/>
              </a:lnSpc>
            </a:pPr>
            <a:r>
              <a:rPr lang="zh-CN" altLang="en-US" sz="1600" b="1" dirty="0" smtClean="0">
                <a:solidFill>
                  <a:srgbClr val="0000FF"/>
                </a:solidFill>
                <a:latin typeface="微软雅黑" pitchFamily="34" charset="-122"/>
                <a:ea typeface="微软雅黑" pitchFamily="34" charset="-122"/>
              </a:rPr>
              <a:t>分组丢弃</a:t>
            </a:r>
            <a:r>
              <a:rPr lang="zh-CN" altLang="en-US" sz="1600" b="1" dirty="0">
                <a:solidFill>
                  <a:srgbClr val="0000FF"/>
                </a:solidFill>
                <a:latin typeface="微软雅黑" pitchFamily="34" charset="-122"/>
                <a:ea typeface="微软雅黑" pitchFamily="34" charset="-122"/>
              </a:rPr>
              <a:t>使发送方出现超时重传，使 </a:t>
            </a:r>
            <a:r>
              <a:rPr lang="en-US" altLang="zh-CN" sz="1600" b="1" dirty="0">
                <a:solidFill>
                  <a:srgbClr val="0000FF"/>
                </a:solidFill>
                <a:latin typeface="微软雅黑" pitchFamily="34" charset="-122"/>
                <a:ea typeface="微软雅黑" pitchFamily="34" charset="-122"/>
              </a:rPr>
              <a:t>TCP </a:t>
            </a:r>
            <a:r>
              <a:rPr lang="zh-CN" altLang="en-US" sz="1600" b="1" dirty="0" smtClean="0">
                <a:solidFill>
                  <a:srgbClr val="0000FF"/>
                </a:solidFill>
                <a:latin typeface="微软雅黑" pitchFamily="34" charset="-122"/>
                <a:ea typeface="微软雅黑" pitchFamily="34" charset="-122"/>
              </a:rPr>
              <a:t>连接进入</a:t>
            </a:r>
            <a:r>
              <a:rPr lang="zh-CN" altLang="en-US" sz="1600" b="1" dirty="0">
                <a:solidFill>
                  <a:srgbClr val="0000FF"/>
                </a:solidFill>
                <a:latin typeface="微软雅黑" pitchFamily="34" charset="-122"/>
                <a:ea typeface="微软雅黑" pitchFamily="34" charset="-122"/>
              </a:rPr>
              <a:t>拥塞控制的慢开始</a:t>
            </a:r>
            <a:r>
              <a:rPr lang="zh-CN" altLang="en-US" sz="1600" b="1" dirty="0" smtClean="0">
                <a:solidFill>
                  <a:srgbClr val="0000FF"/>
                </a:solidFill>
                <a:latin typeface="微软雅黑" pitchFamily="34" charset="-122"/>
                <a:ea typeface="微软雅黑" pitchFamily="34" charset="-122"/>
              </a:rPr>
              <a:t>状态。</a:t>
            </a:r>
            <a:endParaRPr lang="zh-CN" altLang="en-US" sz="1600" b="1" dirty="0">
              <a:solidFill>
                <a:srgbClr val="0000FF"/>
              </a:solidFill>
              <a:latin typeface="微软雅黑" pitchFamily="34" charset="-122"/>
              <a:ea typeface="微软雅黑" pitchFamily="34" charset="-122"/>
            </a:endParaRPr>
          </a:p>
        </p:txBody>
      </p:sp>
      <p:sp>
        <p:nvSpPr>
          <p:cNvPr id="70" name="Line 6"/>
          <p:cNvSpPr>
            <a:spLocks noChangeShapeType="1"/>
          </p:cNvSpPr>
          <p:nvPr/>
        </p:nvSpPr>
        <p:spPr bwMode="auto">
          <a:xfrm>
            <a:off x="2286000" y="4035834"/>
            <a:ext cx="47244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none" tIns="36000"/>
          <a:lstStyle/>
          <a:p>
            <a:endParaRPr lang="zh-CN" altLang="en-US"/>
          </a:p>
        </p:txBody>
      </p:sp>
      <p:sp>
        <p:nvSpPr>
          <p:cNvPr id="71" name="Line 7"/>
          <p:cNvSpPr>
            <a:spLocks noChangeShapeType="1"/>
          </p:cNvSpPr>
          <p:nvPr/>
        </p:nvSpPr>
        <p:spPr bwMode="auto">
          <a:xfrm>
            <a:off x="2286000" y="2511834"/>
            <a:ext cx="4419600" cy="158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Lst>
        </p:spPr>
        <p:txBody>
          <a:bodyPr wrap="none" tIns="36000"/>
          <a:lstStyle/>
          <a:p>
            <a:endParaRPr lang="zh-CN" altLang="en-US"/>
          </a:p>
        </p:txBody>
      </p:sp>
      <p:sp>
        <p:nvSpPr>
          <p:cNvPr id="72" name="Text Box 8"/>
          <p:cNvSpPr txBox="1">
            <a:spLocks noChangeArrowheads="1"/>
          </p:cNvSpPr>
          <p:nvPr/>
        </p:nvSpPr>
        <p:spPr bwMode="auto">
          <a:xfrm>
            <a:off x="914400" y="2105179"/>
            <a:ext cx="1371600" cy="297962"/>
          </a:xfrm>
          <a:prstGeom prst="rect">
            <a:avLst/>
          </a:prstGeom>
          <a:noFill/>
          <a:ln>
            <a:noFill/>
          </a:ln>
          <a:effectLst/>
          <a:extLst>
            <a:ext uri="{909E8E84-426E-40DD-AFC4-6F175D3DCCD1}">
              <a14:hiddenFill xmlns:a14="http://schemas.microsoft.com/office/drawing/2010/main">
                <a:solidFill>
                  <a:srgbClr val="7E87B6"/>
                </a:solidFill>
              </a14:hiddenFill>
            </a:ext>
            <a:ext uri="{91240B29-F687-4F45-9708-019B960494DF}">
              <a14:hiddenLine xmlns:a14="http://schemas.microsoft.com/office/drawing/2010/main" w="50800">
                <a:solidFill>
                  <a:srgbClr val="0E3192"/>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tIns="36000">
            <a:spAutoFit/>
          </a:bodyPr>
          <a:lstStyle/>
          <a:p>
            <a:pPr algn="r" eaLnBrk="1" latinLnBrk="1" hangingPunct="1">
              <a:spcBef>
                <a:spcPct val="50000"/>
              </a:spcBef>
              <a:buClr>
                <a:schemeClr val="folHlink"/>
              </a:buClr>
              <a:buFont typeface="Wingdings" pitchFamily="2" charset="2"/>
              <a:buNone/>
            </a:pPr>
            <a:r>
              <a:rPr kumimoji="1" lang="zh-CN" altLang="en-US" sz="1400" b="1" dirty="0" smtClean="0">
                <a:effectLst/>
                <a:latin typeface="微软雅黑" pitchFamily="34" charset="-122"/>
                <a:ea typeface="微软雅黑" pitchFamily="34" charset="-122"/>
              </a:rPr>
              <a:t>队列长度</a:t>
            </a:r>
            <a:endParaRPr kumimoji="1" lang="en-US" altLang="ko-KR" sz="1400" b="1" dirty="0">
              <a:effectLst/>
              <a:latin typeface="微软雅黑" pitchFamily="34" charset="-122"/>
              <a:ea typeface="微软雅黑" pitchFamily="34" charset="-122"/>
            </a:endParaRPr>
          </a:p>
        </p:txBody>
      </p:sp>
      <p:sp>
        <p:nvSpPr>
          <p:cNvPr id="73" name="Text Box 9"/>
          <p:cNvSpPr txBox="1">
            <a:spLocks noChangeArrowheads="1"/>
          </p:cNvSpPr>
          <p:nvPr/>
        </p:nvSpPr>
        <p:spPr bwMode="auto">
          <a:xfrm>
            <a:off x="7010400" y="3877084"/>
            <a:ext cx="838200" cy="297962"/>
          </a:xfrm>
          <a:prstGeom prst="rect">
            <a:avLst/>
          </a:prstGeom>
          <a:noFill/>
          <a:ln>
            <a:noFill/>
          </a:ln>
          <a:effectLst/>
          <a:extLst>
            <a:ext uri="{909E8E84-426E-40DD-AFC4-6F175D3DCCD1}">
              <a14:hiddenFill xmlns:a14="http://schemas.microsoft.com/office/drawing/2010/main">
                <a:solidFill>
                  <a:srgbClr val="7E87B6"/>
                </a:solidFill>
              </a14:hiddenFill>
            </a:ext>
            <a:ext uri="{91240B29-F687-4F45-9708-019B960494DF}">
              <a14:hiddenLine xmlns:a14="http://schemas.microsoft.com/office/drawing/2010/main" w="50800">
                <a:solidFill>
                  <a:srgbClr val="0E3192"/>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tIns="36000">
            <a:spAutoFit/>
          </a:bodyPr>
          <a:lstStyle/>
          <a:p>
            <a:pPr algn="l" eaLnBrk="1" latinLnBrk="1" hangingPunct="1">
              <a:spcBef>
                <a:spcPct val="50000"/>
              </a:spcBef>
              <a:buClr>
                <a:schemeClr val="folHlink"/>
              </a:buClr>
              <a:buFont typeface="Wingdings" pitchFamily="2" charset="2"/>
              <a:buNone/>
            </a:pPr>
            <a:r>
              <a:rPr kumimoji="1" lang="zh-CN" altLang="en-US" sz="1400" b="1" dirty="0" smtClean="0">
                <a:effectLst/>
                <a:latin typeface="微软雅黑" pitchFamily="34" charset="-122"/>
                <a:ea typeface="微软雅黑" pitchFamily="34" charset="-122"/>
              </a:rPr>
              <a:t>时间</a:t>
            </a:r>
            <a:endParaRPr kumimoji="1" lang="en-US" altLang="ko-KR" sz="1400" b="1" dirty="0">
              <a:effectLst/>
              <a:latin typeface="微软雅黑" pitchFamily="34" charset="-122"/>
              <a:ea typeface="微软雅黑" pitchFamily="34" charset="-122"/>
            </a:endParaRPr>
          </a:p>
        </p:txBody>
      </p:sp>
      <p:sp>
        <p:nvSpPr>
          <p:cNvPr id="74" name="Freeform 10"/>
          <p:cNvSpPr>
            <a:spLocks/>
          </p:cNvSpPr>
          <p:nvPr/>
        </p:nvSpPr>
        <p:spPr bwMode="auto">
          <a:xfrm>
            <a:off x="22860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5" name="Line 11"/>
          <p:cNvSpPr>
            <a:spLocks noChangeShapeType="1"/>
          </p:cNvSpPr>
          <p:nvPr/>
        </p:nvSpPr>
        <p:spPr bwMode="auto">
          <a:xfrm>
            <a:off x="32004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6" name="Line 12"/>
          <p:cNvSpPr>
            <a:spLocks noChangeShapeType="1"/>
          </p:cNvSpPr>
          <p:nvPr/>
        </p:nvSpPr>
        <p:spPr bwMode="auto">
          <a:xfrm>
            <a:off x="2286000" y="3794534"/>
            <a:ext cx="4419600" cy="158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Lst>
        </p:spPr>
        <p:txBody>
          <a:bodyPr wrap="none" tIns="36000"/>
          <a:lstStyle/>
          <a:p>
            <a:endParaRPr lang="zh-CN" altLang="en-US"/>
          </a:p>
        </p:txBody>
      </p:sp>
      <p:sp>
        <p:nvSpPr>
          <p:cNvPr id="77" name="Freeform 13"/>
          <p:cNvSpPr>
            <a:spLocks/>
          </p:cNvSpPr>
          <p:nvPr/>
        </p:nvSpPr>
        <p:spPr bwMode="auto">
          <a:xfrm>
            <a:off x="32004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8" name="Line 14"/>
          <p:cNvSpPr>
            <a:spLocks noChangeShapeType="1"/>
          </p:cNvSpPr>
          <p:nvPr/>
        </p:nvSpPr>
        <p:spPr bwMode="auto">
          <a:xfrm>
            <a:off x="41148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9" name="Freeform 15"/>
          <p:cNvSpPr>
            <a:spLocks/>
          </p:cNvSpPr>
          <p:nvPr/>
        </p:nvSpPr>
        <p:spPr bwMode="auto">
          <a:xfrm>
            <a:off x="41148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0" name="Line 16"/>
          <p:cNvSpPr>
            <a:spLocks noChangeShapeType="1"/>
          </p:cNvSpPr>
          <p:nvPr/>
        </p:nvSpPr>
        <p:spPr bwMode="auto">
          <a:xfrm>
            <a:off x="50292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1" name="Freeform 17"/>
          <p:cNvSpPr>
            <a:spLocks/>
          </p:cNvSpPr>
          <p:nvPr/>
        </p:nvSpPr>
        <p:spPr bwMode="auto">
          <a:xfrm>
            <a:off x="50292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2" name="Line 18"/>
          <p:cNvSpPr>
            <a:spLocks noChangeShapeType="1"/>
          </p:cNvSpPr>
          <p:nvPr/>
        </p:nvSpPr>
        <p:spPr bwMode="auto">
          <a:xfrm>
            <a:off x="59436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3" name="Text Box 19"/>
          <p:cNvSpPr txBox="1">
            <a:spLocks noChangeArrowheads="1"/>
          </p:cNvSpPr>
          <p:nvPr/>
        </p:nvSpPr>
        <p:spPr bwMode="auto">
          <a:xfrm>
            <a:off x="6797041" y="2353084"/>
            <a:ext cx="1371600" cy="297962"/>
          </a:xfrm>
          <a:prstGeom prst="rect">
            <a:avLst/>
          </a:prstGeom>
          <a:noFill/>
          <a:ln>
            <a:noFill/>
          </a:ln>
          <a:effectLst/>
          <a:extLst>
            <a:ext uri="{909E8E84-426E-40DD-AFC4-6F175D3DCCD1}">
              <a14:hiddenFill xmlns:a14="http://schemas.microsoft.com/office/drawing/2010/main">
                <a:solidFill>
                  <a:srgbClr val="7E87B6"/>
                </a:solidFill>
              </a14:hiddenFill>
            </a:ext>
            <a:ext uri="{91240B29-F687-4F45-9708-019B960494DF}">
              <a14:hiddenLine xmlns:a14="http://schemas.microsoft.com/office/drawing/2010/main" w="50800">
                <a:solidFill>
                  <a:srgbClr val="0E3192"/>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tIns="36000">
            <a:spAutoFit/>
          </a:bodyPr>
          <a:lstStyle/>
          <a:p>
            <a:pPr algn="l" eaLnBrk="1" latinLnBrk="1" hangingPunct="1">
              <a:spcBef>
                <a:spcPct val="50000"/>
              </a:spcBef>
              <a:buClr>
                <a:schemeClr val="folHlink"/>
              </a:buClr>
              <a:buFont typeface="Wingdings" pitchFamily="2" charset="2"/>
              <a:buNone/>
            </a:pPr>
            <a:r>
              <a:rPr kumimoji="1" lang="zh-CN" altLang="en-US" sz="1400" b="1" dirty="0" smtClean="0">
                <a:solidFill>
                  <a:srgbClr val="C00000"/>
                </a:solidFill>
                <a:effectLst/>
                <a:latin typeface="微软雅黑" pitchFamily="34" charset="-122"/>
                <a:ea typeface="微软雅黑" pitchFamily="34" charset="-122"/>
              </a:rPr>
              <a:t>队列满</a:t>
            </a:r>
            <a:endParaRPr kumimoji="1" lang="en-US" altLang="ko-KR" sz="1400" b="1" dirty="0">
              <a:solidFill>
                <a:srgbClr val="C00000"/>
              </a:solidFill>
              <a:effectLst/>
              <a:latin typeface="微软雅黑" pitchFamily="34" charset="-122"/>
              <a:ea typeface="微软雅黑" pitchFamily="34" charset="-122"/>
            </a:endParaRPr>
          </a:p>
        </p:txBody>
      </p:sp>
      <p:sp>
        <p:nvSpPr>
          <p:cNvPr id="84" name="Rectangle 20"/>
          <p:cNvSpPr>
            <a:spLocks noChangeArrowheads="1"/>
          </p:cNvSpPr>
          <p:nvPr/>
        </p:nvSpPr>
        <p:spPr bwMode="auto">
          <a:xfrm>
            <a:off x="2392092" y="1648619"/>
            <a:ext cx="1605143" cy="685800"/>
          </a:xfrm>
          <a:prstGeom prst="rect">
            <a:avLst/>
          </a:prstGeom>
          <a:solidFill>
            <a:srgbClr val="00FFCC"/>
          </a:solidFill>
          <a:ln w="9525">
            <a:solidFill>
              <a:schemeClr val="tx1"/>
            </a:solidFill>
            <a:miter lim="800000"/>
            <a:headEnd/>
            <a:tailEnd/>
          </a:ln>
          <a:effectLst/>
          <a:extLst/>
        </p:spPr>
        <p:txBody>
          <a:bodyPr lIns="90000" tIns="46800" rIns="90000" bIns="46800" anchor="ctr" anchorCtr="1"/>
          <a:lstStyle/>
          <a:p>
            <a:pPr algn="l" eaLnBrk="1" latinLnBrk="1" hangingPunct="1"/>
            <a:r>
              <a:rPr kumimoji="1" lang="zh-CN" altLang="en-US" sz="1100" b="1" dirty="0" smtClean="0">
                <a:effectLst/>
                <a:latin typeface="微软雅黑" pitchFamily="34" charset="-122"/>
                <a:ea typeface="微软雅黑" pitchFamily="34" charset="-122"/>
              </a:rPr>
              <a:t>队列满时，</a:t>
            </a:r>
            <a:r>
              <a:rPr kumimoji="1" lang="en-US" altLang="zh-CN" sz="1100" b="1" dirty="0" smtClean="0">
                <a:effectLst/>
                <a:latin typeface="微软雅黑" pitchFamily="34" charset="-122"/>
                <a:ea typeface="微软雅黑" pitchFamily="34" charset="-122"/>
              </a:rPr>
              <a:t>TCP</a:t>
            </a:r>
            <a:r>
              <a:rPr kumimoji="1" lang="zh-CN" altLang="en-US" sz="1100" b="1" dirty="0" smtClean="0">
                <a:effectLst/>
                <a:latin typeface="微软雅黑" pitchFamily="34" charset="-122"/>
                <a:ea typeface="微软雅黑" pitchFamily="34" charset="-122"/>
              </a:rPr>
              <a:t>重传定时器超时，重新开始慢启动，减少数据率。</a:t>
            </a:r>
            <a:endParaRPr kumimoji="1" lang="en-US" altLang="ko-KR" sz="1100" b="1" dirty="0">
              <a:effectLst/>
              <a:latin typeface="微软雅黑" pitchFamily="34" charset="-122"/>
              <a:ea typeface="微软雅黑" pitchFamily="34" charset="-122"/>
            </a:endParaRPr>
          </a:p>
        </p:txBody>
      </p:sp>
      <p:sp>
        <p:nvSpPr>
          <p:cNvPr id="85" name="Line 21"/>
          <p:cNvSpPr>
            <a:spLocks noChangeShapeType="1"/>
          </p:cNvSpPr>
          <p:nvPr/>
        </p:nvSpPr>
        <p:spPr bwMode="auto">
          <a:xfrm>
            <a:off x="3807817" y="2334419"/>
            <a:ext cx="304800" cy="180704"/>
          </a:xfrm>
          <a:prstGeom prst="line">
            <a:avLst/>
          </a:prstGeom>
          <a:noFill/>
          <a:ln w="12700">
            <a:solidFill>
              <a:srgbClr val="C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86" name="Rectangle 22"/>
          <p:cNvSpPr>
            <a:spLocks noChangeArrowheads="1"/>
          </p:cNvSpPr>
          <p:nvPr/>
        </p:nvSpPr>
        <p:spPr bwMode="auto">
          <a:xfrm>
            <a:off x="4062543" y="1648619"/>
            <a:ext cx="1267890" cy="685800"/>
          </a:xfrm>
          <a:prstGeom prst="rect">
            <a:avLst/>
          </a:prstGeom>
          <a:solidFill>
            <a:srgbClr val="00FFCC"/>
          </a:solidFill>
          <a:ln w="9525">
            <a:solidFill>
              <a:schemeClr val="tx1"/>
            </a:solidFill>
            <a:miter lim="800000"/>
            <a:headEnd/>
            <a:tailEnd/>
          </a:ln>
          <a:effectLst/>
          <a:extLst/>
        </p:spPr>
        <p:txBody>
          <a:bodyPr lIns="90000" tIns="46800" rIns="90000" bIns="46800" anchor="ctr" anchorCtr="1"/>
          <a:lstStyle/>
          <a:p>
            <a:pPr latinLnBrk="1"/>
            <a:r>
              <a:rPr kumimoji="1" lang="zh-CN" altLang="en-US" sz="1100" b="1" dirty="0" smtClean="0">
                <a:latin typeface="微软雅黑" pitchFamily="34" charset="-122"/>
                <a:ea typeface="微软雅黑" pitchFamily="34" charset="-122"/>
              </a:rPr>
              <a:t>分组离开队列，之后</a:t>
            </a:r>
            <a:r>
              <a:rPr kumimoji="1" lang="zh-CN" altLang="en-US" sz="1100" b="1" dirty="0">
                <a:latin typeface="微软雅黑" pitchFamily="34" charset="-122"/>
                <a:ea typeface="微软雅黑" pitchFamily="34" charset="-122"/>
              </a:rPr>
              <a:t>执行慢启动增大数据</a:t>
            </a:r>
            <a:r>
              <a:rPr kumimoji="1" lang="zh-CN" altLang="en-US" sz="1100" b="1" dirty="0" smtClean="0">
                <a:latin typeface="微软雅黑" pitchFamily="34" charset="-122"/>
                <a:ea typeface="微软雅黑" pitchFamily="34" charset="-122"/>
              </a:rPr>
              <a:t>传输率。</a:t>
            </a:r>
            <a:endParaRPr kumimoji="1" lang="en-US" altLang="ko-KR" sz="1100" b="1" dirty="0">
              <a:latin typeface="微软雅黑" pitchFamily="34" charset="-122"/>
              <a:ea typeface="微软雅黑" pitchFamily="34" charset="-122"/>
            </a:endParaRPr>
          </a:p>
        </p:txBody>
      </p:sp>
      <p:sp>
        <p:nvSpPr>
          <p:cNvPr id="87" name="Rectangle 23"/>
          <p:cNvSpPr>
            <a:spLocks noChangeArrowheads="1"/>
          </p:cNvSpPr>
          <p:nvPr/>
        </p:nvSpPr>
        <p:spPr bwMode="auto">
          <a:xfrm>
            <a:off x="5630083" y="1648619"/>
            <a:ext cx="1380317" cy="685800"/>
          </a:xfrm>
          <a:prstGeom prst="rect">
            <a:avLst/>
          </a:prstGeom>
          <a:solidFill>
            <a:srgbClr val="00FFCC"/>
          </a:solidFill>
          <a:ln w="9525">
            <a:solidFill>
              <a:schemeClr val="tx1"/>
            </a:solidFill>
            <a:miter lim="800000"/>
            <a:headEnd/>
            <a:tailEnd/>
          </a:ln>
          <a:effectLst/>
          <a:extLst/>
        </p:spPr>
        <p:txBody>
          <a:bodyPr lIns="90000" tIns="46800" rIns="90000" bIns="46800" anchor="ctr" anchorCtr="1"/>
          <a:lstStyle/>
          <a:p>
            <a:pPr latinLnBrk="1"/>
            <a:r>
              <a:rPr kumimoji="1" lang="zh-CN" altLang="en-US" sz="1000" b="1" dirty="0" smtClean="0">
                <a:latin typeface="微软雅黑" pitchFamily="34" charset="-122"/>
                <a:ea typeface="微软雅黑" pitchFamily="34" charset="-122"/>
              </a:rPr>
              <a:t>队列又满</a:t>
            </a:r>
            <a:r>
              <a:rPr kumimoji="1" lang="zh-CN" altLang="en-US" sz="1000" b="1" dirty="0">
                <a:latin typeface="微软雅黑" pitchFamily="34" charset="-122"/>
                <a:ea typeface="微软雅黑" pitchFamily="34" charset="-122"/>
              </a:rPr>
              <a:t>时，</a:t>
            </a:r>
            <a:r>
              <a:rPr kumimoji="1" lang="en-US" altLang="zh-CN" sz="1000" b="1" dirty="0">
                <a:latin typeface="微软雅黑" pitchFamily="34" charset="-122"/>
                <a:ea typeface="微软雅黑" pitchFamily="34" charset="-122"/>
              </a:rPr>
              <a:t>TCP</a:t>
            </a:r>
            <a:r>
              <a:rPr kumimoji="1" lang="zh-CN" altLang="en-US" sz="1000" b="1" dirty="0">
                <a:latin typeface="微软雅黑" pitchFamily="34" charset="-122"/>
                <a:ea typeface="微软雅黑" pitchFamily="34" charset="-122"/>
              </a:rPr>
              <a:t>重传定时器超时，</a:t>
            </a:r>
            <a:r>
              <a:rPr kumimoji="1" lang="zh-CN" altLang="en-US" sz="1000" b="1" dirty="0" smtClean="0">
                <a:latin typeface="微软雅黑" pitchFamily="34" charset="-122"/>
                <a:ea typeface="微软雅黑" pitchFamily="34" charset="-122"/>
              </a:rPr>
              <a:t>重新再次开始</a:t>
            </a:r>
            <a:r>
              <a:rPr kumimoji="1" lang="zh-CN" altLang="en-US" sz="1000" b="1" dirty="0">
                <a:latin typeface="微软雅黑" pitchFamily="34" charset="-122"/>
                <a:ea typeface="微软雅黑" pitchFamily="34" charset="-122"/>
              </a:rPr>
              <a:t>慢启动，减少数据率。</a:t>
            </a:r>
            <a:endParaRPr kumimoji="1" lang="en-US" altLang="ko-KR" sz="1000" b="1" dirty="0">
              <a:latin typeface="微软雅黑" pitchFamily="34" charset="-122"/>
              <a:ea typeface="微软雅黑" pitchFamily="34" charset="-122"/>
            </a:endParaRPr>
          </a:p>
        </p:txBody>
      </p:sp>
      <p:sp>
        <p:nvSpPr>
          <p:cNvPr id="88" name="Line 24"/>
          <p:cNvSpPr>
            <a:spLocks noChangeShapeType="1"/>
          </p:cNvSpPr>
          <p:nvPr/>
        </p:nvSpPr>
        <p:spPr bwMode="auto">
          <a:xfrm>
            <a:off x="4495800" y="2334419"/>
            <a:ext cx="226417" cy="942704"/>
          </a:xfrm>
          <a:prstGeom prst="line">
            <a:avLst/>
          </a:prstGeom>
          <a:noFill/>
          <a:ln w="12700">
            <a:solidFill>
              <a:srgbClr val="C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89" name="Line 25"/>
          <p:cNvSpPr>
            <a:spLocks noChangeShapeType="1"/>
          </p:cNvSpPr>
          <p:nvPr/>
        </p:nvSpPr>
        <p:spPr bwMode="auto">
          <a:xfrm flipH="1">
            <a:off x="5030787" y="2168005"/>
            <a:ext cx="599293" cy="334060"/>
          </a:xfrm>
          <a:prstGeom prst="line">
            <a:avLst/>
          </a:prstGeom>
          <a:noFill/>
          <a:ln w="12700">
            <a:solidFill>
              <a:srgbClr val="C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69" name="Line 5"/>
          <p:cNvSpPr>
            <a:spLocks noChangeShapeType="1"/>
          </p:cNvSpPr>
          <p:nvPr/>
        </p:nvSpPr>
        <p:spPr bwMode="auto">
          <a:xfrm flipV="1">
            <a:off x="2299063" y="2168006"/>
            <a:ext cx="1588" cy="186782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none" tIns="36000"/>
          <a:lstStyle/>
          <a:p>
            <a:endParaRPr lang="zh-CN" altLang="en-US"/>
          </a:p>
        </p:txBody>
      </p:sp>
    </p:spTree>
    <p:extLst>
      <p:ext uri="{BB962C8B-B14F-4D97-AF65-F5344CB8AC3E}">
        <p14:creationId xmlns:p14="http://schemas.microsoft.com/office/powerpoint/2010/main" val="4048631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00" y="875632"/>
            <a:ext cx="8725082" cy="315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122695" y="818147"/>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4" name="TextBox 3"/>
          <p:cNvSpPr txBox="1"/>
          <p:nvPr/>
        </p:nvSpPr>
        <p:spPr>
          <a:xfrm>
            <a:off x="7376248" y="2767263"/>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Tree>
    <p:extLst>
      <p:ext uri="{BB962C8B-B14F-4D97-AF65-F5344CB8AC3E}">
        <p14:creationId xmlns:p14="http://schemas.microsoft.com/office/powerpoint/2010/main" val="115977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927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7" y="62606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全局同步</a:t>
            </a:r>
          </a:p>
        </p:txBody>
      </p:sp>
      <p:sp>
        <p:nvSpPr>
          <p:cNvPr id="4" name="Rectangle 68"/>
          <p:cNvSpPr>
            <a:spLocks noChangeArrowheads="1"/>
          </p:cNvSpPr>
          <p:nvPr/>
        </p:nvSpPr>
        <p:spPr bwMode="auto">
          <a:xfrm>
            <a:off x="556963" y="1022371"/>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更为严重的是，在网络中通常有很多的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连接，这些连接中的报文段通常是复用在网络层的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数据报中传送的。</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在这种情况下，若发生了路由器中的尾部丢弃，就可能会同时影响到很多条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连接，结果使这许多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连接在同一时间突然都进入到慢开始状态。这在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的术语中称为</a:t>
            </a:r>
            <a:r>
              <a:rPr lang="zh-CN" altLang="en-US" sz="2000" b="1" dirty="0">
                <a:solidFill>
                  <a:srgbClr val="0000FF"/>
                </a:solidFill>
                <a:latin typeface="微软雅黑" pitchFamily="34" charset="-122"/>
                <a:ea typeface="微软雅黑" pitchFamily="34" charset="-122"/>
              </a:rPr>
              <a:t>全局同步 </a:t>
            </a:r>
            <a:r>
              <a:rPr lang="en-US" altLang="zh-CN" sz="2000" b="1" dirty="0">
                <a:latin typeface="微软雅黑" pitchFamily="34" charset="-122"/>
                <a:ea typeface="微软雅黑" pitchFamily="34" charset="-122"/>
              </a:rPr>
              <a:t>(global </a:t>
            </a:r>
            <a:r>
              <a:rPr lang="en-US" altLang="zh-CN" sz="2000" b="1" dirty="0" err="1">
                <a:latin typeface="微软雅黑" pitchFamily="34" charset="-122"/>
                <a:ea typeface="微软雅黑" pitchFamily="34" charset="-122"/>
              </a:rPr>
              <a:t>syncronization</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全局同步使得全网的通信量突然下降了很多，而在网络恢复正常后，其通信量又突然增大很多。</a:t>
            </a:r>
          </a:p>
        </p:txBody>
      </p:sp>
    </p:spTree>
    <p:extLst>
      <p:ext uri="{BB962C8B-B14F-4D97-AF65-F5344CB8AC3E}">
        <p14:creationId xmlns:p14="http://schemas.microsoft.com/office/powerpoint/2010/main" val="107462973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927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7" y="62606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全局同步</a:t>
            </a:r>
          </a:p>
        </p:txBody>
      </p:sp>
      <p:sp>
        <p:nvSpPr>
          <p:cNvPr id="5" name="圆角矩形 4"/>
          <p:cNvSpPr/>
          <p:nvPr/>
        </p:nvSpPr>
        <p:spPr>
          <a:xfrm>
            <a:off x="556963" y="1175657"/>
            <a:ext cx="8048776" cy="288689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3653244" y="2309499"/>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1" name="Rectangle 10"/>
          <p:cNvSpPr>
            <a:spLocks noChangeArrowheads="1"/>
          </p:cNvSpPr>
          <p:nvPr/>
        </p:nvSpPr>
        <p:spPr bwMode="auto">
          <a:xfrm>
            <a:off x="3120391" y="2309499"/>
            <a:ext cx="457200" cy="228600"/>
          </a:xfrm>
          <a:prstGeom prst="rect">
            <a:avLst/>
          </a:prstGeom>
          <a:solidFill>
            <a:srgbClr val="00FF99"/>
          </a:solidFill>
          <a:ln w="9525">
            <a:solidFill>
              <a:schemeClr val="tx1"/>
            </a:solidFill>
            <a:miter lim="800000"/>
            <a:headEnd/>
            <a:tailEnd/>
          </a:ln>
          <a:effectLst/>
        </p:spPr>
        <p:txBody>
          <a:bodyPr wrap="none" anchor="ctr"/>
          <a:lstStyle/>
          <a:p>
            <a:endParaRPr lang="zh-CN" altLang="en-US"/>
          </a:p>
        </p:txBody>
      </p:sp>
      <p:sp>
        <p:nvSpPr>
          <p:cNvPr id="12" name="Rectangle 11"/>
          <p:cNvSpPr>
            <a:spLocks noChangeArrowheads="1"/>
          </p:cNvSpPr>
          <p:nvPr/>
        </p:nvSpPr>
        <p:spPr bwMode="auto">
          <a:xfrm>
            <a:off x="2548349" y="2309499"/>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3" name="Rectangle 12"/>
          <p:cNvSpPr>
            <a:spLocks noChangeArrowheads="1"/>
          </p:cNvSpPr>
          <p:nvPr/>
        </p:nvSpPr>
        <p:spPr bwMode="auto">
          <a:xfrm>
            <a:off x="3653244" y="2766699"/>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14" name="Rectangle 13"/>
          <p:cNvSpPr>
            <a:spLocks noChangeArrowheads="1"/>
          </p:cNvSpPr>
          <p:nvPr/>
        </p:nvSpPr>
        <p:spPr bwMode="auto">
          <a:xfrm>
            <a:off x="3120391" y="2766699"/>
            <a:ext cx="457200" cy="228600"/>
          </a:xfrm>
          <a:prstGeom prst="rect">
            <a:avLst/>
          </a:prstGeom>
          <a:solidFill>
            <a:srgbClr val="FF66FF"/>
          </a:solidFill>
          <a:ln w="9525">
            <a:solidFill>
              <a:schemeClr val="tx1"/>
            </a:solidFill>
            <a:miter lim="800000"/>
            <a:headEnd/>
            <a:tailEnd/>
          </a:ln>
          <a:effectLst/>
        </p:spPr>
        <p:txBody>
          <a:bodyPr wrap="none" anchor="ctr"/>
          <a:lstStyle/>
          <a:p>
            <a:endParaRPr lang="zh-CN" altLang="en-US"/>
          </a:p>
        </p:txBody>
      </p:sp>
      <p:sp>
        <p:nvSpPr>
          <p:cNvPr id="15" name="Rectangle 14"/>
          <p:cNvSpPr>
            <a:spLocks noChangeArrowheads="1"/>
          </p:cNvSpPr>
          <p:nvPr/>
        </p:nvSpPr>
        <p:spPr bwMode="auto">
          <a:xfrm>
            <a:off x="2548349" y="2766699"/>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23" name="Rectangle 22"/>
          <p:cNvSpPr>
            <a:spLocks noChangeArrowheads="1"/>
          </p:cNvSpPr>
          <p:nvPr/>
        </p:nvSpPr>
        <p:spPr bwMode="auto">
          <a:xfrm>
            <a:off x="1937118" y="2309499"/>
            <a:ext cx="457200" cy="228600"/>
          </a:xfrm>
          <a:prstGeom prst="rect">
            <a:avLst/>
          </a:prstGeom>
          <a:solidFill>
            <a:srgbClr val="00FF99"/>
          </a:solidFill>
          <a:ln w="9525">
            <a:solidFill>
              <a:schemeClr val="tx1"/>
            </a:solidFill>
            <a:miter lim="800000"/>
            <a:headEnd/>
            <a:tailEnd/>
          </a:ln>
          <a:effectLst/>
        </p:spPr>
        <p:txBody>
          <a:bodyPr wrap="none" anchor="ctr"/>
          <a:lstStyle/>
          <a:p>
            <a:endParaRPr lang="zh-CN" altLang="en-US"/>
          </a:p>
        </p:txBody>
      </p:sp>
      <p:sp>
        <p:nvSpPr>
          <p:cNvPr id="24" name="Rectangle 23"/>
          <p:cNvSpPr>
            <a:spLocks noChangeArrowheads="1"/>
          </p:cNvSpPr>
          <p:nvPr/>
        </p:nvSpPr>
        <p:spPr bwMode="auto">
          <a:xfrm>
            <a:off x="1338950" y="2157099"/>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25" name="Rectangle 24"/>
          <p:cNvSpPr>
            <a:spLocks noChangeArrowheads="1"/>
          </p:cNvSpPr>
          <p:nvPr/>
        </p:nvSpPr>
        <p:spPr bwMode="auto">
          <a:xfrm>
            <a:off x="1937118" y="2766699"/>
            <a:ext cx="457200" cy="228600"/>
          </a:xfrm>
          <a:prstGeom prst="rect">
            <a:avLst/>
          </a:prstGeom>
          <a:solidFill>
            <a:srgbClr val="FF66FF"/>
          </a:solidFill>
          <a:ln w="9525">
            <a:solidFill>
              <a:schemeClr val="tx1"/>
            </a:solidFill>
            <a:miter lim="800000"/>
            <a:headEnd/>
            <a:tailEnd/>
          </a:ln>
          <a:effectLst/>
        </p:spPr>
        <p:txBody>
          <a:bodyPr wrap="none" anchor="ctr"/>
          <a:lstStyle/>
          <a:p>
            <a:endParaRPr lang="zh-CN" altLang="en-US"/>
          </a:p>
        </p:txBody>
      </p:sp>
      <p:sp>
        <p:nvSpPr>
          <p:cNvPr id="26" name="Rectangle 25"/>
          <p:cNvSpPr>
            <a:spLocks noChangeArrowheads="1"/>
          </p:cNvSpPr>
          <p:nvPr/>
        </p:nvSpPr>
        <p:spPr bwMode="auto">
          <a:xfrm>
            <a:off x="1338950" y="2919099"/>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36" name="矩形 35"/>
          <p:cNvSpPr/>
          <p:nvPr/>
        </p:nvSpPr>
        <p:spPr>
          <a:xfrm>
            <a:off x="1652453" y="1301803"/>
            <a:ext cx="5957271" cy="605294"/>
          </a:xfrm>
          <a:prstGeom prst="rect">
            <a:avLst/>
          </a:prstGeom>
        </p:spPr>
        <p:txBody>
          <a:bodyPr wrap="square" anchor="ctr">
            <a:spAutoFit/>
          </a:bodyPr>
          <a:lstStyle/>
          <a:p>
            <a:pPr algn="ctr">
              <a:lnSpc>
                <a:spcPts val="2000"/>
              </a:lnSpc>
            </a:pPr>
            <a:r>
              <a:rPr lang="zh-CN" altLang="en-US" sz="1400" b="1" dirty="0" smtClean="0">
                <a:solidFill>
                  <a:srgbClr val="0000FF"/>
                </a:solidFill>
                <a:latin typeface="微软雅黑" pitchFamily="34" charset="-122"/>
                <a:ea typeface="微软雅黑" pitchFamily="34" charset="-122"/>
              </a:rPr>
              <a:t>若路由器进行了尾部</a:t>
            </a:r>
            <a:r>
              <a:rPr lang="zh-CN" altLang="en-US" sz="1400" b="1" dirty="0">
                <a:solidFill>
                  <a:srgbClr val="0000FF"/>
                </a:solidFill>
                <a:latin typeface="微软雅黑" pitchFamily="34" charset="-122"/>
                <a:ea typeface="微软雅黑" pitchFamily="34" charset="-122"/>
              </a:rPr>
              <a:t>丢弃</a:t>
            </a:r>
            <a:r>
              <a:rPr lang="zh-CN" altLang="en-US" sz="1400" b="1" dirty="0" smtClean="0">
                <a:solidFill>
                  <a:srgbClr val="0000FF"/>
                </a:solidFill>
                <a:latin typeface="微软雅黑" pitchFamily="34" charset="-122"/>
                <a:ea typeface="微软雅黑" pitchFamily="34" charset="-122"/>
              </a:rPr>
              <a:t>，</a:t>
            </a:r>
            <a:endParaRPr lang="en-US" altLang="zh-CN" sz="1400" b="1" dirty="0" smtClean="0">
              <a:solidFill>
                <a:srgbClr val="0000FF"/>
              </a:solidFill>
              <a:latin typeface="微软雅黑" pitchFamily="34" charset="-122"/>
              <a:ea typeface="微软雅黑" pitchFamily="34" charset="-122"/>
            </a:endParaRPr>
          </a:p>
          <a:p>
            <a:pPr algn="ctr">
              <a:lnSpc>
                <a:spcPts val="2000"/>
              </a:lnSpc>
            </a:pPr>
            <a:r>
              <a:rPr lang="zh-CN" altLang="en-US" sz="1400" b="1" dirty="0" smtClean="0">
                <a:solidFill>
                  <a:srgbClr val="0000FF"/>
                </a:solidFill>
                <a:latin typeface="微软雅黑" pitchFamily="34" charset="-122"/>
                <a:ea typeface="微软雅黑" pitchFamily="34" charset="-122"/>
              </a:rPr>
              <a:t>所有</a:t>
            </a:r>
            <a:r>
              <a:rPr lang="zh-CN" altLang="en-US" sz="1400" b="1" dirty="0">
                <a:solidFill>
                  <a:srgbClr val="0000FF"/>
                </a:solidFill>
                <a:latin typeface="微软雅黑" pitchFamily="34" charset="-122"/>
                <a:ea typeface="微软雅黑" pitchFamily="34" charset="-122"/>
              </a:rPr>
              <a:t>到达的分组都被丢弃，不论它们属于哪个</a:t>
            </a:r>
            <a:r>
              <a:rPr lang="en-US" altLang="zh-CN" sz="1400" b="1" dirty="0">
                <a:solidFill>
                  <a:srgbClr val="0000FF"/>
                </a:solidFill>
                <a:latin typeface="微软雅黑" pitchFamily="34" charset="-122"/>
                <a:ea typeface="微软雅黑" pitchFamily="34" charset="-122"/>
              </a:rPr>
              <a:t>TCP</a:t>
            </a:r>
            <a:r>
              <a:rPr lang="zh-CN" altLang="en-US" sz="1400" b="1" dirty="0">
                <a:solidFill>
                  <a:srgbClr val="0000FF"/>
                </a:solidFill>
                <a:latin typeface="微软雅黑" pitchFamily="34" charset="-122"/>
                <a:ea typeface="微软雅黑" pitchFamily="34" charset="-122"/>
              </a:rPr>
              <a:t>连接。</a:t>
            </a:r>
          </a:p>
        </p:txBody>
      </p:sp>
      <p:grpSp>
        <p:nvGrpSpPr>
          <p:cNvPr id="37" name="组合 36"/>
          <p:cNvGrpSpPr/>
          <p:nvPr/>
        </p:nvGrpSpPr>
        <p:grpSpPr>
          <a:xfrm>
            <a:off x="4287513" y="2076992"/>
            <a:ext cx="4165845" cy="1143000"/>
            <a:chOff x="4235261" y="2103118"/>
            <a:chExt cx="4165845" cy="1143000"/>
          </a:xfrm>
        </p:grpSpPr>
        <p:grpSp>
          <p:nvGrpSpPr>
            <p:cNvPr id="38" name="组合 37"/>
            <p:cNvGrpSpPr/>
            <p:nvPr/>
          </p:nvGrpSpPr>
          <p:grpSpPr>
            <a:xfrm>
              <a:off x="4235261" y="2103118"/>
              <a:ext cx="3864782" cy="1143000"/>
              <a:chOff x="4313639" y="2103118"/>
              <a:chExt cx="3864782" cy="1143000"/>
            </a:xfrm>
          </p:grpSpPr>
          <p:sp>
            <p:nvSpPr>
              <p:cNvPr id="40" name="Freeform 24"/>
              <p:cNvSpPr>
                <a:spLocks/>
              </p:cNvSpPr>
              <p:nvPr/>
            </p:nvSpPr>
            <p:spPr bwMode="auto">
              <a:xfrm>
                <a:off x="4313639" y="2103118"/>
                <a:ext cx="3073400" cy="1143000"/>
              </a:xfrm>
              <a:custGeom>
                <a:avLst/>
                <a:gdLst>
                  <a:gd name="T0" fmla="*/ 0 w 2688"/>
                  <a:gd name="T1" fmla="*/ 960 h 960"/>
                  <a:gd name="T2" fmla="*/ 2688 w 2688"/>
                  <a:gd name="T3" fmla="*/ 960 h 960"/>
                  <a:gd name="T4" fmla="*/ 2688 w 2688"/>
                  <a:gd name="T5" fmla="*/ 0 h 960"/>
                  <a:gd name="T6" fmla="*/ 0 w 2688"/>
                  <a:gd name="T7" fmla="*/ 0 h 960"/>
                </a:gdLst>
                <a:ahLst/>
                <a:cxnLst>
                  <a:cxn ang="0">
                    <a:pos x="T0" y="T1"/>
                  </a:cxn>
                  <a:cxn ang="0">
                    <a:pos x="T2" y="T3"/>
                  </a:cxn>
                  <a:cxn ang="0">
                    <a:pos x="T4" y="T5"/>
                  </a:cxn>
                  <a:cxn ang="0">
                    <a:pos x="T6" y="T7"/>
                  </a:cxn>
                </a:cxnLst>
                <a:rect l="0" t="0" r="r" b="b"/>
                <a:pathLst>
                  <a:path w="2688" h="960">
                    <a:moveTo>
                      <a:pt x="0" y="960"/>
                    </a:moveTo>
                    <a:lnTo>
                      <a:pt x="2688" y="960"/>
                    </a:lnTo>
                    <a:lnTo>
                      <a:pt x="2688" y="0"/>
                    </a:lnTo>
                    <a:lnTo>
                      <a:pt x="0" y="0"/>
                    </a:lnTo>
                  </a:path>
                </a:pathLst>
              </a:custGeom>
              <a:solidFill>
                <a:srgbClr val="66CCFF"/>
              </a:solidFill>
              <a:ln w="19050">
                <a:solidFill>
                  <a:schemeClr val="tx1"/>
                </a:solidFill>
                <a:round/>
                <a:headEnd/>
                <a:tailEnd/>
              </a:ln>
              <a:effectLst/>
            </p:spPr>
            <p:txBody>
              <a:bodyPr/>
              <a:lstStyle/>
              <a:p>
                <a:endParaRPr lang="zh-CN" altLang="en-US"/>
              </a:p>
            </p:txBody>
          </p:sp>
          <p:sp>
            <p:nvSpPr>
              <p:cNvPr id="41" name="Line 20"/>
              <p:cNvSpPr>
                <a:spLocks noChangeShapeType="1"/>
              </p:cNvSpPr>
              <p:nvPr/>
            </p:nvSpPr>
            <p:spPr bwMode="auto">
              <a:xfrm>
                <a:off x="6603268" y="2103118"/>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21"/>
              <p:cNvSpPr>
                <a:spLocks noChangeShapeType="1"/>
              </p:cNvSpPr>
              <p:nvPr/>
            </p:nvSpPr>
            <p:spPr bwMode="auto">
              <a:xfrm>
                <a:off x="5841268" y="2103118"/>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22"/>
              <p:cNvSpPr>
                <a:spLocks noChangeShapeType="1"/>
              </p:cNvSpPr>
              <p:nvPr/>
            </p:nvSpPr>
            <p:spPr bwMode="auto">
              <a:xfrm>
                <a:off x="5079268" y="2103118"/>
                <a:ext cx="0" cy="1143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25"/>
              <p:cNvSpPr>
                <a:spLocks noChangeShapeType="1"/>
              </p:cNvSpPr>
              <p:nvPr/>
            </p:nvSpPr>
            <p:spPr bwMode="auto">
              <a:xfrm>
                <a:off x="7387039" y="2674616"/>
                <a:ext cx="288000" cy="1"/>
              </a:xfrm>
              <a:prstGeom prst="line">
                <a:avLst/>
              </a:prstGeom>
              <a:noFill/>
              <a:ln w="571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Oval 2058"/>
              <p:cNvSpPr>
                <a:spLocks noChangeArrowheads="1"/>
              </p:cNvSpPr>
              <p:nvPr/>
            </p:nvSpPr>
            <p:spPr bwMode="auto">
              <a:xfrm>
                <a:off x="7674421" y="2416627"/>
                <a:ext cx="504000" cy="504000"/>
              </a:xfrm>
              <a:prstGeom prst="ellipse">
                <a:avLst/>
              </a:prstGeom>
              <a:solidFill>
                <a:srgbClr val="0066FF"/>
              </a:solidFill>
              <a:ln w="12700">
                <a:solidFill>
                  <a:schemeClr val="tx1"/>
                </a:solidFill>
                <a:round/>
                <a:headEnd type="none" w="sm" len="sm"/>
                <a:tailEnd type="none" w="sm" len="sm"/>
              </a:ln>
            </p:spPr>
            <p:txBody>
              <a:bodyPr wrap="none" anchor="ctr"/>
              <a:lstStyle/>
              <a:p>
                <a:endParaRPr lang="en-US"/>
              </a:p>
            </p:txBody>
          </p:sp>
        </p:grpSp>
        <p:sp>
          <p:nvSpPr>
            <p:cNvPr id="39" name="Line 25"/>
            <p:cNvSpPr>
              <a:spLocks noChangeShapeType="1"/>
            </p:cNvSpPr>
            <p:nvPr/>
          </p:nvSpPr>
          <p:spPr bwMode="auto">
            <a:xfrm>
              <a:off x="8113106" y="2674616"/>
              <a:ext cx="288000" cy="1"/>
            </a:xfrm>
            <a:prstGeom prst="line">
              <a:avLst/>
            </a:prstGeom>
            <a:noFill/>
            <a:ln w="571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 name="Rectangle 5"/>
          <p:cNvSpPr>
            <a:spLocks noChangeArrowheads="1"/>
          </p:cNvSpPr>
          <p:nvPr/>
        </p:nvSpPr>
        <p:spPr bwMode="auto">
          <a:xfrm>
            <a:off x="6727365" y="2525036"/>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7" name="Rectangle 6"/>
          <p:cNvSpPr>
            <a:spLocks noChangeArrowheads="1"/>
          </p:cNvSpPr>
          <p:nvPr/>
        </p:nvSpPr>
        <p:spPr bwMode="auto">
          <a:xfrm>
            <a:off x="5965365" y="2525036"/>
            <a:ext cx="457200" cy="228600"/>
          </a:xfrm>
          <a:prstGeom prst="rect">
            <a:avLst/>
          </a:prstGeom>
          <a:solidFill>
            <a:srgbClr val="00FF99"/>
          </a:solidFill>
          <a:ln w="9525">
            <a:solidFill>
              <a:schemeClr val="tx1"/>
            </a:solidFill>
            <a:miter lim="800000"/>
            <a:headEnd/>
            <a:tailEnd/>
          </a:ln>
          <a:effectLst/>
        </p:spPr>
        <p:txBody>
          <a:bodyPr wrap="none" anchor="ctr"/>
          <a:lstStyle/>
          <a:p>
            <a:endParaRPr lang="zh-CN" altLang="en-US"/>
          </a:p>
        </p:txBody>
      </p:sp>
      <p:sp>
        <p:nvSpPr>
          <p:cNvPr id="8" name="Rectangle 7"/>
          <p:cNvSpPr>
            <a:spLocks noChangeArrowheads="1"/>
          </p:cNvSpPr>
          <p:nvPr/>
        </p:nvSpPr>
        <p:spPr bwMode="auto">
          <a:xfrm>
            <a:off x="5127165" y="2525036"/>
            <a:ext cx="457200" cy="228600"/>
          </a:xfrm>
          <a:prstGeom prst="rect">
            <a:avLst/>
          </a:prstGeom>
          <a:solidFill>
            <a:srgbClr val="FFFF00"/>
          </a:solidFill>
          <a:ln w="9525">
            <a:solidFill>
              <a:schemeClr val="tx1"/>
            </a:solidFill>
            <a:miter lim="800000"/>
            <a:headEnd/>
            <a:tailEnd/>
          </a:ln>
          <a:effectLst/>
          <a:extLst/>
        </p:spPr>
        <p:txBody>
          <a:bodyPr wrap="none" anchor="ctr"/>
          <a:lstStyle/>
          <a:p>
            <a:endParaRPr lang="zh-CN" altLang="en-US"/>
          </a:p>
        </p:txBody>
      </p:sp>
      <p:sp>
        <p:nvSpPr>
          <p:cNvPr id="9" name="Rectangle 8"/>
          <p:cNvSpPr>
            <a:spLocks noChangeArrowheads="1"/>
          </p:cNvSpPr>
          <p:nvPr/>
        </p:nvSpPr>
        <p:spPr bwMode="auto">
          <a:xfrm>
            <a:off x="4365165" y="2525036"/>
            <a:ext cx="457200" cy="228600"/>
          </a:xfrm>
          <a:prstGeom prst="rect">
            <a:avLst/>
          </a:prstGeom>
          <a:solidFill>
            <a:srgbClr val="00FF99"/>
          </a:solidFill>
          <a:ln w="9525">
            <a:solidFill>
              <a:schemeClr val="tx1"/>
            </a:solidFill>
            <a:miter lim="800000"/>
            <a:headEnd/>
            <a:tailEnd/>
          </a:ln>
          <a:effectLst/>
        </p:spPr>
        <p:txBody>
          <a:bodyPr wrap="none" anchor="ctr"/>
          <a:lstStyle/>
          <a:p>
            <a:endParaRPr lang="zh-CN" altLang="en-US"/>
          </a:p>
        </p:txBody>
      </p:sp>
      <p:sp>
        <p:nvSpPr>
          <p:cNvPr id="46" name="Line 25"/>
          <p:cNvSpPr>
            <a:spLocks noChangeShapeType="1"/>
          </p:cNvSpPr>
          <p:nvPr/>
        </p:nvSpPr>
        <p:spPr bwMode="auto">
          <a:xfrm flipV="1">
            <a:off x="4300576" y="3257003"/>
            <a:ext cx="0" cy="4953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26"/>
          <p:cNvSpPr txBox="1">
            <a:spLocks noChangeArrowheads="1"/>
          </p:cNvSpPr>
          <p:nvPr/>
        </p:nvSpPr>
        <p:spPr bwMode="auto">
          <a:xfrm>
            <a:off x="4369516" y="3415933"/>
            <a:ext cx="1261884" cy="307777"/>
          </a:xfrm>
          <a:prstGeom prst="rect">
            <a:avLst/>
          </a:prstGeom>
          <a:solidFill>
            <a:srgbClr val="3333CC"/>
          </a:solidFill>
          <a:ln>
            <a:noFill/>
          </a:ln>
          <a:effectLst/>
        </p:spPr>
        <p:txBody>
          <a:bodyPr wrap="none">
            <a:spAutoFit/>
          </a:bodyPr>
          <a:lstStyle/>
          <a:p>
            <a:pPr algn="l" eaLnBrk="1" hangingPunct="1"/>
            <a:r>
              <a:rPr lang="zh-CN" altLang="en-US" sz="1400" b="1" dirty="0" smtClean="0">
                <a:solidFill>
                  <a:schemeClr val="bg1"/>
                </a:solidFill>
                <a:effectLst/>
                <a:latin typeface="微软雅黑" pitchFamily="34" charset="-122"/>
                <a:ea typeface="微软雅黑" pitchFamily="34" charset="-122"/>
              </a:rPr>
              <a:t>最大队列长度</a:t>
            </a:r>
            <a:endParaRPr lang="en-US" altLang="zh-TW" sz="1400" b="1" dirty="0">
              <a:solidFill>
                <a:schemeClr val="bg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140245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0-#ppt_w/2"/>
                                          </p:val>
                                        </p:tav>
                                        <p:tav tm="100000">
                                          <p:val>
                                            <p:strVal val="#ppt_x"/>
                                          </p:val>
                                        </p:tav>
                                      </p:tavLst>
                                    </p:anim>
                                    <p:anim calcmode="lin" valueType="num">
                                      <p:cBhvr additive="base">
                                        <p:cTn id="12" dur="2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000" fill="hold"/>
                                        <p:tgtEl>
                                          <p:spTgt spid="8"/>
                                        </p:tgtEl>
                                        <p:attrNameLst>
                                          <p:attrName>ppt_x</p:attrName>
                                        </p:attrNameLst>
                                      </p:cBhvr>
                                      <p:tavLst>
                                        <p:tav tm="0">
                                          <p:val>
                                            <p:strVal val="0-#ppt_w/2"/>
                                          </p:val>
                                        </p:tav>
                                        <p:tav tm="100000">
                                          <p:val>
                                            <p:strVal val="#ppt_x"/>
                                          </p:val>
                                        </p:tav>
                                      </p:tavLst>
                                    </p:anim>
                                    <p:anim calcmode="lin" valueType="num">
                                      <p:cBhvr additive="base">
                                        <p:cTn id="16" dur="2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000" fill="hold"/>
                                        <p:tgtEl>
                                          <p:spTgt spid="9"/>
                                        </p:tgtEl>
                                        <p:attrNameLst>
                                          <p:attrName>ppt_x</p:attrName>
                                        </p:attrNameLst>
                                      </p:cBhvr>
                                      <p:tavLst>
                                        <p:tav tm="0">
                                          <p:val>
                                            <p:strVal val="0-#ppt_w/2"/>
                                          </p:val>
                                        </p:tav>
                                        <p:tav tm="100000">
                                          <p:val>
                                            <p:strVal val="#ppt_x"/>
                                          </p:val>
                                        </p:tav>
                                      </p:tavLst>
                                    </p:anim>
                                    <p:anim calcmode="lin" valueType="num">
                                      <p:cBhvr additive="base">
                                        <p:cTn id="20" dur="2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000" fill="hold"/>
                                        <p:tgtEl>
                                          <p:spTgt spid="10"/>
                                        </p:tgtEl>
                                        <p:attrNameLst>
                                          <p:attrName>ppt_x</p:attrName>
                                        </p:attrNameLst>
                                      </p:cBhvr>
                                      <p:tavLst>
                                        <p:tav tm="0">
                                          <p:val>
                                            <p:strVal val="0-#ppt_w/2"/>
                                          </p:val>
                                        </p:tav>
                                        <p:tav tm="100000">
                                          <p:val>
                                            <p:strVal val="#ppt_x"/>
                                          </p:val>
                                        </p:tav>
                                      </p:tavLst>
                                    </p:anim>
                                    <p:anim calcmode="lin" valueType="num">
                                      <p:cBhvr additive="base">
                                        <p:cTn id="24" dur="20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000" fill="hold"/>
                                        <p:tgtEl>
                                          <p:spTgt spid="13"/>
                                        </p:tgtEl>
                                        <p:attrNameLst>
                                          <p:attrName>ppt_x</p:attrName>
                                        </p:attrNameLst>
                                      </p:cBhvr>
                                      <p:tavLst>
                                        <p:tav tm="0">
                                          <p:val>
                                            <p:strVal val="0-#ppt_w/2"/>
                                          </p:val>
                                        </p:tav>
                                        <p:tav tm="100000">
                                          <p:val>
                                            <p:strVal val="#ppt_x"/>
                                          </p:val>
                                        </p:tav>
                                      </p:tavLst>
                                    </p:anim>
                                    <p:anim calcmode="lin" valueType="num">
                                      <p:cBhvr additive="base">
                                        <p:cTn id="28" dur="2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000" fill="hold"/>
                                        <p:tgtEl>
                                          <p:spTgt spid="11"/>
                                        </p:tgtEl>
                                        <p:attrNameLst>
                                          <p:attrName>ppt_x</p:attrName>
                                        </p:attrNameLst>
                                      </p:cBhvr>
                                      <p:tavLst>
                                        <p:tav tm="0">
                                          <p:val>
                                            <p:strVal val="0-#ppt_w/2"/>
                                          </p:val>
                                        </p:tav>
                                        <p:tav tm="100000">
                                          <p:val>
                                            <p:strVal val="#ppt_x"/>
                                          </p:val>
                                        </p:tav>
                                      </p:tavLst>
                                    </p:anim>
                                    <p:anim calcmode="lin" valueType="num">
                                      <p:cBhvr additive="base">
                                        <p:cTn id="32" dur="20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2000" fill="hold"/>
                                        <p:tgtEl>
                                          <p:spTgt spid="14"/>
                                        </p:tgtEl>
                                        <p:attrNameLst>
                                          <p:attrName>ppt_x</p:attrName>
                                        </p:attrNameLst>
                                      </p:cBhvr>
                                      <p:tavLst>
                                        <p:tav tm="0">
                                          <p:val>
                                            <p:strVal val="0-#ppt_w/2"/>
                                          </p:val>
                                        </p:tav>
                                        <p:tav tm="100000">
                                          <p:val>
                                            <p:strVal val="#ppt_x"/>
                                          </p:val>
                                        </p:tav>
                                      </p:tavLst>
                                    </p:anim>
                                    <p:anim calcmode="lin" valueType="num">
                                      <p:cBhvr additive="base">
                                        <p:cTn id="36" dur="20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2000" fill="hold"/>
                                        <p:tgtEl>
                                          <p:spTgt spid="12"/>
                                        </p:tgtEl>
                                        <p:attrNameLst>
                                          <p:attrName>ppt_x</p:attrName>
                                        </p:attrNameLst>
                                      </p:cBhvr>
                                      <p:tavLst>
                                        <p:tav tm="0">
                                          <p:val>
                                            <p:strVal val="0-#ppt_w/2"/>
                                          </p:val>
                                        </p:tav>
                                        <p:tav tm="100000">
                                          <p:val>
                                            <p:strVal val="#ppt_x"/>
                                          </p:val>
                                        </p:tav>
                                      </p:tavLst>
                                    </p:anim>
                                    <p:anim calcmode="lin" valueType="num">
                                      <p:cBhvr additive="base">
                                        <p:cTn id="40" dur="20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2000" fill="hold"/>
                                        <p:tgtEl>
                                          <p:spTgt spid="15"/>
                                        </p:tgtEl>
                                        <p:attrNameLst>
                                          <p:attrName>ppt_x</p:attrName>
                                        </p:attrNameLst>
                                      </p:cBhvr>
                                      <p:tavLst>
                                        <p:tav tm="0">
                                          <p:val>
                                            <p:strVal val="0-#ppt_w/2"/>
                                          </p:val>
                                        </p:tav>
                                        <p:tav tm="100000">
                                          <p:val>
                                            <p:strVal val="#ppt_x"/>
                                          </p:val>
                                        </p:tav>
                                      </p:tavLst>
                                    </p:anim>
                                    <p:anim calcmode="lin" valueType="num">
                                      <p:cBhvr additive="base">
                                        <p:cTn id="44" dur="20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2000" fill="hold"/>
                                        <p:tgtEl>
                                          <p:spTgt spid="25"/>
                                        </p:tgtEl>
                                        <p:attrNameLst>
                                          <p:attrName>ppt_x</p:attrName>
                                        </p:attrNameLst>
                                      </p:cBhvr>
                                      <p:tavLst>
                                        <p:tav tm="0">
                                          <p:val>
                                            <p:strVal val="0-#ppt_w/2"/>
                                          </p:val>
                                        </p:tav>
                                        <p:tav tm="100000">
                                          <p:val>
                                            <p:strVal val="#ppt_x"/>
                                          </p:val>
                                        </p:tav>
                                      </p:tavLst>
                                    </p:anim>
                                    <p:anim calcmode="lin" valueType="num">
                                      <p:cBhvr additive="base">
                                        <p:cTn id="48" dur="2000" fill="hold"/>
                                        <p:tgtEl>
                                          <p:spTgt spid="2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2000" fill="hold"/>
                                        <p:tgtEl>
                                          <p:spTgt spid="23"/>
                                        </p:tgtEl>
                                        <p:attrNameLst>
                                          <p:attrName>ppt_x</p:attrName>
                                        </p:attrNameLst>
                                      </p:cBhvr>
                                      <p:tavLst>
                                        <p:tav tm="0">
                                          <p:val>
                                            <p:strVal val="0-#ppt_w/2"/>
                                          </p:val>
                                        </p:tav>
                                        <p:tav tm="100000">
                                          <p:val>
                                            <p:strVal val="#ppt_x"/>
                                          </p:val>
                                        </p:tav>
                                      </p:tavLst>
                                    </p:anim>
                                    <p:anim calcmode="lin" valueType="num">
                                      <p:cBhvr additive="base">
                                        <p:cTn id="52" dur="200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2000" fill="hold"/>
                                        <p:tgtEl>
                                          <p:spTgt spid="24"/>
                                        </p:tgtEl>
                                        <p:attrNameLst>
                                          <p:attrName>ppt_x</p:attrName>
                                        </p:attrNameLst>
                                      </p:cBhvr>
                                      <p:tavLst>
                                        <p:tav tm="0">
                                          <p:val>
                                            <p:strVal val="0-#ppt_w/2"/>
                                          </p:val>
                                        </p:tav>
                                        <p:tav tm="100000">
                                          <p:val>
                                            <p:strVal val="#ppt_x"/>
                                          </p:val>
                                        </p:tav>
                                      </p:tavLst>
                                    </p:anim>
                                    <p:anim calcmode="lin" valueType="num">
                                      <p:cBhvr additive="base">
                                        <p:cTn id="56" dur="2000" fill="hold"/>
                                        <p:tgtEl>
                                          <p:spTgt spid="2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2000" fill="hold"/>
                                        <p:tgtEl>
                                          <p:spTgt spid="26"/>
                                        </p:tgtEl>
                                        <p:attrNameLst>
                                          <p:attrName>ppt_x</p:attrName>
                                        </p:attrNameLst>
                                      </p:cBhvr>
                                      <p:tavLst>
                                        <p:tav tm="0">
                                          <p:val>
                                            <p:strVal val="0-#ppt_w/2"/>
                                          </p:val>
                                        </p:tav>
                                        <p:tav tm="100000">
                                          <p:val>
                                            <p:strVal val="#ppt_x"/>
                                          </p:val>
                                        </p:tav>
                                      </p:tavLst>
                                    </p:anim>
                                    <p:anim calcmode="lin" valueType="num">
                                      <p:cBhvr additive="base">
                                        <p:cTn id="60" dur="2000" fill="hold"/>
                                        <p:tgtEl>
                                          <p:spTgt spid="26"/>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2" presetClass="exit" presetSubtype="4" fill="hold" grpId="1" nodeType="afterEffect">
                                  <p:stCondLst>
                                    <p:cond delay="1000"/>
                                  </p:stCondLst>
                                  <p:childTnLst>
                                    <p:anim calcmode="lin" valueType="num">
                                      <p:cBhvr additive="base">
                                        <p:cTn id="63" dur="2000"/>
                                        <p:tgtEl>
                                          <p:spTgt spid="10"/>
                                        </p:tgtEl>
                                        <p:attrNameLst>
                                          <p:attrName>ppt_x</p:attrName>
                                        </p:attrNameLst>
                                      </p:cBhvr>
                                      <p:tavLst>
                                        <p:tav tm="0">
                                          <p:val>
                                            <p:strVal val="ppt_x"/>
                                          </p:val>
                                        </p:tav>
                                        <p:tav tm="100000">
                                          <p:val>
                                            <p:strVal val="ppt_x"/>
                                          </p:val>
                                        </p:tav>
                                      </p:tavLst>
                                    </p:anim>
                                    <p:anim calcmode="lin" valueType="num">
                                      <p:cBhvr additive="base">
                                        <p:cTn id="64" dur="2000"/>
                                        <p:tgtEl>
                                          <p:spTgt spid="10"/>
                                        </p:tgtEl>
                                        <p:attrNameLst>
                                          <p:attrName>ppt_y</p:attrName>
                                        </p:attrNameLst>
                                      </p:cBhvr>
                                      <p:tavLst>
                                        <p:tav tm="0">
                                          <p:val>
                                            <p:strVal val="ppt_y"/>
                                          </p:val>
                                        </p:tav>
                                        <p:tav tm="100000">
                                          <p:val>
                                            <p:strVal val="1+ppt_h/2"/>
                                          </p:val>
                                        </p:tav>
                                      </p:tavLst>
                                    </p:anim>
                                    <p:set>
                                      <p:cBhvr>
                                        <p:cTn id="65" dur="1" fill="hold">
                                          <p:stCondLst>
                                            <p:cond delay="1999"/>
                                          </p:stCondLst>
                                        </p:cTn>
                                        <p:tgtEl>
                                          <p:spTgt spid="10"/>
                                        </p:tgtEl>
                                        <p:attrNameLst>
                                          <p:attrName>style.visibility</p:attrName>
                                        </p:attrNameLst>
                                      </p:cBhvr>
                                      <p:to>
                                        <p:strVal val="hidden"/>
                                      </p:to>
                                    </p:set>
                                  </p:childTnLst>
                                </p:cTn>
                              </p:par>
                              <p:par>
                                <p:cTn id="66" presetID="2" presetClass="exit" presetSubtype="4" fill="hold" grpId="1" nodeType="withEffect">
                                  <p:stCondLst>
                                    <p:cond delay="1000"/>
                                  </p:stCondLst>
                                  <p:childTnLst>
                                    <p:anim calcmode="lin" valueType="num">
                                      <p:cBhvr additive="base">
                                        <p:cTn id="67" dur="2000"/>
                                        <p:tgtEl>
                                          <p:spTgt spid="13"/>
                                        </p:tgtEl>
                                        <p:attrNameLst>
                                          <p:attrName>ppt_x</p:attrName>
                                        </p:attrNameLst>
                                      </p:cBhvr>
                                      <p:tavLst>
                                        <p:tav tm="0">
                                          <p:val>
                                            <p:strVal val="ppt_x"/>
                                          </p:val>
                                        </p:tav>
                                        <p:tav tm="100000">
                                          <p:val>
                                            <p:strVal val="ppt_x"/>
                                          </p:val>
                                        </p:tav>
                                      </p:tavLst>
                                    </p:anim>
                                    <p:anim calcmode="lin" valueType="num">
                                      <p:cBhvr additive="base">
                                        <p:cTn id="68" dur="2000"/>
                                        <p:tgtEl>
                                          <p:spTgt spid="13"/>
                                        </p:tgtEl>
                                        <p:attrNameLst>
                                          <p:attrName>ppt_y</p:attrName>
                                        </p:attrNameLst>
                                      </p:cBhvr>
                                      <p:tavLst>
                                        <p:tav tm="0">
                                          <p:val>
                                            <p:strVal val="ppt_y"/>
                                          </p:val>
                                        </p:tav>
                                        <p:tav tm="100000">
                                          <p:val>
                                            <p:strVal val="1+ppt_h/2"/>
                                          </p:val>
                                        </p:tav>
                                      </p:tavLst>
                                    </p:anim>
                                    <p:set>
                                      <p:cBhvr>
                                        <p:cTn id="69" dur="1" fill="hold">
                                          <p:stCondLst>
                                            <p:cond delay="1999"/>
                                          </p:stCondLst>
                                        </p:cTn>
                                        <p:tgtEl>
                                          <p:spTgt spid="13"/>
                                        </p:tgtEl>
                                        <p:attrNameLst>
                                          <p:attrName>style.visibility</p:attrName>
                                        </p:attrNameLst>
                                      </p:cBhvr>
                                      <p:to>
                                        <p:strVal val="hidden"/>
                                      </p:to>
                                    </p:set>
                                  </p:childTnLst>
                                </p:cTn>
                              </p:par>
                              <p:par>
                                <p:cTn id="70" presetID="2" presetClass="exit" presetSubtype="4" fill="hold" grpId="1" nodeType="withEffect">
                                  <p:stCondLst>
                                    <p:cond delay="1000"/>
                                  </p:stCondLst>
                                  <p:childTnLst>
                                    <p:anim calcmode="lin" valueType="num">
                                      <p:cBhvr additive="base">
                                        <p:cTn id="71" dur="2000"/>
                                        <p:tgtEl>
                                          <p:spTgt spid="11"/>
                                        </p:tgtEl>
                                        <p:attrNameLst>
                                          <p:attrName>ppt_x</p:attrName>
                                        </p:attrNameLst>
                                      </p:cBhvr>
                                      <p:tavLst>
                                        <p:tav tm="0">
                                          <p:val>
                                            <p:strVal val="ppt_x"/>
                                          </p:val>
                                        </p:tav>
                                        <p:tav tm="100000">
                                          <p:val>
                                            <p:strVal val="ppt_x"/>
                                          </p:val>
                                        </p:tav>
                                      </p:tavLst>
                                    </p:anim>
                                    <p:anim calcmode="lin" valueType="num">
                                      <p:cBhvr additive="base">
                                        <p:cTn id="72" dur="2000"/>
                                        <p:tgtEl>
                                          <p:spTgt spid="11"/>
                                        </p:tgtEl>
                                        <p:attrNameLst>
                                          <p:attrName>ppt_y</p:attrName>
                                        </p:attrNameLst>
                                      </p:cBhvr>
                                      <p:tavLst>
                                        <p:tav tm="0">
                                          <p:val>
                                            <p:strVal val="ppt_y"/>
                                          </p:val>
                                        </p:tav>
                                        <p:tav tm="100000">
                                          <p:val>
                                            <p:strVal val="1+ppt_h/2"/>
                                          </p:val>
                                        </p:tav>
                                      </p:tavLst>
                                    </p:anim>
                                    <p:set>
                                      <p:cBhvr>
                                        <p:cTn id="73" dur="1" fill="hold">
                                          <p:stCondLst>
                                            <p:cond delay="1999"/>
                                          </p:stCondLst>
                                        </p:cTn>
                                        <p:tgtEl>
                                          <p:spTgt spid="11"/>
                                        </p:tgtEl>
                                        <p:attrNameLst>
                                          <p:attrName>style.visibility</p:attrName>
                                        </p:attrNameLst>
                                      </p:cBhvr>
                                      <p:to>
                                        <p:strVal val="hidden"/>
                                      </p:to>
                                    </p:set>
                                  </p:childTnLst>
                                </p:cTn>
                              </p:par>
                              <p:par>
                                <p:cTn id="74" presetID="2" presetClass="exit" presetSubtype="4" fill="hold" grpId="1" nodeType="withEffect">
                                  <p:stCondLst>
                                    <p:cond delay="1000"/>
                                  </p:stCondLst>
                                  <p:childTnLst>
                                    <p:anim calcmode="lin" valueType="num">
                                      <p:cBhvr additive="base">
                                        <p:cTn id="75" dur="2000"/>
                                        <p:tgtEl>
                                          <p:spTgt spid="14"/>
                                        </p:tgtEl>
                                        <p:attrNameLst>
                                          <p:attrName>ppt_x</p:attrName>
                                        </p:attrNameLst>
                                      </p:cBhvr>
                                      <p:tavLst>
                                        <p:tav tm="0">
                                          <p:val>
                                            <p:strVal val="ppt_x"/>
                                          </p:val>
                                        </p:tav>
                                        <p:tav tm="100000">
                                          <p:val>
                                            <p:strVal val="ppt_x"/>
                                          </p:val>
                                        </p:tav>
                                      </p:tavLst>
                                    </p:anim>
                                    <p:anim calcmode="lin" valueType="num">
                                      <p:cBhvr additive="base">
                                        <p:cTn id="76" dur="2000"/>
                                        <p:tgtEl>
                                          <p:spTgt spid="14"/>
                                        </p:tgtEl>
                                        <p:attrNameLst>
                                          <p:attrName>ppt_y</p:attrName>
                                        </p:attrNameLst>
                                      </p:cBhvr>
                                      <p:tavLst>
                                        <p:tav tm="0">
                                          <p:val>
                                            <p:strVal val="ppt_y"/>
                                          </p:val>
                                        </p:tav>
                                        <p:tav tm="100000">
                                          <p:val>
                                            <p:strVal val="1+ppt_h/2"/>
                                          </p:val>
                                        </p:tav>
                                      </p:tavLst>
                                    </p:anim>
                                    <p:set>
                                      <p:cBhvr>
                                        <p:cTn id="77" dur="1" fill="hold">
                                          <p:stCondLst>
                                            <p:cond delay="1999"/>
                                          </p:stCondLst>
                                        </p:cTn>
                                        <p:tgtEl>
                                          <p:spTgt spid="14"/>
                                        </p:tgtEl>
                                        <p:attrNameLst>
                                          <p:attrName>style.visibility</p:attrName>
                                        </p:attrNameLst>
                                      </p:cBhvr>
                                      <p:to>
                                        <p:strVal val="hidden"/>
                                      </p:to>
                                    </p:set>
                                  </p:childTnLst>
                                </p:cTn>
                              </p:par>
                              <p:par>
                                <p:cTn id="78" presetID="2" presetClass="exit" presetSubtype="4" fill="hold" grpId="1" nodeType="withEffect">
                                  <p:stCondLst>
                                    <p:cond delay="1000"/>
                                  </p:stCondLst>
                                  <p:childTnLst>
                                    <p:anim calcmode="lin" valueType="num">
                                      <p:cBhvr additive="base">
                                        <p:cTn id="79" dur="2000"/>
                                        <p:tgtEl>
                                          <p:spTgt spid="12"/>
                                        </p:tgtEl>
                                        <p:attrNameLst>
                                          <p:attrName>ppt_x</p:attrName>
                                        </p:attrNameLst>
                                      </p:cBhvr>
                                      <p:tavLst>
                                        <p:tav tm="0">
                                          <p:val>
                                            <p:strVal val="ppt_x"/>
                                          </p:val>
                                        </p:tav>
                                        <p:tav tm="100000">
                                          <p:val>
                                            <p:strVal val="ppt_x"/>
                                          </p:val>
                                        </p:tav>
                                      </p:tavLst>
                                    </p:anim>
                                    <p:anim calcmode="lin" valueType="num">
                                      <p:cBhvr additive="base">
                                        <p:cTn id="80" dur="2000"/>
                                        <p:tgtEl>
                                          <p:spTgt spid="12"/>
                                        </p:tgtEl>
                                        <p:attrNameLst>
                                          <p:attrName>ppt_y</p:attrName>
                                        </p:attrNameLst>
                                      </p:cBhvr>
                                      <p:tavLst>
                                        <p:tav tm="0">
                                          <p:val>
                                            <p:strVal val="ppt_y"/>
                                          </p:val>
                                        </p:tav>
                                        <p:tav tm="100000">
                                          <p:val>
                                            <p:strVal val="1+ppt_h/2"/>
                                          </p:val>
                                        </p:tav>
                                      </p:tavLst>
                                    </p:anim>
                                    <p:set>
                                      <p:cBhvr>
                                        <p:cTn id="81" dur="1" fill="hold">
                                          <p:stCondLst>
                                            <p:cond delay="1999"/>
                                          </p:stCondLst>
                                        </p:cTn>
                                        <p:tgtEl>
                                          <p:spTgt spid="12"/>
                                        </p:tgtEl>
                                        <p:attrNameLst>
                                          <p:attrName>style.visibility</p:attrName>
                                        </p:attrNameLst>
                                      </p:cBhvr>
                                      <p:to>
                                        <p:strVal val="hidden"/>
                                      </p:to>
                                    </p:set>
                                  </p:childTnLst>
                                </p:cTn>
                              </p:par>
                              <p:par>
                                <p:cTn id="82" presetID="2" presetClass="exit" presetSubtype="4" fill="hold" grpId="1" nodeType="withEffect">
                                  <p:stCondLst>
                                    <p:cond delay="1000"/>
                                  </p:stCondLst>
                                  <p:childTnLst>
                                    <p:anim calcmode="lin" valueType="num">
                                      <p:cBhvr additive="base">
                                        <p:cTn id="83" dur="2000"/>
                                        <p:tgtEl>
                                          <p:spTgt spid="15"/>
                                        </p:tgtEl>
                                        <p:attrNameLst>
                                          <p:attrName>ppt_x</p:attrName>
                                        </p:attrNameLst>
                                      </p:cBhvr>
                                      <p:tavLst>
                                        <p:tav tm="0">
                                          <p:val>
                                            <p:strVal val="ppt_x"/>
                                          </p:val>
                                        </p:tav>
                                        <p:tav tm="100000">
                                          <p:val>
                                            <p:strVal val="ppt_x"/>
                                          </p:val>
                                        </p:tav>
                                      </p:tavLst>
                                    </p:anim>
                                    <p:anim calcmode="lin" valueType="num">
                                      <p:cBhvr additive="base">
                                        <p:cTn id="84" dur="2000"/>
                                        <p:tgtEl>
                                          <p:spTgt spid="15"/>
                                        </p:tgtEl>
                                        <p:attrNameLst>
                                          <p:attrName>ppt_y</p:attrName>
                                        </p:attrNameLst>
                                      </p:cBhvr>
                                      <p:tavLst>
                                        <p:tav tm="0">
                                          <p:val>
                                            <p:strVal val="ppt_y"/>
                                          </p:val>
                                        </p:tav>
                                        <p:tav tm="100000">
                                          <p:val>
                                            <p:strVal val="1+ppt_h/2"/>
                                          </p:val>
                                        </p:tav>
                                      </p:tavLst>
                                    </p:anim>
                                    <p:set>
                                      <p:cBhvr>
                                        <p:cTn id="85" dur="1" fill="hold">
                                          <p:stCondLst>
                                            <p:cond delay="1999"/>
                                          </p:stCondLst>
                                        </p:cTn>
                                        <p:tgtEl>
                                          <p:spTgt spid="15"/>
                                        </p:tgtEl>
                                        <p:attrNameLst>
                                          <p:attrName>style.visibility</p:attrName>
                                        </p:attrNameLst>
                                      </p:cBhvr>
                                      <p:to>
                                        <p:strVal val="hidden"/>
                                      </p:to>
                                    </p:set>
                                  </p:childTnLst>
                                </p:cTn>
                              </p:par>
                              <p:par>
                                <p:cTn id="86" presetID="2" presetClass="exit" presetSubtype="4" fill="hold" grpId="1" nodeType="withEffect">
                                  <p:stCondLst>
                                    <p:cond delay="1000"/>
                                  </p:stCondLst>
                                  <p:childTnLst>
                                    <p:anim calcmode="lin" valueType="num">
                                      <p:cBhvr additive="base">
                                        <p:cTn id="87" dur="2000"/>
                                        <p:tgtEl>
                                          <p:spTgt spid="25"/>
                                        </p:tgtEl>
                                        <p:attrNameLst>
                                          <p:attrName>ppt_x</p:attrName>
                                        </p:attrNameLst>
                                      </p:cBhvr>
                                      <p:tavLst>
                                        <p:tav tm="0">
                                          <p:val>
                                            <p:strVal val="ppt_x"/>
                                          </p:val>
                                        </p:tav>
                                        <p:tav tm="100000">
                                          <p:val>
                                            <p:strVal val="ppt_x"/>
                                          </p:val>
                                        </p:tav>
                                      </p:tavLst>
                                    </p:anim>
                                    <p:anim calcmode="lin" valueType="num">
                                      <p:cBhvr additive="base">
                                        <p:cTn id="88" dur="2000"/>
                                        <p:tgtEl>
                                          <p:spTgt spid="25"/>
                                        </p:tgtEl>
                                        <p:attrNameLst>
                                          <p:attrName>ppt_y</p:attrName>
                                        </p:attrNameLst>
                                      </p:cBhvr>
                                      <p:tavLst>
                                        <p:tav tm="0">
                                          <p:val>
                                            <p:strVal val="ppt_y"/>
                                          </p:val>
                                        </p:tav>
                                        <p:tav tm="100000">
                                          <p:val>
                                            <p:strVal val="1+ppt_h/2"/>
                                          </p:val>
                                        </p:tav>
                                      </p:tavLst>
                                    </p:anim>
                                    <p:set>
                                      <p:cBhvr>
                                        <p:cTn id="89" dur="1" fill="hold">
                                          <p:stCondLst>
                                            <p:cond delay="1999"/>
                                          </p:stCondLst>
                                        </p:cTn>
                                        <p:tgtEl>
                                          <p:spTgt spid="25"/>
                                        </p:tgtEl>
                                        <p:attrNameLst>
                                          <p:attrName>style.visibility</p:attrName>
                                        </p:attrNameLst>
                                      </p:cBhvr>
                                      <p:to>
                                        <p:strVal val="hidden"/>
                                      </p:to>
                                    </p:set>
                                  </p:childTnLst>
                                </p:cTn>
                              </p:par>
                              <p:par>
                                <p:cTn id="90" presetID="2" presetClass="exit" presetSubtype="4" fill="hold" grpId="1" nodeType="withEffect">
                                  <p:stCondLst>
                                    <p:cond delay="1000"/>
                                  </p:stCondLst>
                                  <p:childTnLst>
                                    <p:anim calcmode="lin" valueType="num">
                                      <p:cBhvr additive="base">
                                        <p:cTn id="91" dur="2000"/>
                                        <p:tgtEl>
                                          <p:spTgt spid="23"/>
                                        </p:tgtEl>
                                        <p:attrNameLst>
                                          <p:attrName>ppt_x</p:attrName>
                                        </p:attrNameLst>
                                      </p:cBhvr>
                                      <p:tavLst>
                                        <p:tav tm="0">
                                          <p:val>
                                            <p:strVal val="ppt_x"/>
                                          </p:val>
                                        </p:tav>
                                        <p:tav tm="100000">
                                          <p:val>
                                            <p:strVal val="ppt_x"/>
                                          </p:val>
                                        </p:tav>
                                      </p:tavLst>
                                    </p:anim>
                                    <p:anim calcmode="lin" valueType="num">
                                      <p:cBhvr additive="base">
                                        <p:cTn id="92" dur="2000"/>
                                        <p:tgtEl>
                                          <p:spTgt spid="23"/>
                                        </p:tgtEl>
                                        <p:attrNameLst>
                                          <p:attrName>ppt_y</p:attrName>
                                        </p:attrNameLst>
                                      </p:cBhvr>
                                      <p:tavLst>
                                        <p:tav tm="0">
                                          <p:val>
                                            <p:strVal val="ppt_y"/>
                                          </p:val>
                                        </p:tav>
                                        <p:tav tm="100000">
                                          <p:val>
                                            <p:strVal val="1+ppt_h/2"/>
                                          </p:val>
                                        </p:tav>
                                      </p:tavLst>
                                    </p:anim>
                                    <p:set>
                                      <p:cBhvr>
                                        <p:cTn id="93" dur="1" fill="hold">
                                          <p:stCondLst>
                                            <p:cond delay="1999"/>
                                          </p:stCondLst>
                                        </p:cTn>
                                        <p:tgtEl>
                                          <p:spTgt spid="23"/>
                                        </p:tgtEl>
                                        <p:attrNameLst>
                                          <p:attrName>style.visibility</p:attrName>
                                        </p:attrNameLst>
                                      </p:cBhvr>
                                      <p:to>
                                        <p:strVal val="hidden"/>
                                      </p:to>
                                    </p:set>
                                  </p:childTnLst>
                                </p:cTn>
                              </p:par>
                              <p:par>
                                <p:cTn id="94" presetID="2" presetClass="exit" presetSubtype="4" fill="hold" grpId="1" nodeType="withEffect">
                                  <p:stCondLst>
                                    <p:cond delay="1000"/>
                                  </p:stCondLst>
                                  <p:childTnLst>
                                    <p:anim calcmode="lin" valueType="num">
                                      <p:cBhvr additive="base">
                                        <p:cTn id="95" dur="2000"/>
                                        <p:tgtEl>
                                          <p:spTgt spid="24"/>
                                        </p:tgtEl>
                                        <p:attrNameLst>
                                          <p:attrName>ppt_x</p:attrName>
                                        </p:attrNameLst>
                                      </p:cBhvr>
                                      <p:tavLst>
                                        <p:tav tm="0">
                                          <p:val>
                                            <p:strVal val="ppt_x"/>
                                          </p:val>
                                        </p:tav>
                                        <p:tav tm="100000">
                                          <p:val>
                                            <p:strVal val="ppt_x"/>
                                          </p:val>
                                        </p:tav>
                                      </p:tavLst>
                                    </p:anim>
                                    <p:anim calcmode="lin" valueType="num">
                                      <p:cBhvr additive="base">
                                        <p:cTn id="96" dur="2000"/>
                                        <p:tgtEl>
                                          <p:spTgt spid="24"/>
                                        </p:tgtEl>
                                        <p:attrNameLst>
                                          <p:attrName>ppt_y</p:attrName>
                                        </p:attrNameLst>
                                      </p:cBhvr>
                                      <p:tavLst>
                                        <p:tav tm="0">
                                          <p:val>
                                            <p:strVal val="ppt_y"/>
                                          </p:val>
                                        </p:tav>
                                        <p:tav tm="100000">
                                          <p:val>
                                            <p:strVal val="1+ppt_h/2"/>
                                          </p:val>
                                        </p:tav>
                                      </p:tavLst>
                                    </p:anim>
                                    <p:set>
                                      <p:cBhvr>
                                        <p:cTn id="97" dur="1" fill="hold">
                                          <p:stCondLst>
                                            <p:cond delay="1999"/>
                                          </p:stCondLst>
                                        </p:cTn>
                                        <p:tgtEl>
                                          <p:spTgt spid="24"/>
                                        </p:tgtEl>
                                        <p:attrNameLst>
                                          <p:attrName>style.visibility</p:attrName>
                                        </p:attrNameLst>
                                      </p:cBhvr>
                                      <p:to>
                                        <p:strVal val="hidden"/>
                                      </p:to>
                                    </p:set>
                                  </p:childTnLst>
                                </p:cTn>
                              </p:par>
                              <p:par>
                                <p:cTn id="98" presetID="2" presetClass="exit" presetSubtype="4" fill="hold" grpId="1" nodeType="withEffect">
                                  <p:stCondLst>
                                    <p:cond delay="1000"/>
                                  </p:stCondLst>
                                  <p:childTnLst>
                                    <p:anim calcmode="lin" valueType="num">
                                      <p:cBhvr additive="base">
                                        <p:cTn id="99" dur="2000"/>
                                        <p:tgtEl>
                                          <p:spTgt spid="26"/>
                                        </p:tgtEl>
                                        <p:attrNameLst>
                                          <p:attrName>ppt_x</p:attrName>
                                        </p:attrNameLst>
                                      </p:cBhvr>
                                      <p:tavLst>
                                        <p:tav tm="0">
                                          <p:val>
                                            <p:strVal val="ppt_x"/>
                                          </p:val>
                                        </p:tav>
                                        <p:tav tm="100000">
                                          <p:val>
                                            <p:strVal val="ppt_x"/>
                                          </p:val>
                                        </p:tav>
                                      </p:tavLst>
                                    </p:anim>
                                    <p:anim calcmode="lin" valueType="num">
                                      <p:cBhvr additive="base">
                                        <p:cTn id="100" dur="2000"/>
                                        <p:tgtEl>
                                          <p:spTgt spid="26"/>
                                        </p:tgtEl>
                                        <p:attrNameLst>
                                          <p:attrName>ppt_y</p:attrName>
                                        </p:attrNameLst>
                                      </p:cBhvr>
                                      <p:tavLst>
                                        <p:tav tm="0">
                                          <p:val>
                                            <p:strVal val="ppt_y"/>
                                          </p:val>
                                        </p:tav>
                                        <p:tav tm="100000">
                                          <p:val>
                                            <p:strVal val="1+ppt_h/2"/>
                                          </p:val>
                                        </p:tav>
                                      </p:tavLst>
                                    </p:anim>
                                    <p:set>
                                      <p:cBhvr>
                                        <p:cTn id="101" dur="1" fill="hold">
                                          <p:stCondLst>
                                            <p:cond delay="1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3" grpId="0" animBg="1"/>
      <p:bldP spid="23" grpId="1" animBg="1"/>
      <p:bldP spid="24" grpId="0" animBg="1"/>
      <p:bldP spid="24" grpId="1" animBg="1"/>
      <p:bldP spid="25" grpId="0" animBg="1"/>
      <p:bldP spid="25" grpId="1" animBg="1"/>
      <p:bldP spid="26" grpId="0" animBg="1"/>
      <p:bldP spid="26" grpId="1" animBg="1"/>
      <p:bldP spid="6" grpId="0" animBg="1"/>
      <p:bldP spid="7" grpId="0" animBg="1"/>
      <p:bldP spid="8" grpId="0" animBg="1"/>
      <p:bldP spid="9"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56963" y="1048822"/>
            <a:ext cx="8048776" cy="326064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56963" y="6318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8" y="59862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全局同步</a:t>
            </a:r>
          </a:p>
        </p:txBody>
      </p:sp>
      <p:sp>
        <p:nvSpPr>
          <p:cNvPr id="29" name="矩形 28"/>
          <p:cNvSpPr/>
          <p:nvPr/>
        </p:nvSpPr>
        <p:spPr>
          <a:xfrm>
            <a:off x="1071154" y="1035549"/>
            <a:ext cx="7354389" cy="656590"/>
          </a:xfrm>
          <a:prstGeom prst="rect">
            <a:avLst/>
          </a:prstGeom>
        </p:spPr>
        <p:txBody>
          <a:bodyPr wrap="square" anchor="ctr">
            <a:spAutoFit/>
          </a:bodyPr>
          <a:lstStyle/>
          <a:p>
            <a:pPr algn="ctr">
              <a:lnSpc>
                <a:spcPts val="2200"/>
              </a:lnSpc>
            </a:pPr>
            <a:r>
              <a:rPr lang="zh-CN" altLang="en-US" sz="1600" b="1" dirty="0" smtClean="0">
                <a:solidFill>
                  <a:srgbClr val="0000FF"/>
                </a:solidFill>
                <a:latin typeface="微软雅黑" pitchFamily="34" charset="-122"/>
                <a:ea typeface="微软雅黑" pitchFamily="34" charset="-122"/>
              </a:rPr>
              <a:t>分组丢弃</a:t>
            </a:r>
            <a:r>
              <a:rPr lang="zh-CN" altLang="en-US" sz="1600" b="1" dirty="0">
                <a:solidFill>
                  <a:srgbClr val="0000FF"/>
                </a:solidFill>
                <a:latin typeface="微软雅黑" pitchFamily="34" charset="-122"/>
                <a:ea typeface="微软雅黑" pitchFamily="34" charset="-122"/>
              </a:rPr>
              <a:t>使发送方出现超时重传</a:t>
            </a:r>
            <a:r>
              <a:rPr lang="zh-CN" altLang="en-US" sz="1600" b="1" dirty="0" smtClean="0">
                <a:solidFill>
                  <a:srgbClr val="0000FF"/>
                </a:solidFill>
                <a:latin typeface="微软雅黑" pitchFamily="34" charset="-122"/>
                <a:ea typeface="微软雅黑" pitchFamily="34" charset="-122"/>
              </a:rPr>
              <a:t>，</a:t>
            </a:r>
            <a:endParaRPr lang="en-US" altLang="zh-CN" sz="1600" b="1" dirty="0" smtClean="0">
              <a:solidFill>
                <a:srgbClr val="0000FF"/>
              </a:solidFill>
              <a:latin typeface="微软雅黑" pitchFamily="34" charset="-122"/>
              <a:ea typeface="微软雅黑" pitchFamily="34" charset="-122"/>
            </a:endParaRPr>
          </a:p>
          <a:p>
            <a:pPr algn="ctr">
              <a:lnSpc>
                <a:spcPts val="2200"/>
              </a:lnSpc>
            </a:pPr>
            <a:r>
              <a:rPr lang="zh-CN" altLang="en-US" sz="1600" b="1" dirty="0" smtClean="0">
                <a:solidFill>
                  <a:srgbClr val="0000FF"/>
                </a:solidFill>
                <a:latin typeface="微软雅黑" pitchFamily="34" charset="-122"/>
                <a:ea typeface="微软雅黑" pitchFamily="34" charset="-122"/>
              </a:rPr>
              <a:t>使多个 </a:t>
            </a:r>
            <a:r>
              <a:rPr lang="en-US" altLang="zh-CN" sz="1600" b="1" dirty="0">
                <a:solidFill>
                  <a:srgbClr val="0000FF"/>
                </a:solidFill>
                <a:latin typeface="微软雅黑" pitchFamily="34" charset="-122"/>
                <a:ea typeface="微软雅黑" pitchFamily="34" charset="-122"/>
              </a:rPr>
              <a:t>TCP </a:t>
            </a:r>
            <a:r>
              <a:rPr lang="zh-CN" altLang="en-US" sz="1600" b="1" dirty="0" smtClean="0">
                <a:solidFill>
                  <a:srgbClr val="0000FF"/>
                </a:solidFill>
                <a:latin typeface="微软雅黑" pitchFamily="34" charset="-122"/>
                <a:ea typeface="微软雅黑" pitchFamily="34" charset="-122"/>
              </a:rPr>
              <a:t>连接同时进入</a:t>
            </a:r>
            <a:r>
              <a:rPr lang="zh-CN" altLang="en-US" sz="1600" b="1" dirty="0">
                <a:solidFill>
                  <a:srgbClr val="0000FF"/>
                </a:solidFill>
                <a:latin typeface="微软雅黑" pitchFamily="34" charset="-122"/>
                <a:ea typeface="微软雅黑" pitchFamily="34" charset="-122"/>
              </a:rPr>
              <a:t>拥塞控制的慢开始</a:t>
            </a:r>
            <a:r>
              <a:rPr lang="zh-CN" altLang="en-US" sz="1600" b="1" dirty="0" smtClean="0">
                <a:solidFill>
                  <a:srgbClr val="0000FF"/>
                </a:solidFill>
                <a:latin typeface="微软雅黑" pitchFamily="34" charset="-122"/>
                <a:ea typeface="微软雅黑" pitchFamily="34" charset="-122"/>
              </a:rPr>
              <a:t>状态，发生</a:t>
            </a:r>
            <a:r>
              <a:rPr lang="zh-CN" altLang="en-US" sz="1600" b="1" dirty="0" smtClean="0">
                <a:solidFill>
                  <a:srgbClr val="CC00CC"/>
                </a:solidFill>
                <a:latin typeface="微软雅黑" pitchFamily="34" charset="-122"/>
                <a:ea typeface="微软雅黑" pitchFamily="34" charset="-122"/>
              </a:rPr>
              <a:t>全局同步</a:t>
            </a:r>
            <a:r>
              <a:rPr lang="zh-CN" altLang="en-US" sz="1600" b="1" dirty="0" smtClean="0">
                <a:solidFill>
                  <a:srgbClr val="0000FF"/>
                </a:solidFill>
                <a:latin typeface="微软雅黑" pitchFamily="34" charset="-122"/>
                <a:ea typeface="微软雅黑" pitchFamily="34" charset="-122"/>
              </a:rPr>
              <a:t>。</a:t>
            </a:r>
            <a:endParaRPr lang="zh-CN" altLang="en-US" sz="1600" b="1" dirty="0">
              <a:solidFill>
                <a:srgbClr val="0000FF"/>
              </a:solidFill>
              <a:latin typeface="微软雅黑" pitchFamily="34" charset="-122"/>
              <a:ea typeface="微软雅黑" pitchFamily="34" charset="-122"/>
            </a:endParaRPr>
          </a:p>
        </p:txBody>
      </p:sp>
      <p:sp>
        <p:nvSpPr>
          <p:cNvPr id="70" name="Line 6"/>
          <p:cNvSpPr>
            <a:spLocks noChangeShapeType="1"/>
          </p:cNvSpPr>
          <p:nvPr/>
        </p:nvSpPr>
        <p:spPr bwMode="auto">
          <a:xfrm>
            <a:off x="2286000" y="4134865"/>
            <a:ext cx="47244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none" tIns="36000"/>
          <a:lstStyle/>
          <a:p>
            <a:endParaRPr lang="zh-CN" altLang="en-US"/>
          </a:p>
        </p:txBody>
      </p:sp>
      <p:sp>
        <p:nvSpPr>
          <p:cNvPr id="71" name="Line 7"/>
          <p:cNvSpPr>
            <a:spLocks noChangeShapeType="1"/>
          </p:cNvSpPr>
          <p:nvPr/>
        </p:nvSpPr>
        <p:spPr bwMode="auto">
          <a:xfrm>
            <a:off x="2286000" y="2610865"/>
            <a:ext cx="4419600" cy="158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Lst>
        </p:spPr>
        <p:txBody>
          <a:bodyPr wrap="none" tIns="36000"/>
          <a:lstStyle/>
          <a:p>
            <a:endParaRPr lang="zh-CN" altLang="en-US"/>
          </a:p>
        </p:txBody>
      </p:sp>
      <p:sp>
        <p:nvSpPr>
          <p:cNvPr id="72" name="Text Box 8"/>
          <p:cNvSpPr txBox="1">
            <a:spLocks noChangeArrowheads="1"/>
          </p:cNvSpPr>
          <p:nvPr/>
        </p:nvSpPr>
        <p:spPr bwMode="auto">
          <a:xfrm>
            <a:off x="914400" y="2204210"/>
            <a:ext cx="1371600" cy="297962"/>
          </a:xfrm>
          <a:prstGeom prst="rect">
            <a:avLst/>
          </a:prstGeom>
          <a:noFill/>
          <a:ln>
            <a:noFill/>
          </a:ln>
          <a:effectLst/>
          <a:extLst>
            <a:ext uri="{909E8E84-426E-40DD-AFC4-6F175D3DCCD1}">
              <a14:hiddenFill xmlns:a14="http://schemas.microsoft.com/office/drawing/2010/main">
                <a:solidFill>
                  <a:srgbClr val="7E87B6"/>
                </a:solidFill>
              </a14:hiddenFill>
            </a:ext>
            <a:ext uri="{91240B29-F687-4F45-9708-019B960494DF}">
              <a14:hiddenLine xmlns:a14="http://schemas.microsoft.com/office/drawing/2010/main" w="50800">
                <a:solidFill>
                  <a:srgbClr val="0E3192"/>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tIns="36000">
            <a:spAutoFit/>
          </a:bodyPr>
          <a:lstStyle/>
          <a:p>
            <a:pPr algn="r" eaLnBrk="1" latinLnBrk="1" hangingPunct="1">
              <a:spcBef>
                <a:spcPct val="50000"/>
              </a:spcBef>
              <a:buClr>
                <a:schemeClr val="folHlink"/>
              </a:buClr>
              <a:buFont typeface="Wingdings" pitchFamily="2" charset="2"/>
              <a:buNone/>
            </a:pPr>
            <a:r>
              <a:rPr kumimoji="1" lang="zh-CN" altLang="en-US" sz="1400" b="1" dirty="0" smtClean="0">
                <a:effectLst/>
                <a:latin typeface="微软雅黑" pitchFamily="34" charset="-122"/>
                <a:ea typeface="微软雅黑" pitchFamily="34" charset="-122"/>
              </a:rPr>
              <a:t>队列长度</a:t>
            </a:r>
            <a:endParaRPr kumimoji="1" lang="en-US" altLang="ko-KR" sz="1400" b="1" dirty="0">
              <a:effectLst/>
              <a:latin typeface="微软雅黑" pitchFamily="34" charset="-122"/>
              <a:ea typeface="微软雅黑" pitchFamily="34" charset="-122"/>
            </a:endParaRPr>
          </a:p>
        </p:txBody>
      </p:sp>
      <p:sp>
        <p:nvSpPr>
          <p:cNvPr id="73" name="Text Box 9"/>
          <p:cNvSpPr txBox="1">
            <a:spLocks noChangeArrowheads="1"/>
          </p:cNvSpPr>
          <p:nvPr/>
        </p:nvSpPr>
        <p:spPr bwMode="auto">
          <a:xfrm>
            <a:off x="7010400" y="3976115"/>
            <a:ext cx="838200" cy="297962"/>
          </a:xfrm>
          <a:prstGeom prst="rect">
            <a:avLst/>
          </a:prstGeom>
          <a:noFill/>
          <a:ln>
            <a:noFill/>
          </a:ln>
          <a:effectLst/>
          <a:extLst>
            <a:ext uri="{909E8E84-426E-40DD-AFC4-6F175D3DCCD1}">
              <a14:hiddenFill xmlns:a14="http://schemas.microsoft.com/office/drawing/2010/main">
                <a:solidFill>
                  <a:srgbClr val="7E87B6"/>
                </a:solidFill>
              </a14:hiddenFill>
            </a:ext>
            <a:ext uri="{91240B29-F687-4F45-9708-019B960494DF}">
              <a14:hiddenLine xmlns:a14="http://schemas.microsoft.com/office/drawing/2010/main" w="50800">
                <a:solidFill>
                  <a:srgbClr val="0E3192"/>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tIns="36000">
            <a:spAutoFit/>
          </a:bodyPr>
          <a:lstStyle/>
          <a:p>
            <a:pPr algn="l" eaLnBrk="1" latinLnBrk="1" hangingPunct="1">
              <a:spcBef>
                <a:spcPct val="50000"/>
              </a:spcBef>
              <a:buClr>
                <a:schemeClr val="folHlink"/>
              </a:buClr>
              <a:buFont typeface="Wingdings" pitchFamily="2" charset="2"/>
              <a:buNone/>
            </a:pPr>
            <a:r>
              <a:rPr kumimoji="1" lang="zh-CN" altLang="en-US" sz="1400" b="1" dirty="0" smtClean="0">
                <a:effectLst/>
                <a:latin typeface="微软雅黑" pitchFamily="34" charset="-122"/>
                <a:ea typeface="微软雅黑" pitchFamily="34" charset="-122"/>
              </a:rPr>
              <a:t>时间</a:t>
            </a:r>
            <a:endParaRPr kumimoji="1" lang="en-US" altLang="ko-KR" sz="1400" b="1" dirty="0">
              <a:effectLst/>
              <a:latin typeface="微软雅黑" pitchFamily="34" charset="-122"/>
              <a:ea typeface="微软雅黑" pitchFamily="34" charset="-122"/>
            </a:endParaRPr>
          </a:p>
        </p:txBody>
      </p:sp>
      <p:sp>
        <p:nvSpPr>
          <p:cNvPr id="76" name="Line 12"/>
          <p:cNvSpPr>
            <a:spLocks noChangeShapeType="1"/>
          </p:cNvSpPr>
          <p:nvPr/>
        </p:nvSpPr>
        <p:spPr bwMode="auto">
          <a:xfrm>
            <a:off x="2286000" y="3893565"/>
            <a:ext cx="4419600" cy="158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Lst>
        </p:spPr>
        <p:txBody>
          <a:bodyPr wrap="none" tIns="36000"/>
          <a:lstStyle/>
          <a:p>
            <a:endParaRPr lang="zh-CN" altLang="en-US"/>
          </a:p>
        </p:txBody>
      </p:sp>
      <p:grpSp>
        <p:nvGrpSpPr>
          <p:cNvPr id="4" name="组合 3"/>
          <p:cNvGrpSpPr/>
          <p:nvPr/>
        </p:nvGrpSpPr>
        <p:grpSpPr>
          <a:xfrm>
            <a:off x="2286000" y="2610865"/>
            <a:ext cx="3659188" cy="1295400"/>
            <a:chOff x="2286000" y="2511834"/>
            <a:chExt cx="3659188" cy="1295400"/>
          </a:xfrm>
        </p:grpSpPr>
        <p:sp>
          <p:nvSpPr>
            <p:cNvPr id="74" name="Freeform 10"/>
            <p:cNvSpPr>
              <a:spLocks/>
            </p:cNvSpPr>
            <p:nvPr/>
          </p:nvSpPr>
          <p:spPr bwMode="auto">
            <a:xfrm>
              <a:off x="22860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5" name="Line 11"/>
            <p:cNvSpPr>
              <a:spLocks noChangeShapeType="1"/>
            </p:cNvSpPr>
            <p:nvPr/>
          </p:nvSpPr>
          <p:spPr bwMode="auto">
            <a:xfrm>
              <a:off x="32004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7" name="Freeform 13"/>
            <p:cNvSpPr>
              <a:spLocks/>
            </p:cNvSpPr>
            <p:nvPr/>
          </p:nvSpPr>
          <p:spPr bwMode="auto">
            <a:xfrm>
              <a:off x="32004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8" name="Line 14"/>
            <p:cNvSpPr>
              <a:spLocks noChangeShapeType="1"/>
            </p:cNvSpPr>
            <p:nvPr/>
          </p:nvSpPr>
          <p:spPr bwMode="auto">
            <a:xfrm>
              <a:off x="41148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79" name="Freeform 15"/>
            <p:cNvSpPr>
              <a:spLocks/>
            </p:cNvSpPr>
            <p:nvPr/>
          </p:nvSpPr>
          <p:spPr bwMode="auto">
            <a:xfrm>
              <a:off x="41148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0" name="Line 16"/>
            <p:cNvSpPr>
              <a:spLocks noChangeShapeType="1"/>
            </p:cNvSpPr>
            <p:nvPr/>
          </p:nvSpPr>
          <p:spPr bwMode="auto">
            <a:xfrm>
              <a:off x="50292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1" name="Freeform 17"/>
            <p:cNvSpPr>
              <a:spLocks/>
            </p:cNvSpPr>
            <p:nvPr/>
          </p:nvSpPr>
          <p:spPr bwMode="auto">
            <a:xfrm>
              <a:off x="50292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0000FF"/>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82" name="Line 18"/>
            <p:cNvSpPr>
              <a:spLocks noChangeShapeType="1"/>
            </p:cNvSpPr>
            <p:nvPr/>
          </p:nvSpPr>
          <p:spPr bwMode="auto">
            <a:xfrm>
              <a:off x="59436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grpSp>
      <p:sp>
        <p:nvSpPr>
          <p:cNvPr id="83" name="Text Box 19"/>
          <p:cNvSpPr txBox="1">
            <a:spLocks noChangeArrowheads="1"/>
          </p:cNvSpPr>
          <p:nvPr/>
        </p:nvSpPr>
        <p:spPr bwMode="auto">
          <a:xfrm>
            <a:off x="6797041" y="2487509"/>
            <a:ext cx="1371600" cy="297962"/>
          </a:xfrm>
          <a:prstGeom prst="rect">
            <a:avLst/>
          </a:prstGeom>
          <a:noFill/>
          <a:ln>
            <a:noFill/>
          </a:ln>
          <a:effectLst/>
          <a:extLst>
            <a:ext uri="{909E8E84-426E-40DD-AFC4-6F175D3DCCD1}">
              <a14:hiddenFill xmlns:a14="http://schemas.microsoft.com/office/drawing/2010/main">
                <a:solidFill>
                  <a:srgbClr val="7E87B6"/>
                </a:solidFill>
              </a14:hiddenFill>
            </a:ext>
            <a:ext uri="{91240B29-F687-4F45-9708-019B960494DF}">
              <a14:hiddenLine xmlns:a14="http://schemas.microsoft.com/office/drawing/2010/main" w="50800">
                <a:solidFill>
                  <a:srgbClr val="0E3192"/>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tIns="36000">
            <a:spAutoFit/>
          </a:bodyPr>
          <a:lstStyle/>
          <a:p>
            <a:pPr algn="l" eaLnBrk="1" latinLnBrk="1" hangingPunct="1">
              <a:spcBef>
                <a:spcPct val="50000"/>
              </a:spcBef>
              <a:buClr>
                <a:schemeClr val="folHlink"/>
              </a:buClr>
              <a:buFont typeface="Wingdings" pitchFamily="2" charset="2"/>
              <a:buNone/>
            </a:pPr>
            <a:r>
              <a:rPr kumimoji="1" lang="zh-CN" altLang="en-US" sz="1400" b="1" dirty="0" smtClean="0">
                <a:solidFill>
                  <a:srgbClr val="C00000"/>
                </a:solidFill>
                <a:effectLst/>
                <a:latin typeface="微软雅黑" pitchFamily="34" charset="-122"/>
                <a:ea typeface="微软雅黑" pitchFamily="34" charset="-122"/>
              </a:rPr>
              <a:t>队列满</a:t>
            </a:r>
            <a:endParaRPr kumimoji="1" lang="en-US" altLang="ko-KR" sz="1400" b="1" dirty="0">
              <a:solidFill>
                <a:srgbClr val="C00000"/>
              </a:solidFill>
              <a:effectLst/>
              <a:latin typeface="微软雅黑" pitchFamily="34" charset="-122"/>
              <a:ea typeface="微软雅黑" pitchFamily="34" charset="-122"/>
            </a:endParaRPr>
          </a:p>
        </p:txBody>
      </p:sp>
      <p:sp>
        <p:nvSpPr>
          <p:cNvPr id="84" name="Rectangle 20"/>
          <p:cNvSpPr>
            <a:spLocks noChangeArrowheads="1"/>
          </p:cNvSpPr>
          <p:nvPr/>
        </p:nvSpPr>
        <p:spPr bwMode="auto">
          <a:xfrm>
            <a:off x="2392092" y="1747650"/>
            <a:ext cx="1605143" cy="685800"/>
          </a:xfrm>
          <a:prstGeom prst="rect">
            <a:avLst/>
          </a:prstGeom>
          <a:solidFill>
            <a:srgbClr val="00FFCC"/>
          </a:solidFill>
          <a:ln w="9525">
            <a:solidFill>
              <a:schemeClr val="tx1"/>
            </a:solidFill>
            <a:miter lim="800000"/>
            <a:headEnd/>
            <a:tailEnd/>
          </a:ln>
          <a:effectLst/>
          <a:extLst/>
        </p:spPr>
        <p:txBody>
          <a:bodyPr lIns="90000" tIns="46800" rIns="90000" bIns="46800" anchor="ctr" anchorCtr="1"/>
          <a:lstStyle/>
          <a:p>
            <a:pPr algn="l" eaLnBrk="1" latinLnBrk="1" hangingPunct="1"/>
            <a:r>
              <a:rPr kumimoji="1" lang="zh-CN" altLang="en-US" sz="1100" b="1" dirty="0" smtClean="0">
                <a:effectLst/>
                <a:latin typeface="微软雅黑" pitchFamily="34" charset="-122"/>
                <a:ea typeface="微软雅黑" pitchFamily="34" charset="-122"/>
              </a:rPr>
              <a:t>队列满时，</a:t>
            </a:r>
            <a:r>
              <a:rPr kumimoji="1" lang="en-US" altLang="zh-CN" sz="1100" b="1" dirty="0" smtClean="0">
                <a:effectLst/>
                <a:latin typeface="微软雅黑" pitchFamily="34" charset="-122"/>
                <a:ea typeface="微软雅黑" pitchFamily="34" charset="-122"/>
              </a:rPr>
              <a:t>TCP</a:t>
            </a:r>
            <a:r>
              <a:rPr kumimoji="1" lang="zh-CN" altLang="en-US" sz="1100" b="1" dirty="0" smtClean="0">
                <a:effectLst/>
                <a:latin typeface="微软雅黑" pitchFamily="34" charset="-122"/>
                <a:ea typeface="微软雅黑" pitchFamily="34" charset="-122"/>
              </a:rPr>
              <a:t>重传定时器超时，重新开始慢启动，减少数据率。</a:t>
            </a:r>
            <a:endParaRPr kumimoji="1" lang="en-US" altLang="ko-KR" sz="1100" b="1" dirty="0">
              <a:effectLst/>
              <a:latin typeface="微软雅黑" pitchFamily="34" charset="-122"/>
              <a:ea typeface="微软雅黑" pitchFamily="34" charset="-122"/>
            </a:endParaRPr>
          </a:p>
        </p:txBody>
      </p:sp>
      <p:sp>
        <p:nvSpPr>
          <p:cNvPr id="85" name="Line 21"/>
          <p:cNvSpPr>
            <a:spLocks noChangeShapeType="1"/>
          </p:cNvSpPr>
          <p:nvPr/>
        </p:nvSpPr>
        <p:spPr bwMode="auto">
          <a:xfrm>
            <a:off x="3807817" y="2433450"/>
            <a:ext cx="304800" cy="180704"/>
          </a:xfrm>
          <a:prstGeom prst="line">
            <a:avLst/>
          </a:prstGeom>
          <a:noFill/>
          <a:ln w="12700">
            <a:solidFill>
              <a:srgbClr val="C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86" name="Rectangle 22"/>
          <p:cNvSpPr>
            <a:spLocks noChangeArrowheads="1"/>
          </p:cNvSpPr>
          <p:nvPr/>
        </p:nvSpPr>
        <p:spPr bwMode="auto">
          <a:xfrm>
            <a:off x="4062543" y="1747650"/>
            <a:ext cx="1267890" cy="685800"/>
          </a:xfrm>
          <a:prstGeom prst="rect">
            <a:avLst/>
          </a:prstGeom>
          <a:solidFill>
            <a:srgbClr val="00FFCC"/>
          </a:solidFill>
          <a:ln w="9525">
            <a:solidFill>
              <a:schemeClr val="tx1"/>
            </a:solidFill>
            <a:miter lim="800000"/>
            <a:headEnd/>
            <a:tailEnd/>
          </a:ln>
          <a:effectLst/>
          <a:extLst/>
        </p:spPr>
        <p:txBody>
          <a:bodyPr lIns="90000" tIns="46800" rIns="90000" bIns="46800" anchor="ctr" anchorCtr="1"/>
          <a:lstStyle/>
          <a:p>
            <a:pPr latinLnBrk="1"/>
            <a:r>
              <a:rPr kumimoji="1" lang="zh-CN" altLang="en-US" sz="1100" b="1" dirty="0" smtClean="0">
                <a:latin typeface="微软雅黑" pitchFamily="34" charset="-122"/>
                <a:ea typeface="微软雅黑" pitchFamily="34" charset="-122"/>
              </a:rPr>
              <a:t>分组离开队列，之后</a:t>
            </a:r>
            <a:r>
              <a:rPr kumimoji="1" lang="zh-CN" altLang="en-US" sz="1100" b="1" dirty="0">
                <a:latin typeface="微软雅黑" pitchFamily="34" charset="-122"/>
                <a:ea typeface="微软雅黑" pitchFamily="34" charset="-122"/>
              </a:rPr>
              <a:t>执行慢启动增大数据</a:t>
            </a:r>
            <a:r>
              <a:rPr kumimoji="1" lang="zh-CN" altLang="en-US" sz="1100" b="1" dirty="0" smtClean="0">
                <a:latin typeface="微软雅黑" pitchFamily="34" charset="-122"/>
                <a:ea typeface="微软雅黑" pitchFamily="34" charset="-122"/>
              </a:rPr>
              <a:t>传输率。</a:t>
            </a:r>
            <a:endParaRPr kumimoji="1" lang="en-US" altLang="ko-KR" sz="1100" b="1" dirty="0">
              <a:latin typeface="微软雅黑" pitchFamily="34" charset="-122"/>
              <a:ea typeface="微软雅黑" pitchFamily="34" charset="-122"/>
            </a:endParaRPr>
          </a:p>
        </p:txBody>
      </p:sp>
      <p:sp>
        <p:nvSpPr>
          <p:cNvPr id="87" name="Rectangle 23"/>
          <p:cNvSpPr>
            <a:spLocks noChangeArrowheads="1"/>
          </p:cNvSpPr>
          <p:nvPr/>
        </p:nvSpPr>
        <p:spPr bwMode="auto">
          <a:xfrm>
            <a:off x="5630083" y="1747650"/>
            <a:ext cx="1380317" cy="685800"/>
          </a:xfrm>
          <a:prstGeom prst="rect">
            <a:avLst/>
          </a:prstGeom>
          <a:solidFill>
            <a:srgbClr val="00FFCC"/>
          </a:solidFill>
          <a:ln w="9525">
            <a:solidFill>
              <a:schemeClr val="tx1"/>
            </a:solidFill>
            <a:miter lim="800000"/>
            <a:headEnd/>
            <a:tailEnd/>
          </a:ln>
          <a:effectLst/>
          <a:extLst/>
        </p:spPr>
        <p:txBody>
          <a:bodyPr lIns="90000" tIns="46800" rIns="90000" bIns="46800" anchor="ctr" anchorCtr="1"/>
          <a:lstStyle/>
          <a:p>
            <a:pPr latinLnBrk="1"/>
            <a:r>
              <a:rPr kumimoji="1" lang="zh-CN" altLang="en-US" sz="1000" b="1" dirty="0" smtClean="0">
                <a:latin typeface="微软雅黑" pitchFamily="34" charset="-122"/>
                <a:ea typeface="微软雅黑" pitchFamily="34" charset="-122"/>
              </a:rPr>
              <a:t>队列又满</a:t>
            </a:r>
            <a:r>
              <a:rPr kumimoji="1" lang="zh-CN" altLang="en-US" sz="1000" b="1" dirty="0">
                <a:latin typeface="微软雅黑" pitchFamily="34" charset="-122"/>
                <a:ea typeface="微软雅黑" pitchFamily="34" charset="-122"/>
              </a:rPr>
              <a:t>时，</a:t>
            </a:r>
            <a:r>
              <a:rPr kumimoji="1" lang="en-US" altLang="zh-CN" sz="1000" b="1" dirty="0">
                <a:latin typeface="微软雅黑" pitchFamily="34" charset="-122"/>
                <a:ea typeface="微软雅黑" pitchFamily="34" charset="-122"/>
              </a:rPr>
              <a:t>TCP</a:t>
            </a:r>
            <a:r>
              <a:rPr kumimoji="1" lang="zh-CN" altLang="en-US" sz="1000" b="1" dirty="0">
                <a:latin typeface="微软雅黑" pitchFamily="34" charset="-122"/>
                <a:ea typeface="微软雅黑" pitchFamily="34" charset="-122"/>
              </a:rPr>
              <a:t>重传定时器超时，</a:t>
            </a:r>
            <a:r>
              <a:rPr kumimoji="1" lang="zh-CN" altLang="en-US" sz="1000" b="1" dirty="0" smtClean="0">
                <a:latin typeface="微软雅黑" pitchFamily="34" charset="-122"/>
                <a:ea typeface="微软雅黑" pitchFamily="34" charset="-122"/>
              </a:rPr>
              <a:t>重新再次开始</a:t>
            </a:r>
            <a:r>
              <a:rPr kumimoji="1" lang="zh-CN" altLang="en-US" sz="1000" b="1" dirty="0">
                <a:latin typeface="微软雅黑" pitchFamily="34" charset="-122"/>
                <a:ea typeface="微软雅黑" pitchFamily="34" charset="-122"/>
              </a:rPr>
              <a:t>慢启动，减少数据率。</a:t>
            </a:r>
            <a:endParaRPr kumimoji="1" lang="en-US" altLang="ko-KR" sz="1000" b="1" dirty="0">
              <a:latin typeface="微软雅黑" pitchFamily="34" charset="-122"/>
              <a:ea typeface="微软雅黑" pitchFamily="34" charset="-122"/>
            </a:endParaRPr>
          </a:p>
        </p:txBody>
      </p:sp>
      <p:sp>
        <p:nvSpPr>
          <p:cNvPr id="88" name="Line 24"/>
          <p:cNvSpPr>
            <a:spLocks noChangeShapeType="1"/>
          </p:cNvSpPr>
          <p:nvPr/>
        </p:nvSpPr>
        <p:spPr bwMode="auto">
          <a:xfrm>
            <a:off x="4495800" y="2433450"/>
            <a:ext cx="226417" cy="942704"/>
          </a:xfrm>
          <a:prstGeom prst="line">
            <a:avLst/>
          </a:prstGeom>
          <a:noFill/>
          <a:ln w="12700">
            <a:solidFill>
              <a:srgbClr val="C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89" name="Line 25"/>
          <p:cNvSpPr>
            <a:spLocks noChangeShapeType="1"/>
          </p:cNvSpPr>
          <p:nvPr/>
        </p:nvSpPr>
        <p:spPr bwMode="auto">
          <a:xfrm flipH="1">
            <a:off x="5030787" y="2267036"/>
            <a:ext cx="599293" cy="334060"/>
          </a:xfrm>
          <a:prstGeom prst="line">
            <a:avLst/>
          </a:prstGeom>
          <a:noFill/>
          <a:ln w="12700">
            <a:solidFill>
              <a:srgbClr val="C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69" name="Line 5"/>
          <p:cNvSpPr>
            <a:spLocks noChangeShapeType="1"/>
          </p:cNvSpPr>
          <p:nvPr/>
        </p:nvSpPr>
        <p:spPr bwMode="auto">
          <a:xfrm flipV="1">
            <a:off x="2299063" y="2267037"/>
            <a:ext cx="1588" cy="186782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Lst>
        </p:spPr>
        <p:txBody>
          <a:bodyPr wrap="none" tIns="36000"/>
          <a:lstStyle/>
          <a:p>
            <a:endParaRPr lang="zh-CN" altLang="en-US"/>
          </a:p>
        </p:txBody>
      </p:sp>
      <p:grpSp>
        <p:nvGrpSpPr>
          <p:cNvPr id="28" name="组合 27"/>
          <p:cNvGrpSpPr/>
          <p:nvPr/>
        </p:nvGrpSpPr>
        <p:grpSpPr>
          <a:xfrm>
            <a:off x="2286000" y="3363091"/>
            <a:ext cx="3659188" cy="534646"/>
            <a:chOff x="2286000" y="2511834"/>
            <a:chExt cx="3659188" cy="1295400"/>
          </a:xfrm>
        </p:grpSpPr>
        <p:sp>
          <p:nvSpPr>
            <p:cNvPr id="30" name="Freeform 10"/>
            <p:cNvSpPr>
              <a:spLocks/>
            </p:cNvSpPr>
            <p:nvPr/>
          </p:nvSpPr>
          <p:spPr bwMode="auto">
            <a:xfrm>
              <a:off x="22860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CC00CC"/>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1" name="Line 11"/>
            <p:cNvSpPr>
              <a:spLocks noChangeShapeType="1"/>
            </p:cNvSpPr>
            <p:nvPr/>
          </p:nvSpPr>
          <p:spPr bwMode="auto">
            <a:xfrm>
              <a:off x="32004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2" name="Freeform 13"/>
            <p:cNvSpPr>
              <a:spLocks/>
            </p:cNvSpPr>
            <p:nvPr/>
          </p:nvSpPr>
          <p:spPr bwMode="auto">
            <a:xfrm>
              <a:off x="32004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CC00CC"/>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3" name="Line 14"/>
            <p:cNvSpPr>
              <a:spLocks noChangeShapeType="1"/>
            </p:cNvSpPr>
            <p:nvPr/>
          </p:nvSpPr>
          <p:spPr bwMode="auto">
            <a:xfrm>
              <a:off x="41148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4" name="Freeform 15"/>
            <p:cNvSpPr>
              <a:spLocks/>
            </p:cNvSpPr>
            <p:nvPr/>
          </p:nvSpPr>
          <p:spPr bwMode="auto">
            <a:xfrm>
              <a:off x="41148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CC00CC"/>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5" name="Line 16"/>
            <p:cNvSpPr>
              <a:spLocks noChangeShapeType="1"/>
            </p:cNvSpPr>
            <p:nvPr/>
          </p:nvSpPr>
          <p:spPr bwMode="auto">
            <a:xfrm>
              <a:off x="50292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6" name="Freeform 17"/>
            <p:cNvSpPr>
              <a:spLocks/>
            </p:cNvSpPr>
            <p:nvPr/>
          </p:nvSpPr>
          <p:spPr bwMode="auto">
            <a:xfrm>
              <a:off x="50292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CC00CC"/>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37" name="Line 18"/>
            <p:cNvSpPr>
              <a:spLocks noChangeShapeType="1"/>
            </p:cNvSpPr>
            <p:nvPr/>
          </p:nvSpPr>
          <p:spPr bwMode="auto">
            <a:xfrm>
              <a:off x="59436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grpSp>
      <p:grpSp>
        <p:nvGrpSpPr>
          <p:cNvPr id="59" name="组合 58"/>
          <p:cNvGrpSpPr/>
          <p:nvPr/>
        </p:nvGrpSpPr>
        <p:grpSpPr>
          <a:xfrm>
            <a:off x="2286000" y="3200950"/>
            <a:ext cx="3659188" cy="714261"/>
            <a:chOff x="2286000" y="2511834"/>
            <a:chExt cx="3659188" cy="1295400"/>
          </a:xfrm>
        </p:grpSpPr>
        <p:sp>
          <p:nvSpPr>
            <p:cNvPr id="60" name="Freeform 10"/>
            <p:cNvSpPr>
              <a:spLocks/>
            </p:cNvSpPr>
            <p:nvPr/>
          </p:nvSpPr>
          <p:spPr bwMode="auto">
            <a:xfrm>
              <a:off x="22860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1" name="Line 11"/>
            <p:cNvSpPr>
              <a:spLocks noChangeShapeType="1"/>
            </p:cNvSpPr>
            <p:nvPr/>
          </p:nvSpPr>
          <p:spPr bwMode="auto">
            <a:xfrm>
              <a:off x="32004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2" name="Freeform 13"/>
            <p:cNvSpPr>
              <a:spLocks/>
            </p:cNvSpPr>
            <p:nvPr/>
          </p:nvSpPr>
          <p:spPr bwMode="auto">
            <a:xfrm>
              <a:off x="32004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3" name="Line 14"/>
            <p:cNvSpPr>
              <a:spLocks noChangeShapeType="1"/>
            </p:cNvSpPr>
            <p:nvPr/>
          </p:nvSpPr>
          <p:spPr bwMode="auto">
            <a:xfrm>
              <a:off x="41148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4" name="Freeform 15"/>
            <p:cNvSpPr>
              <a:spLocks/>
            </p:cNvSpPr>
            <p:nvPr/>
          </p:nvSpPr>
          <p:spPr bwMode="auto">
            <a:xfrm>
              <a:off x="41148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5" name="Line 16"/>
            <p:cNvSpPr>
              <a:spLocks noChangeShapeType="1"/>
            </p:cNvSpPr>
            <p:nvPr/>
          </p:nvSpPr>
          <p:spPr bwMode="auto">
            <a:xfrm>
              <a:off x="50292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6" name="Freeform 17"/>
            <p:cNvSpPr>
              <a:spLocks/>
            </p:cNvSpPr>
            <p:nvPr/>
          </p:nvSpPr>
          <p:spPr bwMode="auto">
            <a:xfrm>
              <a:off x="5029200" y="2549934"/>
              <a:ext cx="914400" cy="1231900"/>
            </a:xfrm>
            <a:custGeom>
              <a:avLst/>
              <a:gdLst>
                <a:gd name="T0" fmla="*/ 0 w 576"/>
                <a:gd name="T1" fmla="*/ 912 h 920"/>
                <a:gd name="T2" fmla="*/ 336 w 576"/>
                <a:gd name="T3" fmla="*/ 768 h 920"/>
                <a:gd name="T4" fmla="*/ 576 w 576"/>
                <a:gd name="T5" fmla="*/ 0 h 920"/>
              </a:gdLst>
              <a:ahLst/>
              <a:cxnLst>
                <a:cxn ang="0">
                  <a:pos x="T0" y="T1"/>
                </a:cxn>
                <a:cxn ang="0">
                  <a:pos x="T2" y="T3"/>
                </a:cxn>
                <a:cxn ang="0">
                  <a:pos x="T4" y="T5"/>
                </a:cxn>
              </a:cxnLst>
              <a:rect l="0" t="0" r="r" b="b"/>
              <a:pathLst>
                <a:path w="576" h="920">
                  <a:moveTo>
                    <a:pt x="0" y="912"/>
                  </a:moveTo>
                  <a:cubicBezTo>
                    <a:pt x="120" y="916"/>
                    <a:pt x="240" y="920"/>
                    <a:pt x="336" y="768"/>
                  </a:cubicBezTo>
                  <a:cubicBezTo>
                    <a:pt x="432" y="616"/>
                    <a:pt x="536" y="120"/>
                    <a:pt x="576"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rgbClr val="7E87B6"/>
                  </a:solid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sp>
          <p:nvSpPr>
            <p:cNvPr id="67" name="Line 18"/>
            <p:cNvSpPr>
              <a:spLocks noChangeShapeType="1"/>
            </p:cNvSpPr>
            <p:nvPr/>
          </p:nvSpPr>
          <p:spPr bwMode="auto">
            <a:xfrm>
              <a:off x="5943600" y="2511834"/>
              <a:ext cx="1588" cy="1295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tIns="36000"/>
            <a:lstStyle/>
            <a:p>
              <a:endParaRPr lang="zh-CN" altLang="en-US"/>
            </a:p>
          </p:txBody>
        </p:sp>
      </p:grpSp>
    </p:spTree>
    <p:extLst>
      <p:ext uri="{BB962C8B-B14F-4D97-AF65-F5344CB8AC3E}">
        <p14:creationId xmlns:p14="http://schemas.microsoft.com/office/powerpoint/2010/main" val="285312697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012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86152" y="616917"/>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主动队列管理</a:t>
            </a:r>
            <a:r>
              <a:rPr lang="en-US" altLang="zh-CN" sz="2000" b="1" dirty="0">
                <a:solidFill>
                  <a:schemeClr val="bg1"/>
                </a:solidFill>
                <a:latin typeface="微软雅黑" pitchFamily="34" charset="-122"/>
                <a:ea typeface="微软雅黑" pitchFamily="34" charset="-122"/>
              </a:rPr>
              <a:t>AQM</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013227"/>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1998 </a:t>
            </a:r>
            <a:r>
              <a:rPr lang="zh-CN" altLang="en-US" sz="2000" b="1" dirty="0">
                <a:latin typeface="微软雅黑" pitchFamily="34" charset="-122"/>
                <a:ea typeface="微软雅黑" pitchFamily="34" charset="-122"/>
              </a:rPr>
              <a:t>年提出了主动队列管理 </a:t>
            </a:r>
            <a:r>
              <a:rPr lang="en-US" altLang="zh-CN" sz="2000" b="1" dirty="0">
                <a:latin typeface="微软雅黑" pitchFamily="34" charset="-122"/>
                <a:ea typeface="微软雅黑" pitchFamily="34" charset="-122"/>
              </a:rPr>
              <a:t>AQM (Active Queue Management)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所谓</a:t>
            </a:r>
            <a:r>
              <a:rPr lang="zh-CN" altLang="en-US" sz="2000" b="1" dirty="0">
                <a:solidFill>
                  <a:srgbClr val="CC00CC"/>
                </a:solidFill>
                <a:latin typeface="微软雅黑" pitchFamily="34" charset="-122"/>
                <a:ea typeface="微软雅黑" pitchFamily="34" charset="-122"/>
              </a:rPr>
              <a:t>“主动”</a:t>
            </a:r>
            <a:r>
              <a:rPr lang="zh-CN" altLang="en-US" sz="2000" b="1" dirty="0">
                <a:latin typeface="微软雅黑" pitchFamily="34" charset="-122"/>
                <a:ea typeface="微软雅黑" pitchFamily="34" charset="-122"/>
              </a:rPr>
              <a:t>就是不要等到路由器的队列长度已经达到最大值时才不得不丢弃后面到达的</a:t>
            </a:r>
            <a:r>
              <a:rPr lang="zh-CN" altLang="en-US" sz="2000" b="1" dirty="0" smtClean="0">
                <a:latin typeface="微软雅黑" pitchFamily="34" charset="-122"/>
                <a:ea typeface="微软雅黑" pitchFamily="34" charset="-122"/>
              </a:rPr>
              <a:t>分组，而是在</a:t>
            </a:r>
            <a:r>
              <a:rPr lang="zh-CN" altLang="en-US" sz="2000" b="1" dirty="0">
                <a:latin typeface="微软雅黑" pitchFamily="34" charset="-122"/>
                <a:ea typeface="微软雅黑" pitchFamily="34" charset="-122"/>
              </a:rPr>
              <a:t>队列长度达到某个值得警惕的数值时（即当网络拥塞有了某些拥塞征兆时），就</a:t>
            </a:r>
            <a:r>
              <a:rPr lang="zh-CN" altLang="en-US" sz="2000" b="1" dirty="0">
                <a:solidFill>
                  <a:srgbClr val="0000FF"/>
                </a:solidFill>
                <a:latin typeface="微软雅黑" pitchFamily="34" charset="-122"/>
                <a:ea typeface="微软雅黑" pitchFamily="34" charset="-122"/>
              </a:rPr>
              <a:t>主动丢弃</a:t>
            </a:r>
            <a:r>
              <a:rPr lang="zh-CN" altLang="en-US" sz="2000" b="1" dirty="0">
                <a:latin typeface="微软雅黑" pitchFamily="34" charset="-122"/>
                <a:ea typeface="微软雅黑" pitchFamily="34" charset="-122"/>
              </a:rPr>
              <a:t>到达的分组。</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AQM </a:t>
            </a:r>
            <a:r>
              <a:rPr lang="zh-CN" altLang="en-US" sz="2000" b="1" dirty="0">
                <a:latin typeface="微软雅黑" pitchFamily="34" charset="-122"/>
                <a:ea typeface="微软雅黑" pitchFamily="34" charset="-122"/>
              </a:rPr>
              <a:t>可以有不同实现方法，其中曾流行多年的就是</a:t>
            </a:r>
            <a:r>
              <a:rPr lang="zh-CN" altLang="en-US" sz="2000" b="1" dirty="0">
                <a:solidFill>
                  <a:srgbClr val="0000FF"/>
                </a:solidFill>
                <a:latin typeface="微软雅黑" pitchFamily="34" charset="-122"/>
                <a:ea typeface="微软雅黑" pitchFamily="34" charset="-122"/>
              </a:rPr>
              <a:t>随机早期检测 </a:t>
            </a:r>
            <a:r>
              <a:rPr lang="en-US" altLang="zh-CN" sz="2000" b="1" dirty="0">
                <a:solidFill>
                  <a:srgbClr val="0000FF"/>
                </a:solidFill>
                <a:latin typeface="微软雅黑" pitchFamily="34" charset="-122"/>
                <a:ea typeface="微软雅黑" pitchFamily="34" charset="-122"/>
              </a:rPr>
              <a:t>RED </a:t>
            </a:r>
            <a:r>
              <a:rPr lang="en-US" altLang="zh-CN" sz="2000" b="1" dirty="0">
                <a:latin typeface="微软雅黑" pitchFamily="34" charset="-122"/>
                <a:ea typeface="微软雅黑" pitchFamily="34" charset="-122"/>
              </a:rPr>
              <a:t>(Random Early Detection)</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04828349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4098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86152" y="607773"/>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随机早期检测 </a:t>
            </a:r>
            <a:r>
              <a:rPr lang="en-US" altLang="zh-CN" sz="2000" b="1" dirty="0">
                <a:solidFill>
                  <a:schemeClr val="bg1"/>
                </a:solidFill>
                <a:latin typeface="微软雅黑" pitchFamily="34" charset="-122"/>
                <a:ea typeface="微软雅黑" pitchFamily="34" charset="-122"/>
              </a:rPr>
              <a:t>RED</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967507"/>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使路由器的队列维持两个参数：队列长度最小门限 </a:t>
            </a:r>
            <a:r>
              <a:rPr lang="en-US" altLang="zh-CN" sz="2000" b="1" dirty="0" err="1">
                <a:latin typeface="微软雅黑" pitchFamily="34" charset="-122"/>
                <a:ea typeface="微软雅黑" pitchFamily="34" charset="-122"/>
              </a:rPr>
              <a:t>TH</a:t>
            </a:r>
            <a:r>
              <a:rPr lang="en-US" altLang="zh-CN" sz="2000" b="1" baseline="-25000" dirty="0" err="1">
                <a:latin typeface="微软雅黑" pitchFamily="34" charset="-122"/>
                <a:ea typeface="微软雅黑" pitchFamily="34" charset="-122"/>
              </a:rPr>
              <a:t>min</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和最大门限 </a:t>
            </a:r>
            <a:r>
              <a:rPr lang="en-US" altLang="zh-CN" sz="2000" b="1" dirty="0" err="1">
                <a:latin typeface="微软雅黑" pitchFamily="34" charset="-122"/>
                <a:ea typeface="微软雅黑" pitchFamily="34" charset="-122"/>
              </a:rPr>
              <a:t>Th</a:t>
            </a:r>
            <a:r>
              <a:rPr lang="en-US" altLang="zh-CN" sz="2000" b="1" baseline="-25000" dirty="0" err="1">
                <a:latin typeface="微软雅黑" pitchFamily="34" charset="-122"/>
                <a:ea typeface="微软雅黑" pitchFamily="34" charset="-122"/>
              </a:rPr>
              <a:t>max</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RED </a:t>
            </a:r>
            <a:r>
              <a:rPr lang="zh-CN" altLang="en-US" sz="2000" b="1" dirty="0">
                <a:latin typeface="微软雅黑" pitchFamily="34" charset="-122"/>
                <a:ea typeface="微软雅黑" pitchFamily="34" charset="-122"/>
              </a:rPr>
              <a:t>对每一个到达的分组都先计算平均队列长度 </a:t>
            </a:r>
            <a:r>
              <a:rPr lang="en-US" altLang="zh-CN" sz="2000" b="1" i="1" dirty="0">
                <a:latin typeface="微软雅黑" pitchFamily="34" charset="-122"/>
                <a:ea typeface="微软雅黑" pitchFamily="34" charset="-122"/>
              </a:rPr>
              <a:t>L</a:t>
            </a:r>
            <a:r>
              <a:rPr lang="en-US" altLang="zh-CN" sz="2000" b="1" baseline="-25000" dirty="0">
                <a:latin typeface="微软雅黑" pitchFamily="34" charset="-122"/>
                <a:ea typeface="微软雅黑" pitchFamily="34" charset="-122"/>
              </a:rPr>
              <a:t>AV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720725" indent="-360363">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若</a:t>
            </a:r>
            <a:r>
              <a:rPr lang="zh-CN" altLang="en-US" sz="2000" b="1" dirty="0">
                <a:latin typeface="微软雅黑" pitchFamily="34" charset="-122"/>
                <a:ea typeface="微软雅黑" pitchFamily="34" charset="-122"/>
              </a:rPr>
              <a:t>平均队列长度</a:t>
            </a:r>
            <a:r>
              <a:rPr lang="zh-CN" altLang="en-US" sz="2000" b="1" dirty="0">
                <a:solidFill>
                  <a:srgbClr val="0000FF"/>
                </a:solidFill>
                <a:latin typeface="微软雅黑" pitchFamily="34" charset="-122"/>
                <a:ea typeface="微软雅黑" pitchFamily="34" charset="-122"/>
              </a:rPr>
              <a:t>小于</a:t>
            </a:r>
            <a:r>
              <a:rPr lang="zh-CN" altLang="en-US" sz="2000" b="1" dirty="0">
                <a:latin typeface="微软雅黑" pitchFamily="34" charset="-122"/>
                <a:ea typeface="微软雅黑" pitchFamily="34" charset="-122"/>
              </a:rPr>
              <a:t>最小门限 </a:t>
            </a:r>
            <a:r>
              <a:rPr lang="en-US" altLang="zh-CN" sz="2000" b="1" dirty="0" err="1">
                <a:latin typeface="微软雅黑" pitchFamily="34" charset="-122"/>
                <a:ea typeface="微软雅黑" pitchFamily="34" charset="-122"/>
              </a:rPr>
              <a:t>TH</a:t>
            </a:r>
            <a:r>
              <a:rPr lang="en-US" altLang="zh-CN" sz="2000" b="1" baseline="-25000" dirty="0" err="1">
                <a:latin typeface="微软雅黑" pitchFamily="34" charset="-122"/>
                <a:ea typeface="微软雅黑" pitchFamily="34" charset="-122"/>
              </a:rPr>
              <a:t>min</a:t>
            </a:r>
            <a:r>
              <a:rPr lang="zh-CN" altLang="en-US" sz="2000" b="1" dirty="0">
                <a:latin typeface="微软雅黑" pitchFamily="34" charset="-122"/>
                <a:ea typeface="微软雅黑" pitchFamily="34" charset="-122"/>
              </a:rPr>
              <a:t>，则将新到达的分组放入队列进行排队。</a:t>
            </a:r>
          </a:p>
          <a:p>
            <a:pPr marL="720725" indent="-360363">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若</a:t>
            </a:r>
            <a:r>
              <a:rPr lang="zh-CN" altLang="en-US" sz="2000" b="1" dirty="0">
                <a:latin typeface="微软雅黑" pitchFamily="34" charset="-122"/>
                <a:ea typeface="微软雅黑" pitchFamily="34" charset="-122"/>
              </a:rPr>
              <a:t>平均队列长度</a:t>
            </a:r>
            <a:r>
              <a:rPr lang="zh-CN" altLang="en-US" sz="2000" b="1" dirty="0">
                <a:solidFill>
                  <a:srgbClr val="0000FF"/>
                </a:solidFill>
                <a:latin typeface="微软雅黑" pitchFamily="34" charset="-122"/>
                <a:ea typeface="微软雅黑" pitchFamily="34" charset="-122"/>
              </a:rPr>
              <a:t>超过</a:t>
            </a:r>
            <a:r>
              <a:rPr lang="zh-CN" altLang="en-US" sz="2000" b="1" dirty="0">
                <a:latin typeface="微软雅黑" pitchFamily="34" charset="-122"/>
                <a:ea typeface="微软雅黑" pitchFamily="34" charset="-122"/>
              </a:rPr>
              <a:t>最大</a:t>
            </a:r>
            <a:r>
              <a:rPr lang="zh-CN" altLang="en-US" sz="2000" b="1" dirty="0" smtClean="0">
                <a:latin typeface="微软雅黑" pitchFamily="34" charset="-122"/>
                <a:ea typeface="微软雅黑" pitchFamily="34" charset="-122"/>
              </a:rPr>
              <a:t>门限 </a:t>
            </a:r>
            <a:r>
              <a:rPr lang="en-US" altLang="zh-CN" sz="2000" b="1" dirty="0" err="1">
                <a:latin typeface="微软雅黑" pitchFamily="34" charset="-122"/>
                <a:ea typeface="微软雅黑" pitchFamily="34" charset="-122"/>
              </a:rPr>
              <a:t>Th</a:t>
            </a:r>
            <a:r>
              <a:rPr lang="en-US" altLang="zh-CN" sz="2000" b="1" baseline="-25000" dirty="0" err="1">
                <a:latin typeface="微软雅黑" pitchFamily="34" charset="-122"/>
                <a:ea typeface="微软雅黑" pitchFamily="34" charset="-122"/>
              </a:rPr>
              <a:t>max</a:t>
            </a: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则将新到达的分组丢弃。</a:t>
            </a:r>
          </a:p>
          <a:p>
            <a:pPr marL="720725" indent="-360363">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若</a:t>
            </a:r>
            <a:r>
              <a:rPr lang="zh-CN" altLang="en-US" sz="2000" b="1" dirty="0">
                <a:latin typeface="微软雅黑" pitchFamily="34" charset="-122"/>
                <a:ea typeface="微软雅黑" pitchFamily="34" charset="-122"/>
              </a:rPr>
              <a:t>平均队列长度在最小门限 </a:t>
            </a:r>
            <a:r>
              <a:rPr lang="en-US" altLang="zh-CN" sz="2000" b="1" dirty="0" err="1">
                <a:latin typeface="微软雅黑" pitchFamily="34" charset="-122"/>
                <a:ea typeface="微软雅黑" pitchFamily="34" charset="-122"/>
              </a:rPr>
              <a:t>TH</a:t>
            </a:r>
            <a:r>
              <a:rPr lang="en-US" altLang="zh-CN" sz="2000" b="1" baseline="-25000" dirty="0" err="1">
                <a:latin typeface="微软雅黑" pitchFamily="34" charset="-122"/>
                <a:ea typeface="微软雅黑" pitchFamily="34" charset="-122"/>
              </a:rPr>
              <a:t>min</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和最大</a:t>
            </a:r>
            <a:r>
              <a:rPr lang="zh-CN" altLang="en-US" sz="2000" b="1" dirty="0" smtClean="0">
                <a:latin typeface="微软雅黑" pitchFamily="34" charset="-122"/>
                <a:ea typeface="微软雅黑" pitchFamily="34" charset="-122"/>
              </a:rPr>
              <a:t>门限 </a:t>
            </a:r>
            <a:r>
              <a:rPr lang="en-US" altLang="zh-CN" sz="2000" b="1" dirty="0" err="1" smtClean="0">
                <a:latin typeface="微软雅黑" pitchFamily="34" charset="-122"/>
                <a:ea typeface="微软雅黑" pitchFamily="34" charset="-122"/>
              </a:rPr>
              <a:t>Th</a:t>
            </a:r>
            <a:r>
              <a:rPr lang="en-US" altLang="zh-CN" sz="2000" b="1" baseline="-25000" dirty="0" err="1" smtClean="0">
                <a:latin typeface="微软雅黑" pitchFamily="34" charset="-122"/>
                <a:ea typeface="微软雅黑" pitchFamily="34" charset="-122"/>
              </a:rPr>
              <a:t>max</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之间，则按照某一</a:t>
            </a:r>
            <a:r>
              <a:rPr lang="zh-CN" altLang="en-US" sz="2000" b="1" dirty="0">
                <a:solidFill>
                  <a:srgbClr val="0000FF"/>
                </a:solidFill>
                <a:latin typeface="微软雅黑" pitchFamily="34" charset="-122"/>
                <a:ea typeface="微软雅黑" pitchFamily="34" charset="-122"/>
              </a:rPr>
              <a:t>概率 </a:t>
            </a:r>
            <a:r>
              <a:rPr lang="en-US" altLang="zh-CN" sz="2000" b="1" i="1" dirty="0">
                <a:solidFill>
                  <a:srgbClr val="0000FF"/>
                </a:solidFill>
                <a:latin typeface="微软雅黑" pitchFamily="34" charset="-122"/>
                <a:ea typeface="微软雅黑" pitchFamily="34" charset="-122"/>
              </a:rPr>
              <a:t>p</a:t>
            </a:r>
            <a:r>
              <a:rPr lang="en-US" altLang="zh-CN" sz="2000" b="1" dirty="0">
                <a:solidFill>
                  <a:srgbClr val="0000FF"/>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将新到达的分组丢弃。</a:t>
            </a:r>
          </a:p>
        </p:txBody>
      </p:sp>
    </p:spTree>
    <p:extLst>
      <p:ext uri="{BB962C8B-B14F-4D97-AF65-F5344CB8AC3E}">
        <p14:creationId xmlns:p14="http://schemas.microsoft.com/office/powerpoint/2010/main" val="102565261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56236"/>
            <a:ext cx="8048776" cy="286415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56963" y="6545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86152" y="621344"/>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随机早期检测 </a:t>
            </a:r>
            <a:r>
              <a:rPr lang="en-US" altLang="zh-CN" sz="2000" b="1" dirty="0">
                <a:solidFill>
                  <a:schemeClr val="bg1"/>
                </a:solidFill>
                <a:latin typeface="微软雅黑" pitchFamily="34" charset="-122"/>
                <a:ea typeface="微软雅黑" pitchFamily="34" charset="-122"/>
              </a:rPr>
              <a:t>RED</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017654"/>
            <a:ext cx="8184960"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buClr>
                <a:srgbClr val="0070C0"/>
              </a:buClr>
            </a:pPr>
            <a:r>
              <a:rPr lang="en-US" altLang="zh-CN" sz="2000" b="1" dirty="0">
                <a:latin typeface="微软雅黑" pitchFamily="34" charset="-122"/>
                <a:ea typeface="微软雅黑" pitchFamily="34" charset="-122"/>
              </a:rPr>
              <a:t>RED </a:t>
            </a:r>
            <a:r>
              <a:rPr lang="zh-CN" altLang="en-US" sz="2000" b="1" dirty="0">
                <a:latin typeface="微软雅黑" pitchFamily="34" charset="-122"/>
                <a:ea typeface="微软雅黑" pitchFamily="34" charset="-122"/>
              </a:rPr>
              <a:t>将路由器的到达队列划分成为三个区域： </a:t>
            </a:r>
          </a:p>
        </p:txBody>
      </p:sp>
      <p:grpSp>
        <p:nvGrpSpPr>
          <p:cNvPr id="36" name="组合 35"/>
          <p:cNvGrpSpPr/>
          <p:nvPr/>
        </p:nvGrpSpPr>
        <p:grpSpPr>
          <a:xfrm>
            <a:off x="1545522" y="1549645"/>
            <a:ext cx="6406251" cy="2665222"/>
            <a:chOff x="981241" y="2057562"/>
            <a:chExt cx="8705572" cy="3621820"/>
          </a:xfrm>
        </p:grpSpPr>
        <p:sp>
          <p:nvSpPr>
            <p:cNvPr id="6" name="Rectangle 35"/>
            <p:cNvSpPr>
              <a:spLocks noChangeArrowheads="1"/>
            </p:cNvSpPr>
            <p:nvPr/>
          </p:nvSpPr>
          <p:spPr bwMode="auto">
            <a:xfrm>
              <a:off x="2952883" y="2059150"/>
              <a:ext cx="3437863" cy="3013075"/>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 name="Rectangle 34"/>
            <p:cNvSpPr>
              <a:spLocks noChangeArrowheads="1"/>
            </p:cNvSpPr>
            <p:nvPr/>
          </p:nvSpPr>
          <p:spPr bwMode="auto">
            <a:xfrm>
              <a:off x="6394185" y="2057562"/>
              <a:ext cx="1024996" cy="24765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 name="Rectangle 33"/>
            <p:cNvSpPr>
              <a:spLocks noChangeArrowheads="1"/>
            </p:cNvSpPr>
            <p:nvPr/>
          </p:nvSpPr>
          <p:spPr bwMode="auto">
            <a:xfrm>
              <a:off x="1676798" y="2057563"/>
              <a:ext cx="1276085" cy="3444875"/>
            </a:xfrm>
            <a:prstGeom prst="rect">
              <a:avLst/>
            </a:prstGeom>
            <a:solidFill>
              <a:srgbClr val="66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 name="Rectangle 4"/>
            <p:cNvSpPr>
              <a:spLocks noChangeArrowheads="1"/>
            </p:cNvSpPr>
            <p:nvPr/>
          </p:nvSpPr>
          <p:spPr bwMode="auto">
            <a:xfrm>
              <a:off x="4975358" y="2757649"/>
              <a:ext cx="2445544" cy="12763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 name="Freeform 5"/>
            <p:cNvSpPr>
              <a:spLocks/>
            </p:cNvSpPr>
            <p:nvPr/>
          </p:nvSpPr>
          <p:spPr bwMode="auto">
            <a:xfrm>
              <a:off x="1948525" y="2757649"/>
              <a:ext cx="5472377" cy="1276350"/>
            </a:xfrm>
            <a:custGeom>
              <a:avLst/>
              <a:gdLst>
                <a:gd name="T0" fmla="*/ 0 w 1920"/>
                <a:gd name="T1" fmla="*/ 0 h 528"/>
                <a:gd name="T2" fmla="*/ 1920 w 1920"/>
                <a:gd name="T3" fmla="*/ 0 h 528"/>
                <a:gd name="T4" fmla="*/ 1920 w 1920"/>
                <a:gd name="T5" fmla="*/ 528 h 528"/>
                <a:gd name="T6" fmla="*/ 0 w 1920"/>
                <a:gd name="T7" fmla="*/ 528 h 528"/>
              </a:gdLst>
              <a:ahLst/>
              <a:cxnLst>
                <a:cxn ang="0">
                  <a:pos x="T0" y="T1"/>
                </a:cxn>
                <a:cxn ang="0">
                  <a:pos x="T2" y="T3"/>
                </a:cxn>
                <a:cxn ang="0">
                  <a:pos x="T4" y="T5"/>
                </a:cxn>
                <a:cxn ang="0">
                  <a:pos x="T6" y="T7"/>
                </a:cxn>
              </a:cxnLst>
              <a:rect l="0" t="0" r="r" b="b"/>
              <a:pathLst>
                <a:path w="1920" h="528">
                  <a:moveTo>
                    <a:pt x="0" y="0"/>
                  </a:moveTo>
                  <a:lnTo>
                    <a:pt x="1920" y="0"/>
                  </a:lnTo>
                  <a:lnTo>
                    <a:pt x="1920" y="528"/>
                  </a:lnTo>
                  <a:lnTo>
                    <a:pt x="0" y="52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Line 6"/>
            <p:cNvSpPr>
              <a:spLocks noChangeShapeType="1"/>
            </p:cNvSpPr>
            <p:nvPr/>
          </p:nvSpPr>
          <p:spPr bwMode="auto">
            <a:xfrm>
              <a:off x="7073504" y="2757649"/>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 name="Line 7"/>
            <p:cNvSpPr>
              <a:spLocks noChangeShapeType="1"/>
            </p:cNvSpPr>
            <p:nvPr/>
          </p:nvSpPr>
          <p:spPr bwMode="auto">
            <a:xfrm>
              <a:off x="6724385" y="2757649"/>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8"/>
            <p:cNvSpPr>
              <a:spLocks noChangeShapeType="1"/>
            </p:cNvSpPr>
            <p:nvPr/>
          </p:nvSpPr>
          <p:spPr bwMode="auto">
            <a:xfrm>
              <a:off x="6373548" y="2290924"/>
              <a:ext cx="0" cy="203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9"/>
            <p:cNvSpPr>
              <a:spLocks noChangeShapeType="1"/>
            </p:cNvSpPr>
            <p:nvPr/>
          </p:nvSpPr>
          <p:spPr bwMode="auto">
            <a:xfrm>
              <a:off x="6024431" y="2757649"/>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0"/>
            <p:cNvSpPr>
              <a:spLocks noChangeShapeType="1"/>
            </p:cNvSpPr>
            <p:nvPr/>
          </p:nvSpPr>
          <p:spPr bwMode="auto">
            <a:xfrm>
              <a:off x="5675313" y="2757649"/>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1"/>
            <p:cNvSpPr>
              <a:spLocks noChangeShapeType="1"/>
            </p:cNvSpPr>
            <p:nvPr/>
          </p:nvSpPr>
          <p:spPr bwMode="auto">
            <a:xfrm>
              <a:off x="5324475" y="2757649"/>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2"/>
            <p:cNvSpPr>
              <a:spLocks noChangeShapeType="1"/>
            </p:cNvSpPr>
            <p:nvPr/>
          </p:nvSpPr>
          <p:spPr bwMode="auto">
            <a:xfrm>
              <a:off x="2964921" y="2309975"/>
              <a:ext cx="0" cy="31607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AutoShape 13"/>
            <p:cNvSpPr>
              <a:spLocks noChangeArrowheads="1"/>
            </p:cNvSpPr>
            <p:nvPr/>
          </p:nvSpPr>
          <p:spPr bwMode="auto">
            <a:xfrm>
              <a:off x="7305676" y="3105313"/>
              <a:ext cx="1049073" cy="465137"/>
            </a:xfrm>
            <a:prstGeom prst="rightArrow">
              <a:avLst>
                <a:gd name="adj1" fmla="val 50000"/>
                <a:gd name="adj2" fmla="val 52048"/>
              </a:avLst>
            </a:prstGeom>
            <a:solidFill>
              <a:srgbClr val="FF00FF"/>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9" name="Text Box 14"/>
            <p:cNvSpPr txBox="1">
              <a:spLocks noChangeArrowheads="1"/>
            </p:cNvSpPr>
            <p:nvPr/>
          </p:nvSpPr>
          <p:spPr bwMode="auto">
            <a:xfrm>
              <a:off x="8288101" y="2986250"/>
              <a:ext cx="982872" cy="71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从队首</a:t>
              </a:r>
            </a:p>
            <a:p>
              <a:pPr algn="ctr"/>
              <a:r>
                <a:rPr kumimoji="1" lang="zh-CN" altLang="en-US" sz="1400" b="1">
                  <a:latin typeface="微软雅黑" pitchFamily="34" charset="-122"/>
                  <a:ea typeface="微软雅黑" pitchFamily="34" charset="-122"/>
                </a:rPr>
                <a:t>发送</a:t>
              </a:r>
            </a:p>
          </p:txBody>
        </p:sp>
        <p:sp>
          <p:nvSpPr>
            <p:cNvPr id="20" name="Line 15"/>
            <p:cNvSpPr>
              <a:spLocks noChangeShapeType="1"/>
            </p:cNvSpPr>
            <p:nvPr/>
          </p:nvSpPr>
          <p:spPr bwMode="auto">
            <a:xfrm>
              <a:off x="4975358" y="2757649"/>
              <a:ext cx="0" cy="1276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Text Box 16"/>
            <p:cNvSpPr txBox="1">
              <a:spLocks noChangeArrowheads="1"/>
            </p:cNvSpPr>
            <p:nvPr/>
          </p:nvSpPr>
          <p:spPr bwMode="auto">
            <a:xfrm>
              <a:off x="7571469" y="4363378"/>
              <a:ext cx="2115344" cy="41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400" b="1" dirty="0">
                  <a:latin typeface="微软雅黑" pitchFamily="34" charset="-122"/>
                  <a:ea typeface="微软雅黑" pitchFamily="34" charset="-122"/>
                </a:rPr>
                <a:t>最小门限 </a:t>
              </a:r>
              <a:r>
                <a:rPr kumimoji="1" lang="en-US" altLang="zh-CN" sz="1400" b="1" dirty="0" err="1">
                  <a:latin typeface="微软雅黑" pitchFamily="34" charset="-122"/>
                  <a:ea typeface="微软雅黑" pitchFamily="34" charset="-122"/>
                </a:rPr>
                <a:t>TH</a:t>
              </a:r>
              <a:r>
                <a:rPr kumimoji="1" lang="en-US" altLang="zh-CN" sz="1400" b="1" baseline="-25000" dirty="0" err="1">
                  <a:latin typeface="微软雅黑" pitchFamily="34" charset="-122"/>
                  <a:ea typeface="微软雅黑" pitchFamily="34" charset="-122"/>
                </a:rPr>
                <a:t>min</a:t>
              </a:r>
              <a:endParaRPr kumimoji="1" lang="en-US" altLang="zh-CN" sz="1400" b="1" baseline="-25000" dirty="0">
                <a:latin typeface="微软雅黑" pitchFamily="34" charset="-122"/>
                <a:ea typeface="微软雅黑" pitchFamily="34" charset="-122"/>
              </a:endParaRPr>
            </a:p>
          </p:txBody>
        </p:sp>
        <p:sp>
          <p:nvSpPr>
            <p:cNvPr id="22" name="Text Box 17"/>
            <p:cNvSpPr txBox="1">
              <a:spLocks noChangeArrowheads="1"/>
            </p:cNvSpPr>
            <p:nvPr/>
          </p:nvSpPr>
          <p:spPr bwMode="auto">
            <a:xfrm>
              <a:off x="4244446" y="5261138"/>
              <a:ext cx="1963129" cy="41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最大门限 </a:t>
              </a:r>
              <a:r>
                <a:rPr kumimoji="1" lang="en-US" altLang="zh-CN" sz="1400" b="1">
                  <a:latin typeface="微软雅黑" pitchFamily="34" charset="-122"/>
                  <a:ea typeface="微软雅黑" pitchFamily="34" charset="-122"/>
                </a:rPr>
                <a:t>TH</a:t>
              </a:r>
              <a:r>
                <a:rPr kumimoji="1" lang="en-US" altLang="zh-CN" sz="1400" b="1" baseline="-25000">
                  <a:latin typeface="微软雅黑" pitchFamily="34" charset="-122"/>
                  <a:ea typeface="微软雅黑" pitchFamily="34" charset="-122"/>
                </a:rPr>
                <a:t>min</a:t>
              </a:r>
            </a:p>
          </p:txBody>
        </p:sp>
        <p:sp>
          <p:nvSpPr>
            <p:cNvPr id="23" name="AutoShape 18"/>
            <p:cNvSpPr>
              <a:spLocks noChangeArrowheads="1"/>
            </p:cNvSpPr>
            <p:nvPr/>
          </p:nvSpPr>
          <p:spPr bwMode="auto">
            <a:xfrm>
              <a:off x="1714633" y="3138649"/>
              <a:ext cx="2146300" cy="431800"/>
            </a:xfrm>
            <a:prstGeom prst="rightArrow">
              <a:avLst>
                <a:gd name="adj1" fmla="val 50000"/>
                <a:gd name="adj2" fmla="val 114706"/>
              </a:avLst>
            </a:prstGeom>
            <a:solidFill>
              <a:srgbClr val="00B0F0"/>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4" name="Text Box 19"/>
            <p:cNvSpPr txBox="1">
              <a:spLocks noChangeArrowheads="1"/>
            </p:cNvSpPr>
            <p:nvPr/>
          </p:nvSpPr>
          <p:spPr bwMode="auto">
            <a:xfrm>
              <a:off x="981241" y="2979077"/>
              <a:ext cx="738897" cy="71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分组</a:t>
              </a:r>
            </a:p>
            <a:p>
              <a:pPr algn="ctr"/>
              <a:r>
                <a:rPr kumimoji="1" lang="zh-CN" altLang="en-US" sz="1400" b="1" dirty="0">
                  <a:latin typeface="微软雅黑" pitchFamily="34" charset="-122"/>
                  <a:ea typeface="微软雅黑" pitchFamily="34" charset="-122"/>
                </a:rPr>
                <a:t>到达</a:t>
              </a:r>
            </a:p>
          </p:txBody>
        </p:sp>
        <p:sp>
          <p:nvSpPr>
            <p:cNvPr id="25" name="Text Box 20"/>
            <p:cNvSpPr txBox="1">
              <a:spLocks noChangeArrowheads="1"/>
            </p:cNvSpPr>
            <p:nvPr/>
          </p:nvSpPr>
          <p:spPr bwMode="auto">
            <a:xfrm>
              <a:off x="5102623" y="4686464"/>
              <a:ext cx="2106900" cy="41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平均队列长度 </a:t>
              </a:r>
              <a:r>
                <a:rPr kumimoji="1" lang="en-US" altLang="zh-CN" sz="1400" b="1" i="1">
                  <a:latin typeface="微软雅黑" pitchFamily="34" charset="-122"/>
                  <a:ea typeface="微软雅黑" pitchFamily="34" charset="-122"/>
                </a:rPr>
                <a:t>L</a:t>
              </a:r>
              <a:r>
                <a:rPr kumimoji="1" lang="en-US" altLang="zh-CN" sz="1400" b="1" baseline="-25000">
                  <a:latin typeface="微软雅黑" pitchFamily="34" charset="-122"/>
                  <a:ea typeface="微软雅黑" pitchFamily="34" charset="-122"/>
                </a:rPr>
                <a:t>av</a:t>
              </a:r>
            </a:p>
          </p:txBody>
        </p:sp>
        <p:sp>
          <p:nvSpPr>
            <p:cNvPr id="26" name="Line 21"/>
            <p:cNvSpPr>
              <a:spLocks noChangeShapeType="1"/>
            </p:cNvSpPr>
            <p:nvPr/>
          </p:nvSpPr>
          <p:spPr bwMode="auto">
            <a:xfrm>
              <a:off x="7420902" y="2295687"/>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Text Box 22"/>
            <p:cNvSpPr txBox="1">
              <a:spLocks noChangeArrowheads="1"/>
            </p:cNvSpPr>
            <p:nvPr/>
          </p:nvSpPr>
          <p:spPr bwMode="auto">
            <a:xfrm>
              <a:off x="6490494" y="2308388"/>
              <a:ext cx="738897" cy="41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排队</a:t>
              </a:r>
            </a:p>
          </p:txBody>
        </p:sp>
        <p:sp>
          <p:nvSpPr>
            <p:cNvPr id="28" name="Text Box 23"/>
            <p:cNvSpPr txBox="1">
              <a:spLocks noChangeArrowheads="1"/>
            </p:cNvSpPr>
            <p:nvPr/>
          </p:nvSpPr>
          <p:spPr bwMode="auto">
            <a:xfrm>
              <a:off x="2094705" y="2308388"/>
              <a:ext cx="738897" cy="41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丢弃</a:t>
              </a:r>
            </a:p>
          </p:txBody>
        </p:sp>
        <p:sp>
          <p:nvSpPr>
            <p:cNvPr id="29" name="Text Box 24"/>
            <p:cNvSpPr txBox="1">
              <a:spLocks noChangeArrowheads="1"/>
            </p:cNvSpPr>
            <p:nvPr/>
          </p:nvSpPr>
          <p:spPr bwMode="auto">
            <a:xfrm>
              <a:off x="3730229" y="2309974"/>
              <a:ext cx="1777970" cy="41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以概率</a:t>
              </a:r>
              <a:r>
                <a:rPr kumimoji="1" lang="zh-CN" altLang="en-US" sz="1400" b="1" i="1">
                  <a:latin typeface="微软雅黑" pitchFamily="34" charset="-122"/>
                  <a:ea typeface="微软雅黑" pitchFamily="34" charset="-122"/>
                </a:rPr>
                <a:t> </a:t>
              </a:r>
              <a:r>
                <a:rPr kumimoji="1" lang="en-US" altLang="zh-CN" sz="1400" b="1" i="1">
                  <a:latin typeface="微软雅黑" pitchFamily="34" charset="-122"/>
                  <a:ea typeface="微软雅黑" pitchFamily="34" charset="-122"/>
                </a:rPr>
                <a:t>p</a:t>
              </a:r>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丢弃</a:t>
              </a:r>
            </a:p>
          </p:txBody>
        </p:sp>
        <p:sp>
          <p:nvSpPr>
            <p:cNvPr id="30" name="Line 25"/>
            <p:cNvSpPr>
              <a:spLocks noChangeShapeType="1"/>
            </p:cNvSpPr>
            <p:nvPr/>
          </p:nvSpPr>
          <p:spPr bwMode="auto">
            <a:xfrm>
              <a:off x="4990836" y="4703924"/>
              <a:ext cx="2411148"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6"/>
            <p:cNvSpPr>
              <a:spLocks noChangeShapeType="1"/>
            </p:cNvSpPr>
            <p:nvPr/>
          </p:nvSpPr>
          <p:spPr bwMode="auto">
            <a:xfrm flipH="1">
              <a:off x="7420902" y="4076862"/>
              <a:ext cx="15478" cy="15097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27"/>
            <p:cNvSpPr>
              <a:spLocks noChangeShapeType="1"/>
            </p:cNvSpPr>
            <p:nvPr/>
          </p:nvSpPr>
          <p:spPr bwMode="auto">
            <a:xfrm>
              <a:off x="4982237" y="4067337"/>
              <a:ext cx="0" cy="8699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28"/>
            <p:cNvSpPr>
              <a:spLocks noChangeShapeType="1"/>
            </p:cNvSpPr>
            <p:nvPr/>
          </p:nvSpPr>
          <p:spPr bwMode="auto">
            <a:xfrm>
              <a:off x="6370109" y="4227674"/>
              <a:ext cx="1090348"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29"/>
            <p:cNvSpPr>
              <a:spLocks noChangeShapeType="1"/>
            </p:cNvSpPr>
            <p:nvPr/>
          </p:nvSpPr>
          <p:spPr bwMode="auto">
            <a:xfrm>
              <a:off x="2975239" y="5253199"/>
              <a:ext cx="4437063"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30"/>
            <p:cNvSpPr>
              <a:spLocks noChangeShapeType="1"/>
            </p:cNvSpPr>
            <p:nvPr/>
          </p:nvSpPr>
          <p:spPr bwMode="auto">
            <a:xfrm flipH="1" flipV="1">
              <a:off x="6877446" y="4284002"/>
              <a:ext cx="718873" cy="288496"/>
            </a:xfrm>
            <a:prstGeom prst="line">
              <a:avLst/>
            </a:prstGeom>
            <a:noFill/>
            <a:ln w="1905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139206804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2071154"/>
            <a:ext cx="8048776" cy="22905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56963" y="61355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386152" y="580341"/>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随机早期检测 </a:t>
            </a:r>
            <a:r>
              <a:rPr lang="en-US" altLang="zh-CN" sz="2000" b="1" dirty="0">
                <a:solidFill>
                  <a:schemeClr val="bg1"/>
                </a:solidFill>
                <a:latin typeface="微软雅黑" pitchFamily="34" charset="-122"/>
                <a:ea typeface="微软雅黑" pitchFamily="34" charset="-122"/>
              </a:rPr>
              <a:t>RED</a:t>
            </a:r>
            <a:endParaRPr lang="zh-CN" altLang="en-US" sz="2000" b="1" dirty="0">
              <a:solidFill>
                <a:schemeClr val="bg1"/>
              </a:solidFill>
              <a:latin typeface="微软雅黑" pitchFamily="34" charset="-122"/>
              <a:ea typeface="微软雅黑" pitchFamily="34" charset="-122"/>
            </a:endParaRPr>
          </a:p>
        </p:txBody>
      </p:sp>
      <p:sp>
        <p:nvSpPr>
          <p:cNvPr id="5" name="Rectangle 68"/>
          <p:cNvSpPr>
            <a:spLocks noChangeArrowheads="1"/>
          </p:cNvSpPr>
          <p:nvPr/>
        </p:nvSpPr>
        <p:spPr bwMode="auto">
          <a:xfrm>
            <a:off x="556963" y="940075"/>
            <a:ext cx="8184960" cy="1131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当 </a:t>
            </a:r>
            <a:r>
              <a:rPr lang="en-US" altLang="zh-CN" b="1" i="1" dirty="0" smtClean="0">
                <a:latin typeface="微软雅黑" pitchFamily="34" charset="-122"/>
                <a:ea typeface="微软雅黑" pitchFamily="34" charset="-122"/>
              </a:rPr>
              <a:t>L</a:t>
            </a:r>
            <a:r>
              <a:rPr lang="en-US" altLang="zh-CN" b="1" baseline="-25000" dirty="0" smtClean="0">
                <a:latin typeface="微软雅黑" pitchFamily="34" charset="-122"/>
                <a:ea typeface="微软雅黑" pitchFamily="34" charset="-122"/>
              </a:rPr>
              <a:t>AV</a:t>
            </a:r>
            <a:r>
              <a:rPr lang="en-US" altLang="zh-CN" dirty="0">
                <a:sym typeface="Symbol" pitchFamily="18" charset="2"/>
              </a:rPr>
              <a:t> </a:t>
            </a:r>
            <a:r>
              <a:rPr lang="en-US" altLang="zh-CN" b="1" dirty="0" smtClean="0">
                <a:latin typeface="微软雅黑" pitchFamily="34" charset="-122"/>
                <a:ea typeface="微软雅黑" pitchFamily="34" charset="-122"/>
                <a:sym typeface="Symbol" pitchFamily="18" charset="2"/>
              </a:rPr>
              <a:t>   </a:t>
            </a:r>
            <a:r>
              <a:rPr lang="en-US" altLang="zh-CN" b="1" dirty="0" err="1" smtClean="0">
                <a:latin typeface="微软雅黑" pitchFamily="34" charset="-122"/>
                <a:ea typeface="微软雅黑" pitchFamily="34" charset="-122"/>
              </a:rPr>
              <a:t>Th</a:t>
            </a:r>
            <a:r>
              <a:rPr lang="en-US" altLang="zh-CN" b="1" baseline="-25000" dirty="0" err="1" smtClean="0">
                <a:latin typeface="微软雅黑" pitchFamily="34" charset="-122"/>
                <a:ea typeface="微软雅黑" pitchFamily="34" charset="-122"/>
              </a:rPr>
              <a:t>min</a:t>
            </a:r>
            <a:r>
              <a:rPr lang="en-US" altLang="zh-CN" b="1" baseline="-25000"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时，丢弃概率 </a:t>
            </a:r>
            <a:r>
              <a:rPr lang="en-US" altLang="zh-CN" b="1" i="1" dirty="0">
                <a:latin typeface="微软雅黑" pitchFamily="34" charset="-122"/>
                <a:ea typeface="微软雅黑" pitchFamily="34" charset="-122"/>
              </a:rPr>
              <a:t>p</a:t>
            </a:r>
            <a:r>
              <a:rPr lang="en-US" altLang="zh-CN" b="1" dirty="0">
                <a:latin typeface="微软雅黑" pitchFamily="34" charset="-122"/>
                <a:ea typeface="微软雅黑" pitchFamily="34" charset="-122"/>
              </a:rPr>
              <a:t> = 0</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当 </a:t>
            </a:r>
            <a:r>
              <a:rPr lang="en-US" altLang="zh-CN" b="1" i="1" dirty="0" smtClean="0">
                <a:latin typeface="微软雅黑" pitchFamily="34" charset="-122"/>
                <a:ea typeface="微软雅黑" pitchFamily="34" charset="-122"/>
              </a:rPr>
              <a:t>L</a:t>
            </a:r>
            <a:r>
              <a:rPr lang="en-US" altLang="zh-CN" b="1" baseline="-25000" dirty="0" smtClean="0">
                <a:latin typeface="微软雅黑" pitchFamily="34" charset="-122"/>
                <a:ea typeface="微软雅黑" pitchFamily="34" charset="-122"/>
              </a:rPr>
              <a:t>AV</a:t>
            </a:r>
            <a:r>
              <a:rPr lang="en-US" altLang="zh-CN" dirty="0">
                <a:sym typeface="Symbol" pitchFamily="18" charset="2"/>
              </a:rPr>
              <a:t> </a:t>
            </a:r>
            <a:r>
              <a:rPr lang="en-US" altLang="zh-CN" b="1" dirty="0" smtClean="0">
                <a:latin typeface="微软雅黑" pitchFamily="34" charset="-122"/>
                <a:ea typeface="微软雅黑" pitchFamily="34" charset="-122"/>
                <a:sym typeface="Symbol" pitchFamily="18" charset="2"/>
              </a:rPr>
              <a:t>   </a:t>
            </a:r>
            <a:r>
              <a:rPr lang="en-US" altLang="zh-CN" b="1" dirty="0" err="1" smtClean="0">
                <a:latin typeface="微软雅黑" pitchFamily="34" charset="-122"/>
                <a:ea typeface="微软雅黑" pitchFamily="34" charset="-122"/>
              </a:rPr>
              <a:t>Th</a:t>
            </a:r>
            <a:r>
              <a:rPr lang="en-US" altLang="zh-CN" b="1" baseline="-25000" dirty="0" err="1" smtClean="0">
                <a:latin typeface="微软雅黑" pitchFamily="34" charset="-122"/>
                <a:ea typeface="微软雅黑" pitchFamily="34" charset="-122"/>
              </a:rPr>
              <a:t>max</a:t>
            </a:r>
            <a:r>
              <a:rPr lang="en-US" altLang="zh-CN"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时，丢弃概率 </a:t>
            </a:r>
            <a:r>
              <a:rPr lang="en-US" altLang="zh-CN" b="1" i="1" dirty="0">
                <a:latin typeface="微软雅黑" pitchFamily="34" charset="-122"/>
                <a:ea typeface="微软雅黑" pitchFamily="34" charset="-122"/>
              </a:rPr>
              <a:t>p</a:t>
            </a:r>
            <a:r>
              <a:rPr lang="en-US" altLang="zh-CN" b="1" dirty="0">
                <a:latin typeface="微软雅黑" pitchFamily="34" charset="-122"/>
                <a:ea typeface="微软雅黑" pitchFamily="34" charset="-122"/>
              </a:rPr>
              <a:t> = 1</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当 </a:t>
            </a:r>
            <a:r>
              <a:rPr lang="en-US" altLang="zh-CN" b="1" dirty="0" err="1">
                <a:latin typeface="微软雅黑" pitchFamily="34" charset="-122"/>
                <a:ea typeface="微软雅黑" pitchFamily="34" charset="-122"/>
              </a:rPr>
              <a:t>Th</a:t>
            </a:r>
            <a:r>
              <a:rPr lang="en-US" altLang="zh-CN" b="1" baseline="-25000" dirty="0" err="1">
                <a:latin typeface="微软雅黑" pitchFamily="34" charset="-122"/>
                <a:ea typeface="微软雅黑" pitchFamily="34" charset="-122"/>
              </a:rPr>
              <a:t>min</a:t>
            </a:r>
            <a:r>
              <a:rPr lang="en-US" altLang="zh-CN" b="1"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sym typeface="Symbol" pitchFamily="18" charset="2"/>
              </a:rPr>
              <a:t> </a:t>
            </a:r>
            <a:r>
              <a:rPr lang="en-US" altLang="zh-CN" b="1" i="1" dirty="0" smtClean="0">
                <a:latin typeface="微软雅黑" pitchFamily="34" charset="-122"/>
                <a:ea typeface="微软雅黑" pitchFamily="34" charset="-122"/>
              </a:rPr>
              <a:t>L</a:t>
            </a:r>
            <a:r>
              <a:rPr lang="en-US" altLang="zh-CN" b="1" baseline="-25000" dirty="0" smtClean="0">
                <a:latin typeface="微软雅黑" pitchFamily="34" charset="-122"/>
                <a:ea typeface="微软雅黑" pitchFamily="34" charset="-122"/>
              </a:rPr>
              <a:t>AV</a:t>
            </a:r>
            <a:r>
              <a:rPr lang="en-US" altLang="zh-CN" b="1" dirty="0" smtClean="0">
                <a:latin typeface="微软雅黑" pitchFamily="34" charset="-122"/>
                <a:ea typeface="微软雅黑" pitchFamily="34" charset="-122"/>
              </a:rPr>
              <a:t> </a:t>
            </a:r>
            <a:r>
              <a:rPr lang="en-US" altLang="zh-CN" b="1" dirty="0">
                <a:latin typeface="微软雅黑" pitchFamily="34" charset="-122"/>
                <a:ea typeface="微软雅黑" pitchFamily="34" charset="-122"/>
              </a:rPr>
              <a:t> </a:t>
            </a:r>
            <a:r>
              <a:rPr lang="en-US" altLang="zh-CN" b="1" dirty="0" err="1">
                <a:latin typeface="微软雅黑" pitchFamily="34" charset="-122"/>
                <a:ea typeface="微软雅黑" pitchFamily="34" charset="-122"/>
              </a:rPr>
              <a:t>Th</a:t>
            </a:r>
            <a:r>
              <a:rPr lang="en-US" altLang="zh-CN" b="1" baseline="-25000" dirty="0" err="1">
                <a:latin typeface="微软雅黑" pitchFamily="34" charset="-122"/>
                <a:ea typeface="微软雅黑" pitchFamily="34" charset="-122"/>
              </a:rPr>
              <a:t>max</a:t>
            </a:r>
            <a:r>
              <a:rPr lang="zh-CN" altLang="en-US" b="1" dirty="0" smtClean="0">
                <a:latin typeface="微软雅黑" pitchFamily="34" charset="-122"/>
                <a:ea typeface="微软雅黑" pitchFamily="34" charset="-122"/>
              </a:rPr>
              <a:t>时</a:t>
            </a:r>
            <a:r>
              <a:rPr lang="zh-CN" altLang="en-US" b="1" dirty="0">
                <a:latin typeface="微软雅黑" pitchFamily="34" charset="-122"/>
                <a:ea typeface="微软雅黑" pitchFamily="34" charset="-122"/>
              </a:rPr>
              <a:t>，  </a:t>
            </a:r>
            <a:r>
              <a:rPr lang="en-US" altLang="zh-CN" b="1" dirty="0">
                <a:latin typeface="微软雅黑" pitchFamily="34" charset="-122"/>
                <a:ea typeface="微软雅黑" pitchFamily="34" charset="-122"/>
              </a:rPr>
              <a:t>0 </a:t>
            </a:r>
            <a:r>
              <a:rPr lang="en-US" altLang="zh-CN" b="1" dirty="0" smtClean="0">
                <a:latin typeface="微软雅黑" pitchFamily="34" charset="-122"/>
                <a:ea typeface="微软雅黑" pitchFamily="34" charset="-122"/>
                <a:sym typeface="Symbol" pitchFamily="18" charset="2"/>
              </a:rPr>
              <a:t> </a:t>
            </a:r>
            <a:r>
              <a:rPr lang="en-US" altLang="zh-CN" b="1" i="1" dirty="0" smtClean="0">
                <a:latin typeface="微软雅黑" pitchFamily="34" charset="-122"/>
                <a:ea typeface="微软雅黑" pitchFamily="34" charset="-122"/>
              </a:rPr>
              <a:t>p</a:t>
            </a:r>
            <a:r>
              <a:rPr lang="en-US" altLang="zh-CN" b="1" dirty="0" smtClean="0">
                <a:latin typeface="微软雅黑" pitchFamily="34" charset="-122"/>
                <a:ea typeface="微软雅黑" pitchFamily="34" charset="-122"/>
              </a:rPr>
              <a:t> </a:t>
            </a:r>
            <a:r>
              <a:rPr lang="en-US" altLang="zh-CN" b="1" dirty="0">
                <a:latin typeface="微软雅黑" pitchFamily="34" charset="-122"/>
                <a:ea typeface="微软雅黑" pitchFamily="34" charset="-122"/>
                <a:sym typeface="Symbol" pitchFamily="18" charset="2"/>
              </a:rPr>
              <a:t>  </a:t>
            </a:r>
            <a:r>
              <a:rPr lang="en-US" altLang="zh-CN" b="1" dirty="0" smtClean="0">
                <a:latin typeface="微软雅黑" pitchFamily="34" charset="-122"/>
                <a:ea typeface="微软雅黑" pitchFamily="34" charset="-122"/>
              </a:rPr>
              <a:t>1 </a:t>
            </a:r>
            <a:r>
              <a:rPr lang="zh-CN" altLang="en-US" b="1" dirty="0">
                <a:latin typeface="微软雅黑" pitchFamily="34" charset="-122"/>
                <a:ea typeface="微软雅黑" pitchFamily="34" charset="-122"/>
              </a:rPr>
              <a:t>。</a:t>
            </a:r>
          </a:p>
        </p:txBody>
      </p:sp>
      <p:sp>
        <p:nvSpPr>
          <p:cNvPr id="37" name="Text Box 155"/>
          <p:cNvSpPr txBox="1">
            <a:spLocks noChangeArrowheads="1"/>
          </p:cNvSpPr>
          <p:nvPr/>
        </p:nvSpPr>
        <p:spPr bwMode="auto">
          <a:xfrm>
            <a:off x="960121" y="2130284"/>
            <a:ext cx="7168896" cy="634020"/>
          </a:xfrm>
          <a:prstGeom prst="rect">
            <a:avLst/>
          </a:prstGeom>
          <a:noFill/>
          <a:ln w="9525">
            <a:noFill/>
            <a:miter lim="800000"/>
            <a:headEnd/>
            <a:tailEnd/>
          </a:ln>
          <a:effectLst/>
          <a:extLst/>
        </p:spPr>
        <p:txBody>
          <a:bodyPr wrap="square">
            <a:spAutoFit/>
          </a:bodyPr>
          <a:lstStyle/>
          <a:p>
            <a:pPr algn="ctr">
              <a:lnSpc>
                <a:spcPct val="110000"/>
              </a:lnSpc>
            </a:pPr>
            <a:r>
              <a:rPr lang="zh-CN" altLang="en-US" sz="1600" b="1" dirty="0">
                <a:solidFill>
                  <a:srgbClr val="0000FF"/>
                </a:solidFill>
                <a:latin typeface="微软雅黑" pitchFamily="34" charset="-122"/>
                <a:ea typeface="微软雅黑" pitchFamily="34" charset="-122"/>
              </a:rPr>
              <a:t>在 </a:t>
            </a:r>
            <a:r>
              <a:rPr lang="en-US" altLang="zh-CN" sz="1600" b="1" dirty="0">
                <a:solidFill>
                  <a:srgbClr val="0000FF"/>
                </a:solidFill>
                <a:latin typeface="微软雅黑" pitchFamily="34" charset="-122"/>
                <a:ea typeface="微软雅黑" pitchFamily="34" charset="-122"/>
              </a:rPr>
              <a:t>RED </a:t>
            </a:r>
            <a:r>
              <a:rPr lang="zh-CN" altLang="en-US" sz="1600" b="1" dirty="0">
                <a:solidFill>
                  <a:srgbClr val="0000FF"/>
                </a:solidFill>
                <a:latin typeface="微软雅黑" pitchFamily="34" charset="-122"/>
                <a:ea typeface="微软雅黑" pitchFamily="34" charset="-122"/>
              </a:rPr>
              <a:t>的操作中，最难处理的就是丢弃概率 </a:t>
            </a:r>
            <a:r>
              <a:rPr lang="en-US" altLang="zh-CN" sz="1600" b="1" i="1" dirty="0">
                <a:solidFill>
                  <a:srgbClr val="0000FF"/>
                </a:solidFill>
                <a:latin typeface="微软雅黑" pitchFamily="34" charset="-122"/>
                <a:ea typeface="微软雅黑" pitchFamily="34" charset="-122"/>
              </a:rPr>
              <a:t>p</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的选择，因为 </a:t>
            </a:r>
            <a:r>
              <a:rPr lang="en-US" altLang="zh-CN" sz="1600" b="1" i="1" dirty="0">
                <a:solidFill>
                  <a:srgbClr val="0000FF"/>
                </a:solidFill>
                <a:latin typeface="微软雅黑" pitchFamily="34" charset="-122"/>
                <a:ea typeface="微软雅黑" pitchFamily="34" charset="-122"/>
              </a:rPr>
              <a:t>p</a:t>
            </a:r>
            <a:r>
              <a:rPr lang="en-US" altLang="zh-CN" sz="1600" b="1" dirty="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并不是个常数。例如，按线性规律变化，从 </a:t>
            </a:r>
            <a:r>
              <a:rPr lang="en-US" altLang="zh-CN" sz="1600" b="1" dirty="0">
                <a:solidFill>
                  <a:srgbClr val="0000FF"/>
                </a:solidFill>
                <a:latin typeface="微软雅黑" pitchFamily="34" charset="-122"/>
                <a:ea typeface="微软雅黑" pitchFamily="34" charset="-122"/>
              </a:rPr>
              <a:t>0 </a:t>
            </a:r>
            <a:r>
              <a:rPr lang="zh-CN" altLang="en-US" sz="1600" b="1" dirty="0">
                <a:solidFill>
                  <a:srgbClr val="0000FF"/>
                </a:solidFill>
                <a:latin typeface="微软雅黑" pitchFamily="34" charset="-122"/>
                <a:ea typeface="微软雅黑" pitchFamily="34" charset="-122"/>
              </a:rPr>
              <a:t>变到 </a:t>
            </a:r>
            <a:r>
              <a:rPr lang="en-US" altLang="zh-CN" sz="1600" b="1" i="1" dirty="0" err="1">
                <a:solidFill>
                  <a:srgbClr val="0000FF"/>
                </a:solidFill>
                <a:latin typeface="微软雅黑" pitchFamily="34" charset="-122"/>
                <a:ea typeface="微软雅黑" pitchFamily="34" charset="-122"/>
              </a:rPr>
              <a:t>p</a:t>
            </a:r>
            <a:r>
              <a:rPr lang="en-US" altLang="zh-CN" sz="1600" b="1" baseline="-25000" dirty="0" err="1">
                <a:solidFill>
                  <a:srgbClr val="0000FF"/>
                </a:solidFill>
                <a:latin typeface="微软雅黑" pitchFamily="34" charset="-122"/>
                <a:ea typeface="微软雅黑" pitchFamily="34" charset="-122"/>
              </a:rPr>
              <a:t>max</a:t>
            </a:r>
            <a:r>
              <a:rPr lang="zh-CN" altLang="en-US" sz="1600" b="1" dirty="0">
                <a:solidFill>
                  <a:srgbClr val="0000FF"/>
                </a:solidFill>
                <a:latin typeface="微软雅黑" pitchFamily="34" charset="-122"/>
                <a:ea typeface="微软雅黑" pitchFamily="34" charset="-122"/>
              </a:rPr>
              <a:t>。</a:t>
            </a:r>
          </a:p>
        </p:txBody>
      </p:sp>
      <p:sp>
        <p:nvSpPr>
          <p:cNvPr id="38" name="Line 4"/>
          <p:cNvSpPr>
            <a:spLocks noChangeShapeType="1"/>
          </p:cNvSpPr>
          <p:nvPr/>
        </p:nvSpPr>
        <p:spPr bwMode="auto">
          <a:xfrm>
            <a:off x="1805344" y="4003051"/>
            <a:ext cx="5486909"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Line 5"/>
          <p:cNvSpPr>
            <a:spLocks noChangeShapeType="1"/>
          </p:cNvSpPr>
          <p:nvPr/>
        </p:nvSpPr>
        <p:spPr bwMode="auto">
          <a:xfrm rot="16200000">
            <a:off x="1189140" y="3386848"/>
            <a:ext cx="123240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Text Box 6"/>
          <p:cNvSpPr txBox="1">
            <a:spLocks noChangeArrowheads="1"/>
          </p:cNvSpPr>
          <p:nvPr/>
        </p:nvSpPr>
        <p:spPr bwMode="auto">
          <a:xfrm>
            <a:off x="2600370" y="4019567"/>
            <a:ext cx="14446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最小门限 </a:t>
            </a:r>
            <a:r>
              <a:rPr kumimoji="1" lang="en-US" altLang="zh-CN" sz="1400" b="1" dirty="0" err="1">
                <a:solidFill>
                  <a:srgbClr val="0000FF"/>
                </a:solidFill>
                <a:latin typeface="微软雅黑" pitchFamily="34" charset="-122"/>
                <a:ea typeface="微软雅黑" pitchFamily="34" charset="-122"/>
              </a:rPr>
              <a:t>TH</a:t>
            </a:r>
            <a:r>
              <a:rPr kumimoji="1" lang="en-US" altLang="zh-CN" sz="1400" b="1" baseline="-25000" dirty="0" err="1">
                <a:solidFill>
                  <a:srgbClr val="0000FF"/>
                </a:solidFill>
                <a:latin typeface="微软雅黑" pitchFamily="34" charset="-122"/>
                <a:ea typeface="微软雅黑" pitchFamily="34" charset="-122"/>
              </a:rPr>
              <a:t>min</a:t>
            </a:r>
            <a:endParaRPr kumimoji="1" lang="en-US" altLang="zh-CN" sz="1400" b="1" baseline="-25000" dirty="0">
              <a:solidFill>
                <a:srgbClr val="0000FF"/>
              </a:solidFill>
              <a:latin typeface="微软雅黑" pitchFamily="34" charset="-122"/>
              <a:ea typeface="微软雅黑" pitchFamily="34" charset="-122"/>
            </a:endParaRPr>
          </a:p>
        </p:txBody>
      </p:sp>
      <p:sp>
        <p:nvSpPr>
          <p:cNvPr id="41" name="Text Box 7"/>
          <p:cNvSpPr txBox="1">
            <a:spLocks noChangeArrowheads="1"/>
          </p:cNvSpPr>
          <p:nvPr/>
        </p:nvSpPr>
        <p:spPr bwMode="auto">
          <a:xfrm>
            <a:off x="4579548" y="3998923"/>
            <a:ext cx="1471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最大门限 </a:t>
            </a:r>
            <a:r>
              <a:rPr kumimoji="1" lang="en-US" altLang="zh-CN" sz="1400" b="1" dirty="0" err="1">
                <a:solidFill>
                  <a:srgbClr val="0000FF"/>
                </a:solidFill>
                <a:latin typeface="微软雅黑" pitchFamily="34" charset="-122"/>
                <a:ea typeface="微软雅黑" pitchFamily="34" charset="-122"/>
              </a:rPr>
              <a:t>TH</a:t>
            </a:r>
            <a:r>
              <a:rPr kumimoji="1" lang="en-US" altLang="zh-CN" sz="1400" b="1" baseline="-25000" dirty="0" err="1">
                <a:solidFill>
                  <a:srgbClr val="0000FF"/>
                </a:solidFill>
                <a:latin typeface="微软雅黑" pitchFamily="34" charset="-122"/>
                <a:ea typeface="微软雅黑" pitchFamily="34" charset="-122"/>
              </a:rPr>
              <a:t>max</a:t>
            </a:r>
            <a:endParaRPr kumimoji="1" lang="en-US" altLang="zh-CN" sz="1400" b="1" baseline="-25000" dirty="0">
              <a:solidFill>
                <a:srgbClr val="0000FF"/>
              </a:solidFill>
              <a:latin typeface="微软雅黑" pitchFamily="34" charset="-122"/>
              <a:ea typeface="微软雅黑" pitchFamily="34" charset="-122"/>
            </a:endParaRPr>
          </a:p>
        </p:txBody>
      </p:sp>
      <p:sp>
        <p:nvSpPr>
          <p:cNvPr id="42" name="Text Box 8"/>
          <p:cNvSpPr txBox="1">
            <a:spLocks noChangeArrowheads="1"/>
          </p:cNvSpPr>
          <p:nvPr/>
        </p:nvSpPr>
        <p:spPr bwMode="auto">
          <a:xfrm>
            <a:off x="6479151" y="4007946"/>
            <a:ext cx="1580636" cy="30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99"/>
                </a:solidFill>
                <a:latin typeface="微软雅黑" pitchFamily="34" charset="-122"/>
                <a:ea typeface="微软雅黑" pitchFamily="34" charset="-122"/>
              </a:rPr>
              <a:t>平均队列长度 </a:t>
            </a:r>
            <a:r>
              <a:rPr kumimoji="1" lang="en-US" altLang="zh-CN" sz="1400" b="1" i="1" dirty="0" err="1">
                <a:solidFill>
                  <a:srgbClr val="000099"/>
                </a:solidFill>
                <a:latin typeface="微软雅黑" pitchFamily="34" charset="-122"/>
                <a:ea typeface="微软雅黑" pitchFamily="34" charset="-122"/>
              </a:rPr>
              <a:t>L</a:t>
            </a:r>
            <a:r>
              <a:rPr kumimoji="1" lang="en-US" altLang="zh-CN" sz="1400" b="1" baseline="-25000" dirty="0" err="1">
                <a:solidFill>
                  <a:srgbClr val="000099"/>
                </a:solidFill>
                <a:latin typeface="微软雅黑" pitchFamily="34" charset="-122"/>
                <a:ea typeface="微软雅黑" pitchFamily="34" charset="-122"/>
              </a:rPr>
              <a:t>av</a:t>
            </a:r>
            <a:endParaRPr kumimoji="1" lang="en-US" altLang="zh-CN" sz="1400" b="1" baseline="-25000" dirty="0">
              <a:solidFill>
                <a:srgbClr val="000099"/>
              </a:solidFill>
              <a:latin typeface="微软雅黑" pitchFamily="34" charset="-122"/>
              <a:ea typeface="微软雅黑" pitchFamily="34" charset="-122"/>
            </a:endParaRPr>
          </a:p>
        </p:txBody>
      </p:sp>
      <p:sp>
        <p:nvSpPr>
          <p:cNvPr id="43" name="Text Box 9"/>
          <p:cNvSpPr txBox="1">
            <a:spLocks noChangeArrowheads="1"/>
          </p:cNvSpPr>
          <p:nvPr/>
        </p:nvSpPr>
        <p:spPr bwMode="auto">
          <a:xfrm>
            <a:off x="1884735" y="2755163"/>
            <a:ext cx="1334325" cy="286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99"/>
                </a:solidFill>
                <a:latin typeface="微软雅黑" pitchFamily="34" charset="-122"/>
                <a:ea typeface="微软雅黑" pitchFamily="34" charset="-122"/>
              </a:rPr>
              <a:t>分组丢弃概率</a:t>
            </a:r>
            <a:r>
              <a:rPr kumimoji="1" lang="zh-CN" altLang="en-US" sz="1400" b="1" i="1">
                <a:solidFill>
                  <a:srgbClr val="000099"/>
                </a:solidFill>
                <a:latin typeface="微软雅黑" pitchFamily="34" charset="-122"/>
                <a:ea typeface="微软雅黑" pitchFamily="34" charset="-122"/>
              </a:rPr>
              <a:t> </a:t>
            </a:r>
            <a:r>
              <a:rPr kumimoji="1" lang="en-US" altLang="zh-CN" sz="1400" b="1" i="1">
                <a:solidFill>
                  <a:srgbClr val="000099"/>
                </a:solidFill>
                <a:latin typeface="微软雅黑" pitchFamily="34" charset="-122"/>
                <a:ea typeface="微软雅黑" pitchFamily="34" charset="-122"/>
              </a:rPr>
              <a:t>p</a:t>
            </a:r>
          </a:p>
        </p:txBody>
      </p:sp>
      <p:sp>
        <p:nvSpPr>
          <p:cNvPr id="44" name="Line 10"/>
          <p:cNvSpPr>
            <a:spLocks noChangeShapeType="1"/>
          </p:cNvSpPr>
          <p:nvPr/>
        </p:nvSpPr>
        <p:spPr bwMode="auto">
          <a:xfrm>
            <a:off x="5383519" y="3694434"/>
            <a:ext cx="0" cy="30861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11"/>
          <p:cNvSpPr>
            <a:spLocks noChangeShapeType="1"/>
          </p:cNvSpPr>
          <p:nvPr/>
        </p:nvSpPr>
        <p:spPr bwMode="auto">
          <a:xfrm>
            <a:off x="3395395" y="3951444"/>
            <a:ext cx="0" cy="516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12"/>
          <p:cNvSpPr>
            <a:spLocks noChangeShapeType="1"/>
          </p:cNvSpPr>
          <p:nvPr/>
        </p:nvSpPr>
        <p:spPr bwMode="auto">
          <a:xfrm rot="16200000">
            <a:off x="1845039" y="2987959"/>
            <a:ext cx="0" cy="793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Text Box 14"/>
          <p:cNvSpPr txBox="1">
            <a:spLocks noChangeArrowheads="1"/>
          </p:cNvSpPr>
          <p:nvPr/>
        </p:nvSpPr>
        <p:spPr bwMode="auto">
          <a:xfrm>
            <a:off x="1359269" y="2838769"/>
            <a:ext cx="4571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400" b="1" dirty="0">
                <a:solidFill>
                  <a:srgbClr val="000099"/>
                </a:solidFill>
                <a:latin typeface="微软雅黑" pitchFamily="34" charset="-122"/>
                <a:ea typeface="微软雅黑" pitchFamily="34" charset="-122"/>
              </a:rPr>
              <a:t>1.0</a:t>
            </a:r>
            <a:endParaRPr kumimoji="1" lang="en-US" altLang="zh-CN" sz="1400" b="1" i="1" dirty="0">
              <a:solidFill>
                <a:srgbClr val="000099"/>
              </a:solidFill>
              <a:latin typeface="微软雅黑" pitchFamily="34" charset="-122"/>
              <a:ea typeface="微软雅黑" pitchFamily="34" charset="-122"/>
            </a:endParaRPr>
          </a:p>
        </p:txBody>
      </p:sp>
      <p:sp>
        <p:nvSpPr>
          <p:cNvPr id="49" name="Text Box 15"/>
          <p:cNvSpPr txBox="1">
            <a:spLocks noChangeArrowheads="1"/>
          </p:cNvSpPr>
          <p:nvPr/>
        </p:nvSpPr>
        <p:spPr bwMode="auto">
          <a:xfrm>
            <a:off x="1506790" y="3793523"/>
            <a:ext cx="274557" cy="286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0</a:t>
            </a:r>
            <a:endParaRPr kumimoji="1" lang="en-US" altLang="zh-CN" sz="1400" b="1" i="1">
              <a:solidFill>
                <a:srgbClr val="000099"/>
              </a:solidFill>
              <a:latin typeface="微软雅黑" pitchFamily="34" charset="-122"/>
              <a:ea typeface="微软雅黑" pitchFamily="34" charset="-122"/>
            </a:endParaRPr>
          </a:p>
        </p:txBody>
      </p:sp>
      <p:sp>
        <p:nvSpPr>
          <p:cNvPr id="50" name="Line 16"/>
          <p:cNvSpPr>
            <a:spLocks noChangeShapeType="1"/>
          </p:cNvSpPr>
          <p:nvPr/>
        </p:nvSpPr>
        <p:spPr bwMode="auto">
          <a:xfrm>
            <a:off x="1805343" y="3694434"/>
            <a:ext cx="357817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Text Box 17"/>
          <p:cNvSpPr txBox="1">
            <a:spLocks noChangeArrowheads="1"/>
          </p:cNvSpPr>
          <p:nvPr/>
        </p:nvSpPr>
        <p:spPr bwMode="auto">
          <a:xfrm>
            <a:off x="1255073" y="3493161"/>
            <a:ext cx="5613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400" b="1" i="1">
                <a:solidFill>
                  <a:srgbClr val="000099"/>
                </a:solidFill>
                <a:latin typeface="微软雅黑" pitchFamily="34" charset="-122"/>
                <a:ea typeface="微软雅黑" pitchFamily="34" charset="-122"/>
              </a:rPr>
              <a:t>p</a:t>
            </a:r>
            <a:r>
              <a:rPr kumimoji="1" lang="en-US" altLang="zh-CN" sz="1400" b="1" baseline="-25000">
                <a:solidFill>
                  <a:srgbClr val="000099"/>
                </a:solidFill>
                <a:latin typeface="微软雅黑" pitchFamily="34" charset="-122"/>
                <a:ea typeface="微软雅黑" pitchFamily="34" charset="-122"/>
              </a:rPr>
              <a:t>max</a:t>
            </a:r>
            <a:endParaRPr kumimoji="1" lang="en-US" altLang="zh-CN" sz="1400" b="1" i="1" baseline="-25000">
              <a:solidFill>
                <a:srgbClr val="000099"/>
              </a:solidFill>
              <a:latin typeface="微软雅黑" pitchFamily="34" charset="-122"/>
              <a:ea typeface="微软雅黑" pitchFamily="34" charset="-122"/>
            </a:endParaRPr>
          </a:p>
        </p:txBody>
      </p:sp>
      <p:grpSp>
        <p:nvGrpSpPr>
          <p:cNvPr id="8" name="组合 7"/>
          <p:cNvGrpSpPr/>
          <p:nvPr/>
        </p:nvGrpSpPr>
        <p:grpSpPr>
          <a:xfrm>
            <a:off x="1805344" y="3027655"/>
            <a:ext cx="5328127" cy="975397"/>
            <a:chOff x="1805344" y="3027655"/>
            <a:chExt cx="5328127" cy="975397"/>
          </a:xfrm>
        </p:grpSpPr>
        <p:sp>
          <p:nvSpPr>
            <p:cNvPr id="47" name="Freeform 13"/>
            <p:cNvSpPr>
              <a:spLocks/>
            </p:cNvSpPr>
            <p:nvPr/>
          </p:nvSpPr>
          <p:spPr bwMode="auto">
            <a:xfrm>
              <a:off x="3395395" y="3027655"/>
              <a:ext cx="3738076" cy="975397"/>
            </a:xfrm>
            <a:custGeom>
              <a:avLst/>
              <a:gdLst>
                <a:gd name="T0" fmla="*/ 0 w 2256"/>
                <a:gd name="T1" fmla="*/ 912 h 912"/>
                <a:gd name="T2" fmla="*/ 1200 w 2256"/>
                <a:gd name="T3" fmla="*/ 624 h 912"/>
                <a:gd name="T4" fmla="*/ 1200 w 2256"/>
                <a:gd name="T5" fmla="*/ 0 h 912"/>
                <a:gd name="T6" fmla="*/ 2256 w 2256"/>
                <a:gd name="T7" fmla="*/ 0 h 912"/>
              </a:gdLst>
              <a:ahLst/>
              <a:cxnLst>
                <a:cxn ang="0">
                  <a:pos x="T0" y="T1"/>
                </a:cxn>
                <a:cxn ang="0">
                  <a:pos x="T2" y="T3"/>
                </a:cxn>
                <a:cxn ang="0">
                  <a:pos x="T4" y="T5"/>
                </a:cxn>
                <a:cxn ang="0">
                  <a:pos x="T6" y="T7"/>
                </a:cxn>
              </a:cxnLst>
              <a:rect l="0" t="0" r="r" b="b"/>
              <a:pathLst>
                <a:path w="2256" h="912">
                  <a:moveTo>
                    <a:pt x="0" y="912"/>
                  </a:moveTo>
                  <a:lnTo>
                    <a:pt x="1200" y="624"/>
                  </a:lnTo>
                  <a:lnTo>
                    <a:pt x="1200" y="0"/>
                  </a:lnTo>
                  <a:lnTo>
                    <a:pt x="2256" y="0"/>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cxnSp>
          <p:nvCxnSpPr>
            <p:cNvPr id="7" name="直接连接符 6"/>
            <p:cNvCxnSpPr>
              <a:stCxn id="39" idx="0"/>
              <a:endCxn id="45" idx="1"/>
            </p:cNvCxnSpPr>
            <p:nvPr/>
          </p:nvCxnSpPr>
          <p:spPr>
            <a:xfrm>
              <a:off x="1805344" y="4003052"/>
              <a:ext cx="1590052" cy="0"/>
            </a:xfrm>
            <a:prstGeom prst="line">
              <a:avLst/>
            </a:prstGeom>
            <a:ln w="3810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2155448" y="3378978"/>
            <a:ext cx="692255" cy="276999"/>
          </a:xfrm>
          <a:prstGeom prst="rect">
            <a:avLst/>
          </a:prstGeom>
          <a:noFill/>
        </p:spPr>
        <p:txBody>
          <a:bodyPr wrap="square" rtlCol="0">
            <a:spAutoFit/>
          </a:bodyPr>
          <a:lstStyle/>
          <a:p>
            <a:r>
              <a:rPr lang="zh-CN" altLang="en-US" sz="1200" b="1" dirty="0" smtClean="0">
                <a:solidFill>
                  <a:srgbClr val="993300"/>
                </a:solidFill>
                <a:latin typeface="微软雅黑" pitchFamily="34" charset="-122"/>
                <a:ea typeface="微软雅黑" pitchFamily="34" charset="-122"/>
              </a:rPr>
              <a:t>排队</a:t>
            </a:r>
            <a:endParaRPr lang="zh-CN" altLang="en-US" sz="1200" b="1" dirty="0">
              <a:solidFill>
                <a:srgbClr val="993300"/>
              </a:solidFill>
              <a:latin typeface="微软雅黑" pitchFamily="34" charset="-122"/>
              <a:ea typeface="微软雅黑" pitchFamily="34" charset="-122"/>
            </a:endParaRPr>
          </a:p>
        </p:txBody>
      </p:sp>
      <p:sp>
        <p:nvSpPr>
          <p:cNvPr id="27" name="TextBox 26"/>
          <p:cNvSpPr txBox="1"/>
          <p:nvPr/>
        </p:nvSpPr>
        <p:spPr>
          <a:xfrm>
            <a:off x="3970251" y="3010538"/>
            <a:ext cx="1072012" cy="461665"/>
          </a:xfrm>
          <a:prstGeom prst="rect">
            <a:avLst/>
          </a:prstGeom>
          <a:noFill/>
        </p:spPr>
        <p:txBody>
          <a:bodyPr wrap="square" rtlCol="0">
            <a:spAutoFit/>
          </a:bodyPr>
          <a:lstStyle/>
          <a:p>
            <a:r>
              <a:rPr lang="zh-CN" altLang="en-US" sz="1200" b="1" dirty="0" smtClean="0">
                <a:solidFill>
                  <a:srgbClr val="993300"/>
                </a:solidFill>
                <a:latin typeface="微软雅黑" pitchFamily="34" charset="-122"/>
                <a:ea typeface="微软雅黑" pitchFamily="34" charset="-122"/>
              </a:rPr>
              <a:t>丢弃或排队。以概率</a:t>
            </a:r>
            <a:r>
              <a:rPr lang="en-US" altLang="zh-CN" sz="1200" b="1" dirty="0" smtClean="0">
                <a:solidFill>
                  <a:srgbClr val="993300"/>
                </a:solidFill>
                <a:latin typeface="微软雅黑" pitchFamily="34" charset="-122"/>
                <a:ea typeface="微软雅黑" pitchFamily="34" charset="-122"/>
              </a:rPr>
              <a:t>p</a:t>
            </a:r>
            <a:r>
              <a:rPr lang="zh-CN" altLang="en-US" sz="1200" b="1" dirty="0">
                <a:solidFill>
                  <a:srgbClr val="993300"/>
                </a:solidFill>
                <a:latin typeface="微软雅黑" pitchFamily="34" charset="-122"/>
                <a:ea typeface="微软雅黑" pitchFamily="34" charset="-122"/>
              </a:rPr>
              <a:t>丢弃</a:t>
            </a:r>
          </a:p>
        </p:txBody>
      </p:sp>
      <p:sp>
        <p:nvSpPr>
          <p:cNvPr id="28" name="TextBox 27"/>
          <p:cNvSpPr txBox="1"/>
          <p:nvPr/>
        </p:nvSpPr>
        <p:spPr>
          <a:xfrm>
            <a:off x="6061459" y="3389525"/>
            <a:ext cx="1072012" cy="276999"/>
          </a:xfrm>
          <a:prstGeom prst="rect">
            <a:avLst/>
          </a:prstGeom>
          <a:noFill/>
        </p:spPr>
        <p:txBody>
          <a:bodyPr wrap="square" rtlCol="0">
            <a:spAutoFit/>
          </a:bodyPr>
          <a:lstStyle/>
          <a:p>
            <a:r>
              <a:rPr lang="zh-CN" altLang="en-US" sz="1200" b="1" dirty="0" smtClean="0">
                <a:solidFill>
                  <a:srgbClr val="993300"/>
                </a:solidFill>
                <a:latin typeface="微软雅黑" pitchFamily="34" charset="-122"/>
                <a:ea typeface="微软雅黑" pitchFamily="34" charset="-122"/>
              </a:rPr>
              <a:t>丢弃</a:t>
            </a:r>
            <a:endParaRPr lang="zh-CN" altLang="en-US" sz="1200" b="1" dirty="0">
              <a:solidFill>
                <a:srgbClr val="993300"/>
              </a:solidFill>
              <a:latin typeface="微软雅黑" pitchFamily="34" charset="-122"/>
              <a:ea typeface="微软雅黑" pitchFamily="34" charset="-122"/>
            </a:endParaRPr>
          </a:p>
        </p:txBody>
      </p:sp>
      <p:cxnSp>
        <p:nvCxnSpPr>
          <p:cNvPr id="11" name="直接箭头连接符 10"/>
          <p:cNvCxnSpPr/>
          <p:nvPr/>
        </p:nvCxnSpPr>
        <p:spPr>
          <a:xfrm>
            <a:off x="2364377" y="3616788"/>
            <a:ext cx="0" cy="360782"/>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493194" y="3452162"/>
            <a:ext cx="0" cy="360782"/>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295869" y="3041346"/>
            <a:ext cx="0" cy="360782"/>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87736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472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86152" y="781509"/>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随机早期检测 </a:t>
            </a:r>
            <a:r>
              <a:rPr lang="en-US" altLang="zh-CN" sz="2000" b="1" dirty="0">
                <a:solidFill>
                  <a:schemeClr val="bg1"/>
                </a:solidFill>
                <a:latin typeface="微软雅黑" pitchFamily="34" charset="-122"/>
                <a:ea typeface="微软雅黑" pitchFamily="34" charset="-122"/>
              </a:rPr>
              <a:t>RED</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77819"/>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多年的实践证明，</a:t>
            </a:r>
            <a:r>
              <a:rPr lang="en-US" altLang="zh-CN" sz="2000" b="1" dirty="0">
                <a:solidFill>
                  <a:srgbClr val="0000FF"/>
                </a:solidFill>
                <a:latin typeface="微软雅黑" pitchFamily="34" charset="-122"/>
                <a:ea typeface="微软雅黑" pitchFamily="34" charset="-122"/>
              </a:rPr>
              <a:t>RED </a:t>
            </a:r>
            <a:r>
              <a:rPr lang="zh-CN" altLang="en-US" sz="2000" b="1" dirty="0">
                <a:solidFill>
                  <a:srgbClr val="0000FF"/>
                </a:solidFill>
                <a:latin typeface="微软雅黑" pitchFamily="34" charset="-122"/>
                <a:ea typeface="微软雅黑" pitchFamily="34" charset="-122"/>
              </a:rPr>
              <a:t>的使用效果并不太理想</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2015 </a:t>
            </a:r>
            <a:r>
              <a:rPr lang="zh-CN" altLang="en-US" sz="2000" b="1" dirty="0">
                <a:latin typeface="微软雅黑" pitchFamily="34" charset="-122"/>
                <a:ea typeface="微软雅黑" pitchFamily="34" charset="-122"/>
              </a:rPr>
              <a:t>年公布的 </a:t>
            </a:r>
            <a:r>
              <a:rPr lang="en-US" altLang="zh-CN" sz="2000" b="1" dirty="0">
                <a:latin typeface="微软雅黑" pitchFamily="34" charset="-122"/>
                <a:ea typeface="微软雅黑" pitchFamily="34" charset="-122"/>
              </a:rPr>
              <a:t>RFC 7567 </a:t>
            </a:r>
            <a:r>
              <a:rPr lang="zh-CN" altLang="en-US" sz="2000" b="1" dirty="0">
                <a:latin typeface="微软雅黑" pitchFamily="34" charset="-122"/>
                <a:ea typeface="微软雅黑" pitchFamily="34" charset="-122"/>
              </a:rPr>
              <a:t>已经把 </a:t>
            </a:r>
            <a:r>
              <a:rPr lang="en-US" altLang="zh-CN" sz="2000" b="1" dirty="0">
                <a:latin typeface="微软雅黑" pitchFamily="34" charset="-122"/>
                <a:ea typeface="微软雅黑" pitchFamily="34" charset="-122"/>
              </a:rPr>
              <a:t>RFC 2309 </a:t>
            </a:r>
            <a:r>
              <a:rPr lang="zh-CN" altLang="en-US" sz="2000" b="1" dirty="0">
                <a:latin typeface="微软雅黑" pitchFamily="34" charset="-122"/>
                <a:ea typeface="微软雅黑" pitchFamily="34" charset="-122"/>
              </a:rPr>
              <a:t>列为“陈旧的”，并且不再推荐使用 </a:t>
            </a:r>
            <a:r>
              <a:rPr lang="en-US" altLang="zh-CN" sz="2000" b="1" dirty="0">
                <a:latin typeface="微软雅黑" pitchFamily="34" charset="-122"/>
                <a:ea typeface="微软雅黑" pitchFamily="34" charset="-122"/>
              </a:rPr>
              <a:t>RED</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对路由器进行主动队列管理 </a:t>
            </a:r>
            <a:r>
              <a:rPr lang="en-US" altLang="zh-CN" sz="2000" b="1" dirty="0">
                <a:latin typeface="微软雅黑" pitchFamily="34" charset="-122"/>
                <a:ea typeface="微软雅黑" pitchFamily="34" charset="-122"/>
              </a:rPr>
              <a:t>AQM </a:t>
            </a:r>
            <a:r>
              <a:rPr lang="zh-CN" altLang="en-US" sz="2000" b="1" dirty="0">
                <a:latin typeface="微软雅黑" pitchFamily="34" charset="-122"/>
                <a:ea typeface="微软雅黑" pitchFamily="34" charset="-122"/>
              </a:rPr>
              <a:t>仍是必要的。</a:t>
            </a:r>
          </a:p>
          <a:p>
            <a:pPr marL="342900" indent="-34290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AQM </a:t>
            </a:r>
            <a:r>
              <a:rPr lang="zh-CN" altLang="en-US" sz="2000" b="1" dirty="0">
                <a:solidFill>
                  <a:srgbClr val="0000FF"/>
                </a:solidFill>
                <a:latin typeface="微软雅黑" pitchFamily="34" charset="-122"/>
                <a:ea typeface="微软雅黑" pitchFamily="34" charset="-122"/>
              </a:rPr>
              <a:t>实际上就是对路由器中的分组排队进行智能管理，而不是简单地把队列的尾部丢弃。</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现在已经有几种不同的算法来代替旧的 </a:t>
            </a:r>
            <a:r>
              <a:rPr lang="en-US" altLang="zh-CN" sz="2000" b="1" dirty="0">
                <a:latin typeface="微软雅黑" pitchFamily="34" charset="-122"/>
                <a:ea typeface="微软雅黑" pitchFamily="34" charset="-122"/>
              </a:rPr>
              <a:t>RED</a:t>
            </a:r>
            <a:r>
              <a:rPr lang="zh-CN" altLang="en-US" sz="2000" b="1" dirty="0">
                <a:latin typeface="微软雅黑" pitchFamily="34" charset="-122"/>
                <a:ea typeface="微软雅黑" pitchFamily="34" charset="-122"/>
              </a:rPr>
              <a:t>，但都还在实验阶段。</a:t>
            </a:r>
          </a:p>
        </p:txBody>
      </p:sp>
    </p:spTree>
    <p:extLst>
      <p:ext uri="{BB962C8B-B14F-4D97-AF65-F5344CB8AC3E}">
        <p14:creationId xmlns:p14="http://schemas.microsoft.com/office/powerpoint/2010/main" val="409580579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283349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9"/>
          <p:cNvSpPr>
            <a:spLocks noChangeArrowheads="1"/>
          </p:cNvSpPr>
          <p:nvPr/>
        </p:nvSpPr>
        <p:spPr bwMode="auto">
          <a:xfrm>
            <a:off x="2629135" y="163119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10"/>
          <p:cNvSpPr>
            <a:spLocks noChangeArrowheads="1"/>
          </p:cNvSpPr>
          <p:nvPr/>
        </p:nvSpPr>
        <p:spPr bwMode="auto">
          <a:xfrm>
            <a:off x="2629135" y="223761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Line 16"/>
          <p:cNvSpPr>
            <a:spLocks noChangeShapeType="1"/>
          </p:cNvSpPr>
          <p:nvPr/>
        </p:nvSpPr>
        <p:spPr bwMode="auto">
          <a:xfrm>
            <a:off x="3637198" y="1559752"/>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Rectangle 8"/>
          <p:cNvSpPr>
            <a:spLocks noChangeArrowheads="1"/>
          </p:cNvSpPr>
          <p:nvPr/>
        </p:nvSpPr>
        <p:spPr bwMode="auto">
          <a:xfrm>
            <a:off x="2700573" y="1377190"/>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5.9.1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的连接建立</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5.9.2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的连接释放</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5.9.3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的有限状态机</a:t>
            </a:r>
          </a:p>
        </p:txBody>
      </p:sp>
      <p:sp>
        <p:nvSpPr>
          <p:cNvPr id="7" name="Rectangle 27"/>
          <p:cNvSpPr>
            <a:spLocks noChangeArrowheads="1"/>
          </p:cNvSpPr>
          <p:nvPr/>
        </p:nvSpPr>
        <p:spPr bwMode="auto">
          <a:xfrm>
            <a:off x="639730" y="1631190"/>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726122"/>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5.9</a:t>
            </a:r>
          </a:p>
          <a:p>
            <a:pPr eaLnBrk="0" hangingPunct="0"/>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的运输连接管理</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2009642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990539"/>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4676" y="939124"/>
            <a:ext cx="29546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运输连接的三个阶段</a:t>
            </a:r>
          </a:p>
        </p:txBody>
      </p:sp>
      <p:sp>
        <p:nvSpPr>
          <p:cNvPr id="4" name="Rectangle 8"/>
          <p:cNvSpPr>
            <a:spLocks noChangeArrowheads="1"/>
          </p:cNvSpPr>
          <p:nvPr/>
        </p:nvSpPr>
        <p:spPr bwMode="auto">
          <a:xfrm>
            <a:off x="545143" y="1403564"/>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是面向连接的协议。</a:t>
            </a:r>
          </a:p>
          <a:p>
            <a:pPr marL="285750" indent="-28575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TCP </a:t>
            </a:r>
            <a:r>
              <a:rPr lang="zh-CN" altLang="en-US" sz="2000" b="1" dirty="0" smtClean="0">
                <a:latin typeface="微软雅黑" pitchFamily="34" charset="-122"/>
                <a:ea typeface="微软雅黑" pitchFamily="34" charset="-122"/>
              </a:rPr>
              <a:t>连接</a:t>
            </a:r>
            <a:r>
              <a:rPr lang="zh-CN" altLang="en-US" sz="2000" b="1" dirty="0">
                <a:latin typeface="微软雅黑" pitchFamily="34" charset="-122"/>
                <a:ea typeface="微软雅黑" pitchFamily="34" charset="-122"/>
              </a:rPr>
              <a:t>有三个阶段：</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连接建立</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数据传送</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连接释放</a:t>
            </a:r>
          </a:p>
          <a:p>
            <a:pPr marL="285750" indent="-285750">
              <a:lnSpc>
                <a:spcPts val="3300"/>
              </a:lnSpc>
              <a:buClr>
                <a:srgbClr val="0070C0"/>
              </a:buClr>
              <a:buFont typeface="Wingdings" pitchFamily="2" charset="2"/>
              <a:buChar char="l"/>
            </a:pPr>
            <a:r>
              <a:rPr lang="en-US" altLang="zh-CN" sz="2000" b="1" dirty="0" smtClean="0">
                <a:solidFill>
                  <a:srgbClr val="0000FF"/>
                </a:solidFill>
                <a:latin typeface="微软雅黑" pitchFamily="34" charset="-122"/>
                <a:ea typeface="微软雅黑" pitchFamily="34" charset="-122"/>
              </a:rPr>
              <a:t>TCP </a:t>
            </a:r>
            <a:r>
              <a:rPr lang="zh-CN" altLang="en-US" sz="2000" b="1" dirty="0" smtClean="0">
                <a:solidFill>
                  <a:srgbClr val="0000FF"/>
                </a:solidFill>
                <a:latin typeface="微软雅黑" pitchFamily="34" charset="-122"/>
                <a:ea typeface="微软雅黑" pitchFamily="34" charset="-122"/>
              </a:rPr>
              <a:t>连接</a:t>
            </a:r>
            <a:r>
              <a:rPr lang="zh-CN" altLang="en-US" sz="2000" b="1" dirty="0">
                <a:solidFill>
                  <a:srgbClr val="0000FF"/>
                </a:solidFill>
                <a:latin typeface="微软雅黑" pitchFamily="34" charset="-122"/>
                <a:ea typeface="微软雅黑" pitchFamily="34" charset="-122"/>
              </a:rPr>
              <a:t>的管理</a:t>
            </a:r>
            <a:r>
              <a:rPr lang="zh-CN" altLang="en-US" sz="2000" b="1" dirty="0">
                <a:latin typeface="微软雅黑" pitchFamily="34" charset="-122"/>
                <a:ea typeface="微软雅黑" pitchFamily="34" charset="-122"/>
              </a:rPr>
              <a:t>就是</a:t>
            </a:r>
            <a:r>
              <a:rPr lang="zh-CN" altLang="en-US" sz="2000" b="1" dirty="0" smtClean="0">
                <a:latin typeface="微软雅黑" pitchFamily="34" charset="-122"/>
                <a:ea typeface="微软雅黑" pitchFamily="34" charset="-122"/>
              </a:rPr>
              <a:t>使 </a:t>
            </a:r>
            <a:r>
              <a:rPr lang="en-US" altLang="zh-CN" sz="2000" b="1" dirty="0" smtClean="0">
                <a:latin typeface="微软雅黑" pitchFamily="34" charset="-122"/>
                <a:ea typeface="微软雅黑" pitchFamily="34" charset="-122"/>
              </a:rPr>
              <a:t>TCP </a:t>
            </a:r>
            <a:r>
              <a:rPr lang="zh-CN" altLang="en-US" sz="2000" b="1" dirty="0" smtClean="0">
                <a:latin typeface="微软雅黑" pitchFamily="34" charset="-122"/>
                <a:ea typeface="微软雅黑" pitchFamily="34" charset="-122"/>
              </a:rPr>
              <a:t>连接</a:t>
            </a:r>
            <a:r>
              <a:rPr lang="zh-CN" altLang="en-US" sz="2000" b="1" dirty="0">
                <a:latin typeface="微软雅黑" pitchFamily="34" charset="-122"/>
                <a:ea typeface="微软雅黑" pitchFamily="34" charset="-122"/>
              </a:rPr>
              <a:t>的建立和释放都能正常地进行。</a:t>
            </a:r>
          </a:p>
        </p:txBody>
      </p:sp>
    </p:spTree>
    <p:extLst>
      <p:ext uri="{BB962C8B-B14F-4D97-AF65-F5344CB8AC3E}">
        <p14:creationId xmlns:p14="http://schemas.microsoft.com/office/powerpoint/2010/main" val="2008395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96310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47386" y="920836"/>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5.1.3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运输层的</a:t>
            </a:r>
            <a:r>
              <a:rPr lang="zh-CN" altLang="en-US" sz="2400" b="1" dirty="0" smtClean="0">
                <a:solidFill>
                  <a:schemeClr val="bg1"/>
                </a:solidFill>
                <a:latin typeface="微软雅黑" pitchFamily="34" charset="-122"/>
                <a:ea typeface="微软雅黑" pitchFamily="34" charset="-122"/>
              </a:rPr>
              <a:t>端口</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9423" y="1412708"/>
            <a:ext cx="8123369"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运行在计算机中的进程是用</a:t>
            </a:r>
            <a:r>
              <a:rPr lang="zh-CN" altLang="en-US" sz="2000" b="1" dirty="0">
                <a:solidFill>
                  <a:srgbClr val="0000FF"/>
                </a:solidFill>
                <a:latin typeface="微软雅黑" pitchFamily="34" charset="-122"/>
                <a:ea typeface="微软雅黑" pitchFamily="34" charset="-122"/>
              </a:rPr>
              <a:t>进程标识符</a:t>
            </a:r>
            <a:r>
              <a:rPr lang="zh-CN" altLang="en-US" sz="2000" b="1" dirty="0">
                <a:latin typeface="微软雅黑" pitchFamily="34" charset="-122"/>
                <a:ea typeface="微软雅黑" pitchFamily="34" charset="-122"/>
              </a:rPr>
              <a:t>来标志的。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但运行在应用层的各种应用进程却不应当让计算机操作系统指派它的进程标识符。</a:t>
            </a:r>
            <a:r>
              <a:rPr lang="zh-CN" altLang="en-US" sz="2000" b="1" dirty="0">
                <a:latin typeface="微软雅黑" pitchFamily="34" charset="-122"/>
                <a:ea typeface="微软雅黑" pitchFamily="34" charset="-122"/>
              </a:rPr>
              <a:t>这是因为在互联网上使用的计算机的操作系统种类很多，而不同的操作系统又使用不同格式的进程标识符。</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为了使运行不同操作系统的计算机的应用进程能够互相通信，就</a:t>
            </a:r>
            <a:r>
              <a:rPr lang="zh-CN" altLang="en-US" sz="2000" b="1" dirty="0">
                <a:solidFill>
                  <a:srgbClr val="0000FF"/>
                </a:solidFill>
                <a:latin typeface="微软雅黑" pitchFamily="34" charset="-122"/>
                <a:ea typeface="微软雅黑" pitchFamily="34" charset="-122"/>
              </a:rPr>
              <a:t>必须用统一的方法</a:t>
            </a:r>
            <a:r>
              <a:rPr lang="zh-CN" altLang="en-US" sz="2000" b="1" dirty="0">
                <a:latin typeface="微软雅黑" pitchFamily="34" charset="-122"/>
                <a:ea typeface="微软雅黑" pitchFamily="34" charset="-122"/>
              </a:rPr>
              <a:t>对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体系的应用进程进行标志。 </a:t>
            </a:r>
          </a:p>
        </p:txBody>
      </p:sp>
    </p:spTree>
    <p:extLst>
      <p:ext uri="{BB962C8B-B14F-4D97-AF65-F5344CB8AC3E}">
        <p14:creationId xmlns:p14="http://schemas.microsoft.com/office/powerpoint/2010/main" val="179513080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132886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831125" y="1286596"/>
            <a:ext cx="54817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TCP </a:t>
            </a:r>
            <a:r>
              <a:rPr lang="zh-CN" altLang="en-US" sz="2400" b="1" dirty="0">
                <a:solidFill>
                  <a:schemeClr val="bg1"/>
                </a:solidFill>
                <a:latin typeface="微软雅黑" pitchFamily="34" charset="-122"/>
                <a:ea typeface="微软雅黑" pitchFamily="34" charset="-122"/>
              </a:rPr>
              <a:t>连接建立过程中要解决的三个问题</a:t>
            </a:r>
          </a:p>
        </p:txBody>
      </p:sp>
      <p:sp>
        <p:nvSpPr>
          <p:cNvPr id="4" name="Rectangle 8"/>
          <p:cNvSpPr>
            <a:spLocks noChangeArrowheads="1"/>
          </p:cNvSpPr>
          <p:nvPr/>
        </p:nvSpPr>
        <p:spPr bwMode="auto">
          <a:xfrm>
            <a:off x="545143" y="1741892"/>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要</a:t>
            </a:r>
            <a:r>
              <a:rPr lang="zh-CN" altLang="en-US" sz="2000" b="1" dirty="0">
                <a:latin typeface="微软雅黑" pitchFamily="34" charset="-122"/>
                <a:ea typeface="微软雅黑" pitchFamily="34" charset="-122"/>
              </a:rPr>
              <a:t>使每一方能够确知对方的存在。</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要</a:t>
            </a:r>
            <a:r>
              <a:rPr lang="zh-CN" altLang="en-US" sz="2000" b="1" dirty="0">
                <a:latin typeface="微软雅黑" pitchFamily="34" charset="-122"/>
                <a:ea typeface="微软雅黑" pitchFamily="34" charset="-122"/>
              </a:rPr>
              <a:t>允许双方协商一些参数（如最大窗口值、是否使用窗口扩大选项和时间戳选项以及服务质量等）。</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能够</a:t>
            </a:r>
            <a:r>
              <a:rPr lang="zh-CN" altLang="en-US" sz="2000" b="1" dirty="0">
                <a:latin typeface="微软雅黑" pitchFamily="34" charset="-122"/>
                <a:ea typeface="微软雅黑" pitchFamily="34" charset="-122"/>
              </a:rPr>
              <a:t>对运输实体资源（如缓存大小、连接表中的项目等）进行分配。</a:t>
            </a:r>
          </a:p>
        </p:txBody>
      </p:sp>
    </p:spTree>
    <p:extLst>
      <p:ext uri="{BB962C8B-B14F-4D97-AF65-F5344CB8AC3E}">
        <p14:creationId xmlns:p14="http://schemas.microsoft.com/office/powerpoint/2010/main" val="350315676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1530035"/>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36541" y="1478620"/>
            <a:ext cx="26709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smtClean="0">
                <a:solidFill>
                  <a:schemeClr val="bg1"/>
                </a:solidFill>
                <a:latin typeface="微软雅黑" pitchFamily="34" charset="-122"/>
                <a:ea typeface="微软雅黑" pitchFamily="34" charset="-122"/>
              </a:rPr>
              <a:t>客户</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服务器方式</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943060"/>
            <a:ext cx="8053711"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连接的建立</a:t>
            </a:r>
            <a:r>
              <a:rPr lang="zh-CN" altLang="en-US" sz="2000" b="1" dirty="0">
                <a:solidFill>
                  <a:srgbClr val="0000FF"/>
                </a:solidFill>
                <a:latin typeface="微软雅黑" pitchFamily="34" charset="-122"/>
                <a:ea typeface="微软雅黑" pitchFamily="34" charset="-122"/>
              </a:rPr>
              <a:t>采用客户服务器方式</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主动发起连接建立的应用进程叫做</a:t>
            </a:r>
            <a:r>
              <a:rPr lang="zh-CN" altLang="en-US" sz="2000" b="1" dirty="0">
                <a:solidFill>
                  <a:srgbClr val="0000FF"/>
                </a:solidFill>
                <a:latin typeface="微软雅黑" pitchFamily="34" charset="-122"/>
                <a:ea typeface="微软雅黑" pitchFamily="34" charset="-122"/>
              </a:rPr>
              <a:t>客户</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(client)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被动等待连接建立的应用进程叫做</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(server)</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9451319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119170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06739" y="1149436"/>
            <a:ext cx="33305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5.9.1  TCP </a:t>
            </a:r>
            <a:r>
              <a:rPr lang="zh-CN" altLang="en-US" sz="2400" b="1" dirty="0">
                <a:solidFill>
                  <a:schemeClr val="bg1"/>
                </a:solidFill>
                <a:latin typeface="微软雅黑" pitchFamily="34" charset="-122"/>
                <a:ea typeface="微软雅黑" pitchFamily="34" charset="-122"/>
              </a:rPr>
              <a:t>的连接建立</a:t>
            </a:r>
          </a:p>
        </p:txBody>
      </p:sp>
      <p:sp>
        <p:nvSpPr>
          <p:cNvPr id="4" name="Rectangle 8"/>
          <p:cNvSpPr>
            <a:spLocks noChangeArrowheads="1"/>
          </p:cNvSpPr>
          <p:nvPr/>
        </p:nvSpPr>
        <p:spPr bwMode="auto">
          <a:xfrm>
            <a:off x="545143" y="1604732"/>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建立连接的过程叫做</a:t>
            </a:r>
            <a:r>
              <a:rPr lang="zh-CN" altLang="en-US" sz="2000" b="1" dirty="0">
                <a:solidFill>
                  <a:srgbClr val="0000FF"/>
                </a:solidFill>
                <a:latin typeface="微软雅黑" pitchFamily="34" charset="-122"/>
                <a:ea typeface="微软雅黑" pitchFamily="34" charset="-122"/>
              </a:rPr>
              <a:t>握手</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握手需要在客户和服务器之间交换三个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报文段。称之为</a:t>
            </a:r>
            <a:r>
              <a:rPr lang="zh-CN" altLang="en-US" sz="2000" b="1" dirty="0">
                <a:solidFill>
                  <a:srgbClr val="0000FF"/>
                </a:solidFill>
                <a:latin typeface="微软雅黑" pitchFamily="34" charset="-122"/>
                <a:ea typeface="微软雅黑" pitchFamily="34" charset="-122"/>
              </a:rPr>
              <a:t>三报文握手</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三报文握手</a:t>
            </a:r>
            <a:r>
              <a:rPr lang="zh-CN" altLang="en-US" sz="2000" b="1" dirty="0">
                <a:latin typeface="微软雅黑" pitchFamily="34" charset="-122"/>
                <a:ea typeface="微软雅黑" pitchFamily="34" charset="-122"/>
              </a:rPr>
              <a:t>主要是为了防止已失效的连接请求报文段突然又传送到了，因而产生错误。</a:t>
            </a:r>
          </a:p>
        </p:txBody>
      </p:sp>
    </p:spTree>
    <p:extLst>
      <p:ext uri="{BB962C8B-B14F-4D97-AF65-F5344CB8AC3E}">
        <p14:creationId xmlns:p14="http://schemas.microsoft.com/office/powerpoint/2010/main" val="327242607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4" name="Group 2"/>
          <p:cNvGrpSpPr>
            <a:grpSpLocks/>
          </p:cNvGrpSpPr>
          <p:nvPr/>
        </p:nvGrpSpPr>
        <p:grpSpPr bwMode="auto">
          <a:xfrm>
            <a:off x="3320897" y="2028342"/>
            <a:ext cx="2575352" cy="2086458"/>
            <a:chOff x="1474" y="1888"/>
            <a:chExt cx="2676" cy="2432"/>
          </a:xfrm>
        </p:grpSpPr>
        <p:sp>
          <p:nvSpPr>
            <p:cNvPr id="5"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 name="Line 4"/>
            <p:cNvSpPr>
              <a:spLocks noChangeShapeType="1"/>
            </p:cNvSpPr>
            <p:nvPr/>
          </p:nvSpPr>
          <p:spPr bwMode="auto">
            <a:xfrm>
              <a:off x="4150"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sp>
        <p:nvSpPr>
          <p:cNvPr id="22"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3"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4"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5"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8"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98719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4" name="Group 2"/>
          <p:cNvGrpSpPr>
            <a:grpSpLocks/>
          </p:cNvGrpSpPr>
          <p:nvPr/>
        </p:nvGrpSpPr>
        <p:grpSpPr bwMode="auto">
          <a:xfrm>
            <a:off x="3320897" y="2028342"/>
            <a:ext cx="2575352" cy="2086458"/>
            <a:chOff x="1474" y="1888"/>
            <a:chExt cx="2676" cy="2432"/>
          </a:xfrm>
        </p:grpSpPr>
        <p:sp>
          <p:nvSpPr>
            <p:cNvPr id="5"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 name="Line 4"/>
            <p:cNvSpPr>
              <a:spLocks noChangeShapeType="1"/>
            </p:cNvSpPr>
            <p:nvPr/>
          </p:nvSpPr>
          <p:spPr bwMode="auto">
            <a:xfrm>
              <a:off x="4150"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grpSp>
        <p:nvGrpSpPr>
          <p:cNvPr id="17" name="Group 16"/>
          <p:cNvGrpSpPr>
            <a:grpSpLocks/>
          </p:cNvGrpSpPr>
          <p:nvPr/>
        </p:nvGrpSpPr>
        <p:grpSpPr bwMode="auto">
          <a:xfrm>
            <a:off x="6281211" y="1463420"/>
            <a:ext cx="1188551" cy="578396"/>
            <a:chOff x="4550" y="1301"/>
            <a:chExt cx="1235" cy="601"/>
          </a:xfrm>
        </p:grpSpPr>
        <p:sp>
          <p:nvSpPr>
            <p:cNvPr id="18" name="Rectangle 17"/>
            <p:cNvSpPr>
              <a:spLocks noChangeArrowheads="1"/>
            </p:cNvSpPr>
            <p:nvPr/>
          </p:nvSpPr>
          <p:spPr bwMode="auto">
            <a:xfrm>
              <a:off x="4956" y="1617"/>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被动打开</a:t>
              </a:r>
            </a:p>
          </p:txBody>
        </p:sp>
        <p:sp>
          <p:nvSpPr>
            <p:cNvPr id="19" name="Freeform 18"/>
            <p:cNvSpPr>
              <a:spLocks/>
            </p:cNvSpPr>
            <p:nvPr/>
          </p:nvSpPr>
          <p:spPr bwMode="auto">
            <a:xfrm>
              <a:off x="4550" y="1301"/>
              <a:ext cx="1209" cy="592"/>
            </a:xfrm>
            <a:custGeom>
              <a:avLst/>
              <a:gdLst>
                <a:gd name="T0" fmla="*/ 0 w 792"/>
                <a:gd name="T1" fmla="*/ 0 h 487"/>
                <a:gd name="T2" fmla="*/ 870 w 792"/>
                <a:gd name="T3" fmla="*/ 5 h 487"/>
                <a:gd name="T4" fmla="*/ 870 w 792"/>
                <a:gd name="T5" fmla="*/ 592 h 487"/>
                <a:gd name="T6" fmla="*/ 201 w 792"/>
                <a:gd name="T7" fmla="*/ 583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2" h="487">
                  <a:moveTo>
                    <a:pt x="0" y="0"/>
                  </a:moveTo>
                  <a:lnTo>
                    <a:pt x="792" y="4"/>
                  </a:lnTo>
                  <a:lnTo>
                    <a:pt x="792" y="487"/>
                  </a:lnTo>
                  <a:lnTo>
                    <a:pt x="183" y="480"/>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22"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3"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4"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5"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8"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155"/>
          <p:cNvSpPr txBox="1">
            <a:spLocks noChangeArrowheads="1"/>
          </p:cNvSpPr>
          <p:nvPr/>
        </p:nvSpPr>
        <p:spPr bwMode="auto">
          <a:xfrm>
            <a:off x="1929775" y="3365384"/>
            <a:ext cx="5422002" cy="634020"/>
          </a:xfrm>
          <a:prstGeom prst="rect">
            <a:avLst/>
          </a:prstGeom>
          <a:solidFill>
            <a:srgbClr val="99FFCC"/>
          </a:solidFill>
          <a:ln w="9525">
            <a:solidFill>
              <a:schemeClr val="tx1"/>
            </a:solidFill>
            <a:miter lim="800000"/>
            <a:headEnd/>
            <a:tailEnd/>
          </a:ln>
          <a:effectLst/>
          <a:extLst/>
        </p:spPr>
        <p:txBody>
          <a:bodyPr wrap="square">
            <a:spAutoFit/>
          </a:bodyPr>
          <a:lstStyle/>
          <a:p>
            <a:pPr>
              <a:lnSpc>
                <a:spcPct val="110000"/>
              </a:lnSpc>
            </a:pPr>
            <a:r>
              <a:rPr lang="en-US" altLang="zh-CN" sz="1600" b="1" dirty="0" smtClean="0">
                <a:latin typeface="微软雅黑" pitchFamily="34" charset="-122"/>
                <a:ea typeface="微软雅黑" pitchFamily="34" charset="-122"/>
              </a:rPr>
              <a:t>B</a:t>
            </a:r>
            <a:r>
              <a:rPr lang="zh-CN" altLang="en-US" sz="1600" b="1" dirty="0" smtClean="0">
                <a:latin typeface="微软雅黑" pitchFamily="34" charset="-122"/>
                <a:ea typeface="微软雅黑" pitchFamily="34" charset="-122"/>
              </a:rPr>
              <a:t>的 </a:t>
            </a:r>
            <a:r>
              <a:rPr lang="en-US" altLang="zh-CN" sz="1600" b="1" dirty="0" smtClean="0">
                <a:latin typeface="微软雅黑" pitchFamily="34" charset="-122"/>
                <a:ea typeface="微软雅黑" pitchFamily="34" charset="-122"/>
              </a:rPr>
              <a:t>TCP </a:t>
            </a:r>
            <a:r>
              <a:rPr lang="zh-CN" altLang="en-US" sz="1600" b="1" dirty="0" smtClean="0">
                <a:latin typeface="微软雅黑" pitchFamily="34" charset="-122"/>
                <a:ea typeface="微软雅黑" pitchFamily="34" charset="-122"/>
              </a:rPr>
              <a:t>服务器</a:t>
            </a:r>
            <a:r>
              <a:rPr lang="zh-CN" altLang="en-US" sz="1600" b="1" dirty="0">
                <a:latin typeface="微软雅黑" pitchFamily="34" charset="-122"/>
                <a:ea typeface="微软雅黑" pitchFamily="34" charset="-122"/>
              </a:rPr>
              <a:t>进程先创建传输控制块</a:t>
            </a:r>
            <a:r>
              <a:rPr lang="en-US" altLang="zh-CN" sz="1600" b="1" dirty="0">
                <a:latin typeface="微软雅黑" pitchFamily="34" charset="-122"/>
                <a:ea typeface="微软雅黑" pitchFamily="34" charset="-122"/>
              </a:rPr>
              <a:t>TCB</a:t>
            </a:r>
            <a:r>
              <a:rPr lang="zh-CN" altLang="en-US" sz="1600" b="1" dirty="0">
                <a:latin typeface="微软雅黑" pitchFamily="34" charset="-122"/>
                <a:ea typeface="微软雅黑" pitchFamily="34" charset="-122"/>
              </a:rPr>
              <a:t>，准备接受客户进程的连接请求</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452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p:tgtEl>
                                          <p:spTgt spid="30"/>
                                        </p:tgtEl>
                                        <p:attrNameLst>
                                          <p:attrName>ppt_y</p:attrName>
                                        </p:attrNameLst>
                                      </p:cBhvr>
                                      <p:tavLst>
                                        <p:tav tm="0">
                                          <p:val>
                                            <p:strVal val="#ppt_y-#ppt_h*1.125000"/>
                                          </p:val>
                                        </p:tav>
                                        <p:tav tm="100000">
                                          <p:val>
                                            <p:strVal val="#ppt_y"/>
                                          </p:val>
                                        </p:tav>
                                      </p:tavLst>
                                    </p:anim>
                                    <p:animEffect transition="in" filter="wipe(down)">
                                      <p:cBhvr>
                                        <p:cTn id="8" dur="1000"/>
                                        <p:tgtEl>
                                          <p:spTgt spid="30"/>
                                        </p:tgtEl>
                                      </p:cBhvr>
                                    </p:animEffect>
                                  </p:childTnLst>
                                </p:cTn>
                              </p:par>
                            </p:childTnLst>
                          </p:cTn>
                        </p:par>
                        <p:par>
                          <p:cTn id="9" fill="hold">
                            <p:stCondLst>
                              <p:cond delay="1500"/>
                            </p:stCondLst>
                            <p:childTnLst>
                              <p:par>
                                <p:cTn id="10" presetID="22" presetClass="entr" presetSubtype="1" fill="hold" nodeType="afterEffect">
                                  <p:stCondLst>
                                    <p:cond delay="200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4" name="Group 2"/>
          <p:cNvGrpSpPr>
            <a:grpSpLocks/>
          </p:cNvGrpSpPr>
          <p:nvPr/>
        </p:nvGrpSpPr>
        <p:grpSpPr bwMode="auto">
          <a:xfrm>
            <a:off x="3320897" y="2028342"/>
            <a:ext cx="2575352" cy="2086458"/>
            <a:chOff x="1474" y="1888"/>
            <a:chExt cx="2676" cy="2432"/>
          </a:xfrm>
        </p:grpSpPr>
        <p:sp>
          <p:nvSpPr>
            <p:cNvPr id="5"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 name="Line 4"/>
            <p:cNvSpPr>
              <a:spLocks noChangeShapeType="1"/>
            </p:cNvSpPr>
            <p:nvPr/>
          </p:nvSpPr>
          <p:spPr bwMode="auto">
            <a:xfrm>
              <a:off x="4150"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7" name="Group 6"/>
          <p:cNvGrpSpPr>
            <a:grpSpLocks/>
          </p:cNvGrpSpPr>
          <p:nvPr/>
        </p:nvGrpSpPr>
        <p:grpSpPr bwMode="auto">
          <a:xfrm>
            <a:off x="3365167" y="2006212"/>
            <a:ext cx="2492586" cy="512955"/>
            <a:chOff x="1520" y="1865"/>
            <a:chExt cx="2590" cy="533"/>
          </a:xfrm>
        </p:grpSpPr>
        <p:sp>
          <p:nvSpPr>
            <p:cNvPr id="8" name="Rectangle 7"/>
            <p:cNvSpPr>
              <a:spLocks noChangeArrowheads="1"/>
            </p:cNvSpPr>
            <p:nvPr/>
          </p:nvSpPr>
          <p:spPr bwMode="auto">
            <a:xfrm rot="665985">
              <a:off x="2088" y="1865"/>
              <a:ext cx="160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SYN = 1, </a:t>
              </a: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x</a:t>
              </a:r>
            </a:p>
          </p:txBody>
        </p:sp>
        <p:sp>
          <p:nvSpPr>
            <p:cNvPr id="9" name="Line 8"/>
            <p:cNvSpPr>
              <a:spLocks noChangeShapeType="1"/>
            </p:cNvSpPr>
            <p:nvPr/>
          </p:nvSpPr>
          <p:spPr bwMode="auto">
            <a:xfrm>
              <a:off x="1520" y="1893"/>
              <a:ext cx="2590" cy="505"/>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grpSp>
        <p:nvGrpSpPr>
          <p:cNvPr id="14" name="Group 13"/>
          <p:cNvGrpSpPr>
            <a:grpSpLocks/>
          </p:cNvGrpSpPr>
          <p:nvPr/>
        </p:nvGrpSpPr>
        <p:grpSpPr bwMode="auto">
          <a:xfrm>
            <a:off x="1847479" y="1458608"/>
            <a:ext cx="1095199" cy="593794"/>
            <a:chOff x="-57" y="1296"/>
            <a:chExt cx="1138" cy="617"/>
          </a:xfrm>
        </p:grpSpPr>
        <p:sp>
          <p:nvSpPr>
            <p:cNvPr id="15" name="Rectangle 14"/>
            <p:cNvSpPr>
              <a:spLocks noChangeArrowheads="1"/>
            </p:cNvSpPr>
            <p:nvPr/>
          </p:nvSpPr>
          <p:spPr bwMode="auto">
            <a:xfrm>
              <a:off x="-57" y="1628"/>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主动打开</a:t>
              </a:r>
            </a:p>
          </p:txBody>
        </p:sp>
        <p:sp>
          <p:nvSpPr>
            <p:cNvPr id="16" name="Freeform 15"/>
            <p:cNvSpPr>
              <a:spLocks/>
            </p:cNvSpPr>
            <p:nvPr/>
          </p:nvSpPr>
          <p:spPr bwMode="auto">
            <a:xfrm>
              <a:off x="-27" y="1296"/>
              <a:ext cx="1108" cy="597"/>
            </a:xfrm>
            <a:custGeom>
              <a:avLst/>
              <a:gdLst>
                <a:gd name="T0" fmla="*/ 832 w 758"/>
                <a:gd name="T1" fmla="*/ 5 h 491"/>
                <a:gd name="T2" fmla="*/ 0 w 758"/>
                <a:gd name="T3" fmla="*/ 0 h 491"/>
                <a:gd name="T4" fmla="*/ 0 w 758"/>
                <a:gd name="T5" fmla="*/ 597 h 491"/>
                <a:gd name="T6" fmla="*/ 650 w 758"/>
                <a:gd name="T7" fmla="*/ 597 h 4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8" h="491">
                  <a:moveTo>
                    <a:pt x="758" y="4"/>
                  </a:moveTo>
                  <a:lnTo>
                    <a:pt x="0" y="0"/>
                  </a:lnTo>
                  <a:lnTo>
                    <a:pt x="0" y="491"/>
                  </a:lnTo>
                  <a:lnTo>
                    <a:pt x="592" y="491"/>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7" name="Group 16"/>
          <p:cNvGrpSpPr>
            <a:grpSpLocks/>
          </p:cNvGrpSpPr>
          <p:nvPr/>
        </p:nvGrpSpPr>
        <p:grpSpPr bwMode="auto">
          <a:xfrm>
            <a:off x="6281211" y="1463420"/>
            <a:ext cx="1188551" cy="578396"/>
            <a:chOff x="4550" y="1301"/>
            <a:chExt cx="1235" cy="601"/>
          </a:xfrm>
        </p:grpSpPr>
        <p:sp>
          <p:nvSpPr>
            <p:cNvPr id="18" name="Rectangle 17"/>
            <p:cNvSpPr>
              <a:spLocks noChangeArrowheads="1"/>
            </p:cNvSpPr>
            <p:nvPr/>
          </p:nvSpPr>
          <p:spPr bwMode="auto">
            <a:xfrm>
              <a:off x="4956" y="1617"/>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被动打开</a:t>
              </a:r>
            </a:p>
          </p:txBody>
        </p:sp>
        <p:sp>
          <p:nvSpPr>
            <p:cNvPr id="19" name="Freeform 18"/>
            <p:cNvSpPr>
              <a:spLocks/>
            </p:cNvSpPr>
            <p:nvPr/>
          </p:nvSpPr>
          <p:spPr bwMode="auto">
            <a:xfrm>
              <a:off x="4550" y="1301"/>
              <a:ext cx="1209" cy="592"/>
            </a:xfrm>
            <a:custGeom>
              <a:avLst/>
              <a:gdLst>
                <a:gd name="T0" fmla="*/ 0 w 792"/>
                <a:gd name="T1" fmla="*/ 0 h 487"/>
                <a:gd name="T2" fmla="*/ 870 w 792"/>
                <a:gd name="T3" fmla="*/ 5 h 487"/>
                <a:gd name="T4" fmla="*/ 870 w 792"/>
                <a:gd name="T5" fmla="*/ 592 h 487"/>
                <a:gd name="T6" fmla="*/ 201 w 792"/>
                <a:gd name="T7" fmla="*/ 583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2" h="487">
                  <a:moveTo>
                    <a:pt x="0" y="0"/>
                  </a:moveTo>
                  <a:lnTo>
                    <a:pt x="792" y="4"/>
                  </a:lnTo>
                  <a:lnTo>
                    <a:pt x="792" y="487"/>
                  </a:lnTo>
                  <a:lnTo>
                    <a:pt x="183" y="480"/>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22"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3"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4"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5"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8"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155"/>
          <p:cNvSpPr txBox="1">
            <a:spLocks noChangeArrowheads="1"/>
          </p:cNvSpPr>
          <p:nvPr/>
        </p:nvSpPr>
        <p:spPr bwMode="auto">
          <a:xfrm>
            <a:off x="1929775" y="3365384"/>
            <a:ext cx="5422002" cy="904863"/>
          </a:xfrm>
          <a:prstGeom prst="rect">
            <a:avLst/>
          </a:prstGeom>
          <a:solidFill>
            <a:srgbClr val="99FFCC"/>
          </a:solidFill>
          <a:ln w="9525">
            <a:solidFill>
              <a:schemeClr val="tx1"/>
            </a:solidFill>
            <a:miter lim="800000"/>
            <a:headEnd/>
            <a:tailEnd/>
          </a:ln>
          <a:effectLst/>
          <a:extLst/>
        </p:spPr>
        <p:txBody>
          <a:bodyPr wrap="square">
            <a:spAutoFit/>
          </a:bodyPr>
          <a:lstStyle/>
          <a:p>
            <a:pPr>
              <a:lnSpc>
                <a:spcPct val="110000"/>
              </a:lnSpc>
            </a:pP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的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发出连接请求报文段，其首部中</a:t>
            </a:r>
            <a:r>
              <a:rPr lang="zh-CN" altLang="en-US" sz="1600" b="1" dirty="0" smtClean="0">
                <a:latin typeface="微软雅黑" pitchFamily="34" charset="-122"/>
                <a:ea typeface="微软雅黑" pitchFamily="34" charset="-122"/>
              </a:rPr>
              <a:t>的同步</a:t>
            </a:r>
            <a:r>
              <a:rPr lang="zh-CN" altLang="en-US" sz="1600" b="1" dirty="0">
                <a:latin typeface="微软雅黑" pitchFamily="34" charset="-122"/>
                <a:ea typeface="微软雅黑" pitchFamily="34" charset="-122"/>
              </a:rPr>
              <a:t>位 </a:t>
            </a:r>
            <a:r>
              <a:rPr lang="en-US" altLang="zh-CN" sz="1600" b="1" dirty="0">
                <a:latin typeface="微软雅黑" pitchFamily="34" charset="-122"/>
                <a:ea typeface="微软雅黑" pitchFamily="34" charset="-122"/>
              </a:rPr>
              <a:t>SYN = 1</a:t>
            </a:r>
            <a:r>
              <a:rPr lang="zh-CN" altLang="en-US" sz="1600" b="1" dirty="0">
                <a:latin typeface="微软雅黑" pitchFamily="34" charset="-122"/>
                <a:ea typeface="微软雅黑" pitchFamily="34" charset="-122"/>
              </a:rPr>
              <a:t>，并选择序号 </a:t>
            </a:r>
            <a:r>
              <a:rPr lang="en-US" altLang="zh-CN" sz="1600" b="1" dirty="0" err="1">
                <a:latin typeface="微软雅黑" pitchFamily="34" charset="-122"/>
                <a:ea typeface="微软雅黑" pitchFamily="34" charset="-122"/>
              </a:rPr>
              <a:t>seq</a:t>
            </a:r>
            <a:r>
              <a:rPr lang="en-US" altLang="zh-CN" sz="1600" b="1" dirty="0">
                <a:latin typeface="微软雅黑" pitchFamily="34" charset="-122"/>
                <a:ea typeface="微软雅黑" pitchFamily="34" charset="-122"/>
              </a:rPr>
              <a:t> = x</a:t>
            </a:r>
            <a:r>
              <a:rPr lang="zh-CN" altLang="en-US" sz="1600" b="1" dirty="0">
                <a:latin typeface="微软雅黑" pitchFamily="34" charset="-122"/>
                <a:ea typeface="微软雅黑" pitchFamily="34" charset="-122"/>
              </a:rPr>
              <a:t>，表明</a:t>
            </a:r>
            <a:r>
              <a:rPr lang="zh-CN" altLang="en-US" sz="1600" b="1" dirty="0" smtClean="0">
                <a:latin typeface="微软雅黑" pitchFamily="34" charset="-122"/>
                <a:ea typeface="微软雅黑" pitchFamily="34" charset="-122"/>
              </a:rPr>
              <a:t>传送数据</a:t>
            </a:r>
            <a:r>
              <a:rPr lang="zh-CN" altLang="en-US" sz="1600" b="1" dirty="0">
                <a:latin typeface="微软雅黑" pitchFamily="34" charset="-122"/>
                <a:ea typeface="微软雅黑" pitchFamily="34" charset="-122"/>
              </a:rPr>
              <a:t>时的第一个数据字节的序号是 </a:t>
            </a:r>
            <a:r>
              <a:rPr lang="en-US" altLang="zh-CN" sz="1600" b="1" dirty="0">
                <a:latin typeface="微软雅黑" pitchFamily="34" charset="-122"/>
                <a:ea typeface="微软雅黑" pitchFamily="34" charset="-122"/>
              </a:rPr>
              <a:t>x</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21256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2000"/>
                                        <p:tgtEl>
                                          <p:spTgt spid="14"/>
                                        </p:tgtEl>
                                      </p:cBhvr>
                                    </p:animEffect>
                                  </p:childTnLst>
                                </p:cTn>
                              </p:par>
                            </p:childTnLst>
                          </p:cTn>
                        </p:par>
                        <p:par>
                          <p:cTn id="8" fill="hold">
                            <p:stCondLst>
                              <p:cond delay="3000"/>
                            </p:stCondLst>
                            <p:childTnLst>
                              <p:par>
                                <p:cTn id="9" presetID="12" presetClass="entr" presetSubtype="1" fill="hold" grpId="0" nodeType="afterEffect">
                                  <p:stCondLst>
                                    <p:cond delay="10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2000"/>
                                        <p:tgtEl>
                                          <p:spTgt spid="30"/>
                                        </p:tgtEl>
                                        <p:attrNameLst>
                                          <p:attrName>ppt_y</p:attrName>
                                        </p:attrNameLst>
                                      </p:cBhvr>
                                      <p:tavLst>
                                        <p:tav tm="0">
                                          <p:val>
                                            <p:strVal val="#ppt_y-#ppt_h*1.125000"/>
                                          </p:val>
                                        </p:tav>
                                        <p:tav tm="100000">
                                          <p:val>
                                            <p:strVal val="#ppt_y"/>
                                          </p:val>
                                        </p:tav>
                                      </p:tavLst>
                                    </p:anim>
                                    <p:animEffect transition="in" filter="wipe(down)">
                                      <p:cBhvr>
                                        <p:cTn id="12" dur="2000"/>
                                        <p:tgtEl>
                                          <p:spTgt spid="30"/>
                                        </p:tgtEl>
                                      </p:cBhvr>
                                    </p:animEffect>
                                  </p:childTnLst>
                                </p:cTn>
                              </p:par>
                            </p:childTnLst>
                          </p:cTn>
                        </p:par>
                        <p:par>
                          <p:cTn id="13" fill="hold">
                            <p:stCondLst>
                              <p:cond delay="6000"/>
                            </p:stCondLst>
                            <p:childTnLst>
                              <p:par>
                                <p:cTn id="14" presetID="22" presetClass="entr" presetSubtype="8" fill="hold" nodeType="afterEffect">
                                  <p:stCondLst>
                                    <p:cond delay="300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4" name="Group 2"/>
          <p:cNvGrpSpPr>
            <a:grpSpLocks/>
          </p:cNvGrpSpPr>
          <p:nvPr/>
        </p:nvGrpSpPr>
        <p:grpSpPr bwMode="auto">
          <a:xfrm>
            <a:off x="3320897" y="2028342"/>
            <a:ext cx="2575352" cy="2086458"/>
            <a:chOff x="1474" y="1888"/>
            <a:chExt cx="2676" cy="2432"/>
          </a:xfrm>
        </p:grpSpPr>
        <p:sp>
          <p:nvSpPr>
            <p:cNvPr id="5"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 name="Line 4"/>
            <p:cNvSpPr>
              <a:spLocks noChangeShapeType="1"/>
            </p:cNvSpPr>
            <p:nvPr/>
          </p:nvSpPr>
          <p:spPr bwMode="auto">
            <a:xfrm>
              <a:off x="4150"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7" name="Group 6"/>
          <p:cNvGrpSpPr>
            <a:grpSpLocks/>
          </p:cNvGrpSpPr>
          <p:nvPr/>
        </p:nvGrpSpPr>
        <p:grpSpPr bwMode="auto">
          <a:xfrm>
            <a:off x="3365167" y="2006212"/>
            <a:ext cx="2492586" cy="512955"/>
            <a:chOff x="1520" y="1865"/>
            <a:chExt cx="2590" cy="533"/>
          </a:xfrm>
        </p:grpSpPr>
        <p:sp>
          <p:nvSpPr>
            <p:cNvPr id="8" name="Rectangle 7"/>
            <p:cNvSpPr>
              <a:spLocks noChangeArrowheads="1"/>
            </p:cNvSpPr>
            <p:nvPr/>
          </p:nvSpPr>
          <p:spPr bwMode="auto">
            <a:xfrm rot="665985">
              <a:off x="2088" y="1865"/>
              <a:ext cx="160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SYN = 1, </a:t>
              </a: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x</a:t>
              </a:r>
            </a:p>
          </p:txBody>
        </p:sp>
        <p:sp>
          <p:nvSpPr>
            <p:cNvPr id="9" name="Line 8"/>
            <p:cNvSpPr>
              <a:spLocks noChangeShapeType="1"/>
            </p:cNvSpPr>
            <p:nvPr/>
          </p:nvSpPr>
          <p:spPr bwMode="auto">
            <a:xfrm>
              <a:off x="1520" y="1893"/>
              <a:ext cx="2590" cy="505"/>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grpSp>
        <p:nvGrpSpPr>
          <p:cNvPr id="14" name="Group 13"/>
          <p:cNvGrpSpPr>
            <a:grpSpLocks/>
          </p:cNvGrpSpPr>
          <p:nvPr/>
        </p:nvGrpSpPr>
        <p:grpSpPr bwMode="auto">
          <a:xfrm>
            <a:off x="1847479" y="1458608"/>
            <a:ext cx="1095199" cy="593794"/>
            <a:chOff x="-57" y="1296"/>
            <a:chExt cx="1138" cy="617"/>
          </a:xfrm>
        </p:grpSpPr>
        <p:sp>
          <p:nvSpPr>
            <p:cNvPr id="15" name="Rectangle 14"/>
            <p:cNvSpPr>
              <a:spLocks noChangeArrowheads="1"/>
            </p:cNvSpPr>
            <p:nvPr/>
          </p:nvSpPr>
          <p:spPr bwMode="auto">
            <a:xfrm>
              <a:off x="-57" y="1628"/>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主动打开</a:t>
              </a:r>
            </a:p>
          </p:txBody>
        </p:sp>
        <p:sp>
          <p:nvSpPr>
            <p:cNvPr id="16" name="Freeform 15"/>
            <p:cNvSpPr>
              <a:spLocks/>
            </p:cNvSpPr>
            <p:nvPr/>
          </p:nvSpPr>
          <p:spPr bwMode="auto">
            <a:xfrm>
              <a:off x="-27" y="1296"/>
              <a:ext cx="1108" cy="597"/>
            </a:xfrm>
            <a:custGeom>
              <a:avLst/>
              <a:gdLst>
                <a:gd name="T0" fmla="*/ 832 w 758"/>
                <a:gd name="T1" fmla="*/ 5 h 491"/>
                <a:gd name="T2" fmla="*/ 0 w 758"/>
                <a:gd name="T3" fmla="*/ 0 h 491"/>
                <a:gd name="T4" fmla="*/ 0 w 758"/>
                <a:gd name="T5" fmla="*/ 597 h 491"/>
                <a:gd name="T6" fmla="*/ 650 w 758"/>
                <a:gd name="T7" fmla="*/ 597 h 4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8" h="491">
                  <a:moveTo>
                    <a:pt x="758" y="4"/>
                  </a:moveTo>
                  <a:lnTo>
                    <a:pt x="0" y="0"/>
                  </a:lnTo>
                  <a:lnTo>
                    <a:pt x="0" y="491"/>
                  </a:lnTo>
                  <a:lnTo>
                    <a:pt x="592" y="491"/>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7" name="Group 16"/>
          <p:cNvGrpSpPr>
            <a:grpSpLocks/>
          </p:cNvGrpSpPr>
          <p:nvPr/>
        </p:nvGrpSpPr>
        <p:grpSpPr bwMode="auto">
          <a:xfrm>
            <a:off x="6281211" y="1463420"/>
            <a:ext cx="1188551" cy="578396"/>
            <a:chOff x="4550" y="1301"/>
            <a:chExt cx="1235" cy="601"/>
          </a:xfrm>
        </p:grpSpPr>
        <p:sp>
          <p:nvSpPr>
            <p:cNvPr id="18" name="Rectangle 17"/>
            <p:cNvSpPr>
              <a:spLocks noChangeArrowheads="1"/>
            </p:cNvSpPr>
            <p:nvPr/>
          </p:nvSpPr>
          <p:spPr bwMode="auto">
            <a:xfrm>
              <a:off x="4956" y="1617"/>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被动打开</a:t>
              </a:r>
            </a:p>
          </p:txBody>
        </p:sp>
        <p:sp>
          <p:nvSpPr>
            <p:cNvPr id="19" name="Freeform 18"/>
            <p:cNvSpPr>
              <a:spLocks/>
            </p:cNvSpPr>
            <p:nvPr/>
          </p:nvSpPr>
          <p:spPr bwMode="auto">
            <a:xfrm>
              <a:off x="4550" y="1301"/>
              <a:ext cx="1209" cy="592"/>
            </a:xfrm>
            <a:custGeom>
              <a:avLst/>
              <a:gdLst>
                <a:gd name="T0" fmla="*/ 0 w 792"/>
                <a:gd name="T1" fmla="*/ 0 h 487"/>
                <a:gd name="T2" fmla="*/ 870 w 792"/>
                <a:gd name="T3" fmla="*/ 5 h 487"/>
                <a:gd name="T4" fmla="*/ 870 w 792"/>
                <a:gd name="T5" fmla="*/ 592 h 487"/>
                <a:gd name="T6" fmla="*/ 201 w 792"/>
                <a:gd name="T7" fmla="*/ 583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2" h="487">
                  <a:moveTo>
                    <a:pt x="0" y="0"/>
                  </a:moveTo>
                  <a:lnTo>
                    <a:pt x="792" y="4"/>
                  </a:lnTo>
                  <a:lnTo>
                    <a:pt x="792" y="487"/>
                  </a:lnTo>
                  <a:lnTo>
                    <a:pt x="183" y="480"/>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20"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1"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2"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3"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4"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3196383" y="2596896"/>
            <a:ext cx="2679216" cy="723958"/>
            <a:chOff x="3196383" y="2596896"/>
            <a:chExt cx="2679216" cy="723958"/>
          </a:xfrm>
        </p:grpSpPr>
        <p:sp>
          <p:nvSpPr>
            <p:cNvPr id="27" name="Line 27"/>
            <p:cNvSpPr>
              <a:spLocks noChangeShapeType="1"/>
            </p:cNvSpPr>
            <p:nvPr/>
          </p:nvSpPr>
          <p:spPr bwMode="auto">
            <a:xfrm flipH="1">
              <a:off x="3356206" y="2596896"/>
              <a:ext cx="2519393" cy="72395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kern="0">
                <a:latin typeface="微软雅黑" pitchFamily="34" charset="-122"/>
                <a:ea typeface="微软雅黑" pitchFamily="34" charset="-122"/>
              </a:endParaRPr>
            </a:p>
          </p:txBody>
        </p:sp>
        <p:sp>
          <p:nvSpPr>
            <p:cNvPr id="28" name="Rectangle 28"/>
            <p:cNvSpPr>
              <a:spLocks noChangeArrowheads="1"/>
            </p:cNvSpPr>
            <p:nvPr/>
          </p:nvSpPr>
          <p:spPr bwMode="auto">
            <a:xfrm rot="20622176" flipH="1">
              <a:off x="3196383" y="2734428"/>
              <a:ext cx="2585915"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SYN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y,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x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grpSp>
      <p:sp>
        <p:nvSpPr>
          <p:cNvPr id="30" name="Text Box 155"/>
          <p:cNvSpPr txBox="1">
            <a:spLocks noChangeArrowheads="1"/>
          </p:cNvSpPr>
          <p:nvPr/>
        </p:nvSpPr>
        <p:spPr bwMode="auto">
          <a:xfrm>
            <a:off x="1774326" y="3365384"/>
            <a:ext cx="5514965" cy="904863"/>
          </a:xfrm>
          <a:prstGeom prst="rect">
            <a:avLst/>
          </a:prstGeom>
          <a:solidFill>
            <a:srgbClr val="99FFCC"/>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en-US" altLang="zh-CN" sz="1600" b="1" dirty="0" smtClean="0">
                <a:latin typeface="微软雅黑" pitchFamily="34" charset="-122"/>
                <a:ea typeface="微软雅黑" pitchFamily="34" charset="-122"/>
              </a:rPr>
              <a:t>B </a:t>
            </a:r>
            <a:r>
              <a:rPr lang="zh-CN" altLang="en-US" sz="1600" b="1" dirty="0">
                <a:latin typeface="微软雅黑" pitchFamily="34" charset="-122"/>
                <a:ea typeface="微软雅黑" pitchFamily="34" charset="-122"/>
              </a:rPr>
              <a:t>的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收到连接请求报文段后，如同意，</a:t>
            </a:r>
            <a:r>
              <a:rPr lang="zh-CN" altLang="en-US" sz="1600" b="1" dirty="0" smtClean="0">
                <a:latin typeface="微软雅黑" pitchFamily="34" charset="-122"/>
                <a:ea typeface="微软雅黑" pitchFamily="34" charset="-122"/>
              </a:rPr>
              <a:t>则发</a:t>
            </a:r>
            <a:r>
              <a:rPr lang="zh-CN" altLang="en-US" sz="1600" b="1" dirty="0">
                <a:latin typeface="微软雅黑" pitchFamily="34" charset="-122"/>
                <a:ea typeface="微软雅黑" pitchFamily="34" charset="-122"/>
              </a:rPr>
              <a:t>回确认。</a:t>
            </a:r>
          </a:p>
          <a:p>
            <a:pPr marL="285750" indent="-285750">
              <a:lnSpc>
                <a:spcPct val="110000"/>
              </a:lnSpc>
              <a:buFont typeface="Wingdings" pitchFamily="2" charset="2"/>
              <a:buChar char="l"/>
            </a:pPr>
            <a:r>
              <a:rPr lang="en-US" altLang="zh-CN" sz="1600" b="1" dirty="0" smtClean="0">
                <a:latin typeface="微软雅黑" pitchFamily="34" charset="-122"/>
                <a:ea typeface="微软雅黑" pitchFamily="34" charset="-122"/>
              </a:rPr>
              <a:t>B </a:t>
            </a:r>
            <a:r>
              <a:rPr lang="zh-CN" altLang="en-US" sz="1600" b="1" dirty="0">
                <a:latin typeface="微软雅黑" pitchFamily="34" charset="-122"/>
                <a:ea typeface="微软雅黑" pitchFamily="34" charset="-122"/>
              </a:rPr>
              <a:t>在确认报文段中应使 </a:t>
            </a:r>
            <a:r>
              <a:rPr lang="en-US" altLang="zh-CN" sz="1600" b="1" dirty="0">
                <a:latin typeface="微软雅黑" pitchFamily="34" charset="-122"/>
                <a:ea typeface="微软雅黑" pitchFamily="34" charset="-122"/>
              </a:rPr>
              <a:t>SYN = 1</a:t>
            </a:r>
            <a:r>
              <a:rPr lang="zh-CN" altLang="en-US" sz="1600" b="1" dirty="0">
                <a:latin typeface="微软雅黑" pitchFamily="34" charset="-122"/>
                <a:ea typeface="微软雅黑" pitchFamily="34" charset="-122"/>
              </a:rPr>
              <a:t>，使 </a:t>
            </a:r>
            <a:r>
              <a:rPr lang="en-US" altLang="zh-CN" sz="1600" b="1" dirty="0">
                <a:latin typeface="微软雅黑" pitchFamily="34" charset="-122"/>
                <a:ea typeface="微软雅黑" pitchFamily="34" charset="-122"/>
              </a:rPr>
              <a:t>ACK = 1</a:t>
            </a:r>
            <a:r>
              <a:rPr lang="zh-CN" altLang="en-US" sz="1600" b="1" dirty="0" smtClean="0">
                <a:latin typeface="微软雅黑" pitchFamily="34" charset="-122"/>
                <a:ea typeface="微软雅黑" pitchFamily="34" charset="-122"/>
              </a:rPr>
              <a:t>，其</a:t>
            </a:r>
            <a:r>
              <a:rPr lang="zh-CN" altLang="en-US" sz="1600" b="1" dirty="0">
                <a:latin typeface="微软雅黑" pitchFamily="34" charset="-122"/>
                <a:ea typeface="微软雅黑" pitchFamily="34" charset="-122"/>
              </a:rPr>
              <a:t>确认号 </a:t>
            </a:r>
            <a:r>
              <a:rPr lang="en-US" altLang="zh-CN" sz="1600" b="1" dirty="0" err="1">
                <a:latin typeface="微软雅黑" pitchFamily="34" charset="-122"/>
                <a:ea typeface="微软雅黑" pitchFamily="34" charset="-122"/>
              </a:rPr>
              <a:t>ack</a:t>
            </a:r>
            <a:r>
              <a:rPr lang="en-US" altLang="zh-CN" sz="1600" b="1" dirty="0">
                <a:latin typeface="微软雅黑" pitchFamily="34" charset="-122"/>
                <a:ea typeface="微软雅黑" pitchFamily="34" charset="-122"/>
              </a:rPr>
              <a:t> = </a:t>
            </a:r>
            <a:r>
              <a:rPr lang="en-US" altLang="zh-CN" sz="1600" b="1">
                <a:latin typeface="微软雅黑" pitchFamily="34" charset="-122"/>
                <a:ea typeface="微软雅黑" pitchFamily="34" charset="-122"/>
              </a:rPr>
              <a:t>x </a:t>
            </a:r>
            <a:r>
              <a:rPr lang="en-US" altLang="zh-CN" sz="1600" b="1" smtClean="0">
                <a:latin typeface="微软雅黑" pitchFamily="34" charset="-122"/>
                <a:ea typeface="微软雅黑" pitchFamily="34" charset="-122"/>
              </a:rPr>
              <a:t>+ </a:t>
            </a:r>
            <a:r>
              <a:rPr lang="en-US" altLang="zh-CN" sz="1600" b="1"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，自己选择的序号 </a:t>
            </a:r>
            <a:r>
              <a:rPr lang="en-US" altLang="zh-CN" sz="1600" b="1" dirty="0" err="1">
                <a:latin typeface="微软雅黑" pitchFamily="34" charset="-122"/>
                <a:ea typeface="微软雅黑" pitchFamily="34" charset="-122"/>
              </a:rPr>
              <a:t>seq</a:t>
            </a:r>
            <a:r>
              <a:rPr lang="en-US" altLang="zh-CN" sz="1600" b="1" dirty="0">
                <a:latin typeface="微软雅黑" pitchFamily="34" charset="-122"/>
                <a:ea typeface="微软雅黑" pitchFamily="34" charset="-122"/>
              </a:rPr>
              <a:t> = y</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19037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1000"/>
                                        <p:tgtEl>
                                          <p:spTgt spid="30"/>
                                        </p:tgtEl>
                                      </p:cBhvr>
                                    </p:animEffect>
                                  </p:childTnLst>
                                </p:cTn>
                              </p:par>
                            </p:childTnLst>
                          </p:cTn>
                        </p:par>
                        <p:par>
                          <p:cTn id="8" fill="hold">
                            <p:stCondLst>
                              <p:cond delay="1000"/>
                            </p:stCondLst>
                            <p:childTnLst>
                              <p:par>
                                <p:cTn id="9" presetID="22" presetClass="entr" presetSubtype="2" fill="hold" nodeType="afterEffect">
                                  <p:stCondLst>
                                    <p:cond delay="300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4" name="Group 2"/>
          <p:cNvGrpSpPr>
            <a:grpSpLocks/>
          </p:cNvGrpSpPr>
          <p:nvPr/>
        </p:nvGrpSpPr>
        <p:grpSpPr bwMode="auto">
          <a:xfrm>
            <a:off x="3320897" y="2028342"/>
            <a:ext cx="2575352" cy="2086458"/>
            <a:chOff x="1474" y="1888"/>
            <a:chExt cx="2676" cy="2432"/>
          </a:xfrm>
        </p:grpSpPr>
        <p:sp>
          <p:nvSpPr>
            <p:cNvPr id="5"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 name="Line 4"/>
            <p:cNvSpPr>
              <a:spLocks noChangeShapeType="1"/>
            </p:cNvSpPr>
            <p:nvPr/>
          </p:nvSpPr>
          <p:spPr bwMode="auto">
            <a:xfrm>
              <a:off x="4150"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7" name="Group 6"/>
          <p:cNvGrpSpPr>
            <a:grpSpLocks/>
          </p:cNvGrpSpPr>
          <p:nvPr/>
        </p:nvGrpSpPr>
        <p:grpSpPr bwMode="auto">
          <a:xfrm>
            <a:off x="3365167" y="2006212"/>
            <a:ext cx="2492586" cy="512955"/>
            <a:chOff x="1520" y="1865"/>
            <a:chExt cx="2590" cy="533"/>
          </a:xfrm>
        </p:grpSpPr>
        <p:sp>
          <p:nvSpPr>
            <p:cNvPr id="8" name="Rectangle 7"/>
            <p:cNvSpPr>
              <a:spLocks noChangeArrowheads="1"/>
            </p:cNvSpPr>
            <p:nvPr/>
          </p:nvSpPr>
          <p:spPr bwMode="auto">
            <a:xfrm rot="665985">
              <a:off x="2088" y="1865"/>
              <a:ext cx="160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SYN = 1, </a:t>
              </a: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x</a:t>
              </a:r>
            </a:p>
          </p:txBody>
        </p:sp>
        <p:sp>
          <p:nvSpPr>
            <p:cNvPr id="9" name="Line 8"/>
            <p:cNvSpPr>
              <a:spLocks noChangeShapeType="1"/>
            </p:cNvSpPr>
            <p:nvPr/>
          </p:nvSpPr>
          <p:spPr bwMode="auto">
            <a:xfrm>
              <a:off x="1520" y="1893"/>
              <a:ext cx="2590" cy="505"/>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grpSp>
        <p:nvGrpSpPr>
          <p:cNvPr id="14" name="Group 13"/>
          <p:cNvGrpSpPr>
            <a:grpSpLocks/>
          </p:cNvGrpSpPr>
          <p:nvPr/>
        </p:nvGrpSpPr>
        <p:grpSpPr bwMode="auto">
          <a:xfrm>
            <a:off x="1847479" y="1458608"/>
            <a:ext cx="1095199" cy="593794"/>
            <a:chOff x="-57" y="1296"/>
            <a:chExt cx="1138" cy="617"/>
          </a:xfrm>
        </p:grpSpPr>
        <p:sp>
          <p:nvSpPr>
            <p:cNvPr id="15" name="Rectangle 14"/>
            <p:cNvSpPr>
              <a:spLocks noChangeArrowheads="1"/>
            </p:cNvSpPr>
            <p:nvPr/>
          </p:nvSpPr>
          <p:spPr bwMode="auto">
            <a:xfrm>
              <a:off x="-57" y="1628"/>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主动打开</a:t>
              </a:r>
            </a:p>
          </p:txBody>
        </p:sp>
        <p:sp>
          <p:nvSpPr>
            <p:cNvPr id="16" name="Freeform 15"/>
            <p:cNvSpPr>
              <a:spLocks/>
            </p:cNvSpPr>
            <p:nvPr/>
          </p:nvSpPr>
          <p:spPr bwMode="auto">
            <a:xfrm>
              <a:off x="-27" y="1296"/>
              <a:ext cx="1108" cy="597"/>
            </a:xfrm>
            <a:custGeom>
              <a:avLst/>
              <a:gdLst>
                <a:gd name="T0" fmla="*/ 832 w 758"/>
                <a:gd name="T1" fmla="*/ 5 h 491"/>
                <a:gd name="T2" fmla="*/ 0 w 758"/>
                <a:gd name="T3" fmla="*/ 0 h 491"/>
                <a:gd name="T4" fmla="*/ 0 w 758"/>
                <a:gd name="T5" fmla="*/ 597 h 491"/>
                <a:gd name="T6" fmla="*/ 650 w 758"/>
                <a:gd name="T7" fmla="*/ 597 h 4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8" h="491">
                  <a:moveTo>
                    <a:pt x="758" y="4"/>
                  </a:moveTo>
                  <a:lnTo>
                    <a:pt x="0" y="0"/>
                  </a:lnTo>
                  <a:lnTo>
                    <a:pt x="0" y="491"/>
                  </a:lnTo>
                  <a:lnTo>
                    <a:pt x="592" y="491"/>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7" name="Group 16"/>
          <p:cNvGrpSpPr>
            <a:grpSpLocks/>
          </p:cNvGrpSpPr>
          <p:nvPr/>
        </p:nvGrpSpPr>
        <p:grpSpPr bwMode="auto">
          <a:xfrm>
            <a:off x="6281211" y="1463420"/>
            <a:ext cx="1188551" cy="578396"/>
            <a:chOff x="4550" y="1301"/>
            <a:chExt cx="1235" cy="601"/>
          </a:xfrm>
        </p:grpSpPr>
        <p:sp>
          <p:nvSpPr>
            <p:cNvPr id="18" name="Rectangle 17"/>
            <p:cNvSpPr>
              <a:spLocks noChangeArrowheads="1"/>
            </p:cNvSpPr>
            <p:nvPr/>
          </p:nvSpPr>
          <p:spPr bwMode="auto">
            <a:xfrm>
              <a:off x="4956" y="1617"/>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被动打开</a:t>
              </a:r>
            </a:p>
          </p:txBody>
        </p:sp>
        <p:sp>
          <p:nvSpPr>
            <p:cNvPr id="19" name="Freeform 18"/>
            <p:cNvSpPr>
              <a:spLocks/>
            </p:cNvSpPr>
            <p:nvPr/>
          </p:nvSpPr>
          <p:spPr bwMode="auto">
            <a:xfrm>
              <a:off x="4550" y="1301"/>
              <a:ext cx="1209" cy="592"/>
            </a:xfrm>
            <a:custGeom>
              <a:avLst/>
              <a:gdLst>
                <a:gd name="T0" fmla="*/ 0 w 792"/>
                <a:gd name="T1" fmla="*/ 0 h 487"/>
                <a:gd name="T2" fmla="*/ 870 w 792"/>
                <a:gd name="T3" fmla="*/ 5 h 487"/>
                <a:gd name="T4" fmla="*/ 870 w 792"/>
                <a:gd name="T5" fmla="*/ 592 h 487"/>
                <a:gd name="T6" fmla="*/ 201 w 792"/>
                <a:gd name="T7" fmla="*/ 583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2" h="487">
                  <a:moveTo>
                    <a:pt x="0" y="0"/>
                  </a:moveTo>
                  <a:lnTo>
                    <a:pt x="792" y="4"/>
                  </a:lnTo>
                  <a:lnTo>
                    <a:pt x="792" y="487"/>
                  </a:lnTo>
                  <a:lnTo>
                    <a:pt x="183" y="480"/>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20"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1"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2"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3"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4"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55"/>
          <p:cNvSpPr txBox="1">
            <a:spLocks noChangeArrowheads="1"/>
          </p:cNvSpPr>
          <p:nvPr/>
        </p:nvSpPr>
        <p:spPr bwMode="auto">
          <a:xfrm>
            <a:off x="809898" y="2586420"/>
            <a:ext cx="2436395" cy="1361911"/>
          </a:xfrm>
          <a:prstGeom prst="rect">
            <a:avLst/>
          </a:prstGeom>
          <a:solidFill>
            <a:srgbClr val="99FFCC"/>
          </a:solidFill>
          <a:ln w="9525">
            <a:solidFill>
              <a:schemeClr val="tx1"/>
            </a:solidFill>
            <a:miter lim="800000"/>
            <a:headEnd/>
            <a:tailEnd/>
          </a:ln>
          <a:effectLst/>
          <a:extLst/>
        </p:spPr>
        <p:txBody>
          <a:bodyPr wrap="square">
            <a:spAutoFit/>
          </a:bodyPr>
          <a:lstStyle/>
          <a:p>
            <a:pPr marL="182563" indent="-182563">
              <a:lnSpc>
                <a:spcPct val="110000"/>
              </a:lnSpc>
              <a:buFont typeface="Wingdings" pitchFamily="2" charset="2"/>
              <a:buChar char="l"/>
            </a:pPr>
            <a:r>
              <a:rPr lang="en-US" altLang="zh-CN" sz="1500" b="1" dirty="0" smtClean="0">
                <a:latin typeface="微软雅黑" pitchFamily="34" charset="-122"/>
                <a:ea typeface="微软雅黑" pitchFamily="34" charset="-122"/>
              </a:rPr>
              <a:t>A </a:t>
            </a:r>
            <a:r>
              <a:rPr lang="zh-CN" altLang="en-US" sz="1500" b="1" dirty="0">
                <a:latin typeface="微软雅黑" pitchFamily="34" charset="-122"/>
                <a:ea typeface="微软雅黑" pitchFamily="34" charset="-122"/>
              </a:rPr>
              <a:t>收到此报文段后向 </a:t>
            </a:r>
            <a:r>
              <a:rPr lang="en-US" altLang="zh-CN" sz="1500" b="1" dirty="0">
                <a:latin typeface="微软雅黑" pitchFamily="34" charset="-122"/>
                <a:ea typeface="微软雅黑" pitchFamily="34" charset="-122"/>
              </a:rPr>
              <a:t>B </a:t>
            </a:r>
            <a:r>
              <a:rPr lang="zh-CN" altLang="en-US" sz="1500" b="1" dirty="0">
                <a:latin typeface="微软雅黑" pitchFamily="34" charset="-122"/>
                <a:ea typeface="微软雅黑" pitchFamily="34" charset="-122"/>
              </a:rPr>
              <a:t>给出确认，其 </a:t>
            </a:r>
            <a:r>
              <a:rPr lang="en-US" altLang="zh-CN" sz="1500" b="1" dirty="0">
                <a:latin typeface="微软雅黑" pitchFamily="34" charset="-122"/>
                <a:ea typeface="微软雅黑" pitchFamily="34" charset="-122"/>
              </a:rPr>
              <a:t>ACK = 1</a:t>
            </a:r>
            <a:r>
              <a:rPr lang="zh-CN" altLang="en-US" sz="1500" b="1" dirty="0" smtClean="0">
                <a:latin typeface="微软雅黑" pitchFamily="34" charset="-122"/>
                <a:ea typeface="微软雅黑" pitchFamily="34" charset="-122"/>
              </a:rPr>
              <a:t>，确认</a:t>
            </a:r>
            <a:r>
              <a:rPr lang="zh-CN" altLang="en-US" sz="1500" b="1" dirty="0">
                <a:latin typeface="微软雅黑" pitchFamily="34" charset="-122"/>
                <a:ea typeface="微软雅黑" pitchFamily="34" charset="-122"/>
              </a:rPr>
              <a:t>号 </a:t>
            </a:r>
            <a:r>
              <a:rPr lang="en-US" altLang="zh-CN" sz="1500" b="1" dirty="0" err="1">
                <a:latin typeface="微软雅黑" pitchFamily="34" charset="-122"/>
                <a:ea typeface="微软雅黑" pitchFamily="34" charset="-122"/>
              </a:rPr>
              <a:t>ack</a:t>
            </a:r>
            <a:r>
              <a:rPr lang="en-US" altLang="zh-CN" sz="1500" b="1" dirty="0">
                <a:latin typeface="微软雅黑" pitchFamily="34" charset="-122"/>
                <a:ea typeface="微软雅黑" pitchFamily="34" charset="-122"/>
              </a:rPr>
              <a:t> = y </a:t>
            </a:r>
            <a:r>
              <a:rPr lang="en-US" altLang="zh-CN" sz="1500" b="1" dirty="0" smtClean="0">
                <a:latin typeface="微软雅黑" pitchFamily="34" charset="-122"/>
                <a:ea typeface="微软雅黑" pitchFamily="34" charset="-122"/>
              </a:rPr>
              <a:t>+ 1</a:t>
            </a:r>
            <a:r>
              <a:rPr lang="zh-CN" altLang="en-US" sz="1500" b="1" dirty="0">
                <a:latin typeface="微软雅黑" pitchFamily="34" charset="-122"/>
                <a:ea typeface="微软雅黑" pitchFamily="34" charset="-122"/>
              </a:rPr>
              <a:t>。</a:t>
            </a:r>
          </a:p>
          <a:p>
            <a:pPr marL="182563" indent="-182563">
              <a:lnSpc>
                <a:spcPct val="110000"/>
              </a:lnSpc>
              <a:buFont typeface="Wingdings" pitchFamily="2" charset="2"/>
              <a:buChar char="l"/>
            </a:pPr>
            <a:r>
              <a:rPr lang="en-US" altLang="zh-CN" sz="1500" b="1" dirty="0" smtClean="0">
                <a:latin typeface="微软雅黑" pitchFamily="34" charset="-122"/>
                <a:ea typeface="微软雅黑" pitchFamily="34" charset="-122"/>
              </a:rPr>
              <a:t>A </a:t>
            </a:r>
            <a:r>
              <a:rPr lang="zh-CN" altLang="en-US" sz="1500" b="1" dirty="0">
                <a:latin typeface="微软雅黑" pitchFamily="34" charset="-122"/>
                <a:ea typeface="微软雅黑" pitchFamily="34" charset="-122"/>
              </a:rPr>
              <a:t>的 </a:t>
            </a:r>
            <a:r>
              <a:rPr lang="en-US" altLang="zh-CN" sz="1500" b="1" dirty="0">
                <a:latin typeface="微软雅黑" pitchFamily="34" charset="-122"/>
                <a:ea typeface="微软雅黑" pitchFamily="34" charset="-122"/>
              </a:rPr>
              <a:t>TCP </a:t>
            </a:r>
            <a:r>
              <a:rPr lang="zh-CN" altLang="en-US" sz="1500" b="1" dirty="0">
                <a:latin typeface="微软雅黑" pitchFamily="34" charset="-122"/>
                <a:ea typeface="微软雅黑" pitchFamily="34" charset="-122"/>
              </a:rPr>
              <a:t>通知上层应用进程，连接已经建立。 </a:t>
            </a:r>
          </a:p>
        </p:txBody>
      </p:sp>
      <p:grpSp>
        <p:nvGrpSpPr>
          <p:cNvPr id="27" name="组合 26"/>
          <p:cNvGrpSpPr/>
          <p:nvPr/>
        </p:nvGrpSpPr>
        <p:grpSpPr>
          <a:xfrm>
            <a:off x="3196383" y="2596896"/>
            <a:ext cx="2679216" cy="723958"/>
            <a:chOff x="3196383" y="2596896"/>
            <a:chExt cx="2679216" cy="723958"/>
          </a:xfrm>
        </p:grpSpPr>
        <p:sp>
          <p:nvSpPr>
            <p:cNvPr id="28" name="Line 27"/>
            <p:cNvSpPr>
              <a:spLocks noChangeShapeType="1"/>
            </p:cNvSpPr>
            <p:nvPr/>
          </p:nvSpPr>
          <p:spPr bwMode="auto">
            <a:xfrm flipH="1">
              <a:off x="3356206" y="2596896"/>
              <a:ext cx="2519393" cy="72395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kern="0">
                <a:latin typeface="微软雅黑" pitchFamily="34" charset="-122"/>
                <a:ea typeface="微软雅黑" pitchFamily="34" charset="-122"/>
              </a:endParaRPr>
            </a:p>
          </p:txBody>
        </p:sp>
        <p:sp>
          <p:nvSpPr>
            <p:cNvPr id="29" name="Rectangle 28"/>
            <p:cNvSpPr>
              <a:spLocks noChangeArrowheads="1"/>
            </p:cNvSpPr>
            <p:nvPr/>
          </p:nvSpPr>
          <p:spPr bwMode="auto">
            <a:xfrm rot="20622176" flipH="1">
              <a:off x="3196383" y="2734428"/>
              <a:ext cx="2585915"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SYN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y,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x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33" name="组合 32"/>
          <p:cNvGrpSpPr/>
          <p:nvPr/>
        </p:nvGrpSpPr>
        <p:grpSpPr>
          <a:xfrm>
            <a:off x="3369609" y="3394792"/>
            <a:ext cx="2492586" cy="486008"/>
            <a:chOff x="3369609" y="3385648"/>
            <a:chExt cx="2492586" cy="486008"/>
          </a:xfrm>
        </p:grpSpPr>
        <p:sp>
          <p:nvSpPr>
            <p:cNvPr id="30" name="Line 8"/>
            <p:cNvSpPr>
              <a:spLocks noChangeShapeType="1"/>
            </p:cNvSpPr>
            <p:nvPr/>
          </p:nvSpPr>
          <p:spPr bwMode="auto">
            <a:xfrm>
              <a:off x="3369609" y="3385648"/>
              <a:ext cx="2492586" cy="48600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32" name="Rectangle 7"/>
            <p:cNvSpPr>
              <a:spLocks noChangeArrowheads="1"/>
            </p:cNvSpPr>
            <p:nvPr/>
          </p:nvSpPr>
          <p:spPr bwMode="auto">
            <a:xfrm rot="665985">
              <a:off x="3673451" y="3400197"/>
              <a:ext cx="2046588"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lvl="0" defTabSz="762000" eaLnBrk="0" hangingPunct="0">
                <a:defRPr/>
              </a:pPr>
              <a:r>
                <a:rPr lang="es-ES" altLang="zh-CN" sz="900" b="1" kern="0" dirty="0">
                  <a:latin typeface="微软雅黑" pitchFamily="34" charset="-122"/>
                  <a:ea typeface="微软雅黑" pitchFamily="34" charset="-122"/>
                </a:rPr>
                <a:t>ACK = 1, seq = x + 1, ack = </a:t>
              </a:r>
              <a:r>
                <a:rPr lang="es-ES" altLang="zh-CN" sz="900" b="1" kern="0" dirty="0" smtClean="0">
                  <a:latin typeface="微软雅黑" pitchFamily="34" charset="-122"/>
                  <a:ea typeface="微软雅黑" pitchFamily="34" charset="-122"/>
                </a:rPr>
                <a:t>y+1</a:t>
              </a:r>
              <a:endParaRPr lang="es-ES" altLang="zh-CN" sz="900" b="1" kern="0" dirty="0">
                <a:latin typeface="微软雅黑" pitchFamily="34" charset="-122"/>
                <a:ea typeface="微软雅黑" pitchFamily="34" charset="-122"/>
              </a:endParaRPr>
            </a:p>
          </p:txBody>
        </p:sp>
      </p:grpSp>
    </p:spTree>
    <p:extLst>
      <p:ext uri="{BB962C8B-B14F-4D97-AF65-F5344CB8AC3E}">
        <p14:creationId xmlns:p14="http://schemas.microsoft.com/office/powerpoint/2010/main" val="4527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4" name="Group 2"/>
          <p:cNvGrpSpPr>
            <a:grpSpLocks/>
          </p:cNvGrpSpPr>
          <p:nvPr/>
        </p:nvGrpSpPr>
        <p:grpSpPr bwMode="auto">
          <a:xfrm>
            <a:off x="3320897" y="2028342"/>
            <a:ext cx="2575352" cy="2086458"/>
            <a:chOff x="1474" y="1888"/>
            <a:chExt cx="2676" cy="2432"/>
          </a:xfrm>
        </p:grpSpPr>
        <p:sp>
          <p:nvSpPr>
            <p:cNvPr id="5"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 name="Line 4"/>
            <p:cNvSpPr>
              <a:spLocks noChangeShapeType="1"/>
            </p:cNvSpPr>
            <p:nvPr/>
          </p:nvSpPr>
          <p:spPr bwMode="auto">
            <a:xfrm>
              <a:off x="4150"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7" name="Group 6"/>
          <p:cNvGrpSpPr>
            <a:grpSpLocks/>
          </p:cNvGrpSpPr>
          <p:nvPr/>
        </p:nvGrpSpPr>
        <p:grpSpPr bwMode="auto">
          <a:xfrm>
            <a:off x="3365167" y="2006212"/>
            <a:ext cx="2492586" cy="512955"/>
            <a:chOff x="1520" y="1865"/>
            <a:chExt cx="2590" cy="533"/>
          </a:xfrm>
        </p:grpSpPr>
        <p:sp>
          <p:nvSpPr>
            <p:cNvPr id="8" name="Rectangle 7"/>
            <p:cNvSpPr>
              <a:spLocks noChangeArrowheads="1"/>
            </p:cNvSpPr>
            <p:nvPr/>
          </p:nvSpPr>
          <p:spPr bwMode="auto">
            <a:xfrm rot="665985">
              <a:off x="2088" y="1865"/>
              <a:ext cx="160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SYN = 1, </a:t>
              </a: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x</a:t>
              </a:r>
            </a:p>
          </p:txBody>
        </p:sp>
        <p:sp>
          <p:nvSpPr>
            <p:cNvPr id="9" name="Line 8"/>
            <p:cNvSpPr>
              <a:spLocks noChangeShapeType="1"/>
            </p:cNvSpPr>
            <p:nvPr/>
          </p:nvSpPr>
          <p:spPr bwMode="auto">
            <a:xfrm>
              <a:off x="1520" y="1893"/>
              <a:ext cx="2590" cy="505"/>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grpSp>
        <p:nvGrpSpPr>
          <p:cNvPr id="14" name="Group 13"/>
          <p:cNvGrpSpPr>
            <a:grpSpLocks/>
          </p:cNvGrpSpPr>
          <p:nvPr/>
        </p:nvGrpSpPr>
        <p:grpSpPr bwMode="auto">
          <a:xfrm>
            <a:off x="1847479" y="1458608"/>
            <a:ext cx="1095199" cy="593794"/>
            <a:chOff x="-57" y="1296"/>
            <a:chExt cx="1138" cy="617"/>
          </a:xfrm>
        </p:grpSpPr>
        <p:sp>
          <p:nvSpPr>
            <p:cNvPr id="15" name="Rectangle 14"/>
            <p:cNvSpPr>
              <a:spLocks noChangeArrowheads="1"/>
            </p:cNvSpPr>
            <p:nvPr/>
          </p:nvSpPr>
          <p:spPr bwMode="auto">
            <a:xfrm>
              <a:off x="-57" y="1628"/>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主动打开</a:t>
              </a:r>
            </a:p>
          </p:txBody>
        </p:sp>
        <p:sp>
          <p:nvSpPr>
            <p:cNvPr id="16" name="Freeform 15"/>
            <p:cNvSpPr>
              <a:spLocks/>
            </p:cNvSpPr>
            <p:nvPr/>
          </p:nvSpPr>
          <p:spPr bwMode="auto">
            <a:xfrm>
              <a:off x="-27" y="1296"/>
              <a:ext cx="1108" cy="597"/>
            </a:xfrm>
            <a:custGeom>
              <a:avLst/>
              <a:gdLst>
                <a:gd name="T0" fmla="*/ 832 w 758"/>
                <a:gd name="T1" fmla="*/ 5 h 491"/>
                <a:gd name="T2" fmla="*/ 0 w 758"/>
                <a:gd name="T3" fmla="*/ 0 h 491"/>
                <a:gd name="T4" fmla="*/ 0 w 758"/>
                <a:gd name="T5" fmla="*/ 597 h 491"/>
                <a:gd name="T6" fmla="*/ 650 w 758"/>
                <a:gd name="T7" fmla="*/ 597 h 4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8" h="491">
                  <a:moveTo>
                    <a:pt x="758" y="4"/>
                  </a:moveTo>
                  <a:lnTo>
                    <a:pt x="0" y="0"/>
                  </a:lnTo>
                  <a:lnTo>
                    <a:pt x="0" y="491"/>
                  </a:lnTo>
                  <a:lnTo>
                    <a:pt x="592" y="491"/>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7" name="Group 16"/>
          <p:cNvGrpSpPr>
            <a:grpSpLocks/>
          </p:cNvGrpSpPr>
          <p:nvPr/>
        </p:nvGrpSpPr>
        <p:grpSpPr bwMode="auto">
          <a:xfrm>
            <a:off x="6281211" y="1463420"/>
            <a:ext cx="1188551" cy="578396"/>
            <a:chOff x="4550" y="1301"/>
            <a:chExt cx="1235" cy="601"/>
          </a:xfrm>
        </p:grpSpPr>
        <p:sp>
          <p:nvSpPr>
            <p:cNvPr id="18" name="Rectangle 17"/>
            <p:cNvSpPr>
              <a:spLocks noChangeArrowheads="1"/>
            </p:cNvSpPr>
            <p:nvPr/>
          </p:nvSpPr>
          <p:spPr bwMode="auto">
            <a:xfrm>
              <a:off x="4956" y="1617"/>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被动打开</a:t>
              </a:r>
            </a:p>
          </p:txBody>
        </p:sp>
        <p:sp>
          <p:nvSpPr>
            <p:cNvPr id="19" name="Freeform 18"/>
            <p:cNvSpPr>
              <a:spLocks/>
            </p:cNvSpPr>
            <p:nvPr/>
          </p:nvSpPr>
          <p:spPr bwMode="auto">
            <a:xfrm>
              <a:off x="4550" y="1301"/>
              <a:ext cx="1209" cy="592"/>
            </a:xfrm>
            <a:custGeom>
              <a:avLst/>
              <a:gdLst>
                <a:gd name="T0" fmla="*/ 0 w 792"/>
                <a:gd name="T1" fmla="*/ 0 h 487"/>
                <a:gd name="T2" fmla="*/ 870 w 792"/>
                <a:gd name="T3" fmla="*/ 5 h 487"/>
                <a:gd name="T4" fmla="*/ 870 w 792"/>
                <a:gd name="T5" fmla="*/ 592 h 487"/>
                <a:gd name="T6" fmla="*/ 201 w 792"/>
                <a:gd name="T7" fmla="*/ 583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2" h="487">
                  <a:moveTo>
                    <a:pt x="0" y="0"/>
                  </a:moveTo>
                  <a:lnTo>
                    <a:pt x="792" y="4"/>
                  </a:lnTo>
                  <a:lnTo>
                    <a:pt x="792" y="487"/>
                  </a:lnTo>
                  <a:lnTo>
                    <a:pt x="183" y="480"/>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20"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1"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2"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3"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4"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55"/>
          <p:cNvSpPr txBox="1">
            <a:spLocks noChangeArrowheads="1"/>
          </p:cNvSpPr>
          <p:nvPr/>
        </p:nvSpPr>
        <p:spPr bwMode="auto">
          <a:xfrm>
            <a:off x="5988965" y="3071571"/>
            <a:ext cx="2131455" cy="1107996"/>
          </a:xfrm>
          <a:prstGeom prst="rect">
            <a:avLst/>
          </a:prstGeom>
          <a:solidFill>
            <a:srgbClr val="99FFCC"/>
          </a:solidFill>
          <a:ln w="9525">
            <a:solidFill>
              <a:schemeClr val="tx1"/>
            </a:solidFill>
            <a:miter lim="800000"/>
            <a:headEnd/>
            <a:tailEnd/>
          </a:ln>
          <a:effectLst/>
          <a:extLst/>
        </p:spPr>
        <p:txBody>
          <a:bodyPr wrap="square">
            <a:spAutoFit/>
          </a:bodyPr>
          <a:lstStyle/>
          <a:p>
            <a:pPr>
              <a:lnSpc>
                <a:spcPct val="110000"/>
              </a:lnSpc>
            </a:pPr>
            <a:r>
              <a:rPr lang="en-US" altLang="zh-CN" sz="1500" b="1" dirty="0" smtClean="0">
                <a:latin typeface="微软雅黑" pitchFamily="34" charset="-122"/>
                <a:ea typeface="微软雅黑" pitchFamily="34" charset="-122"/>
              </a:rPr>
              <a:t>B </a:t>
            </a:r>
            <a:r>
              <a:rPr lang="zh-CN" altLang="en-US" sz="1500" b="1" dirty="0">
                <a:latin typeface="微软雅黑" pitchFamily="34" charset="-122"/>
                <a:ea typeface="微软雅黑" pitchFamily="34" charset="-122"/>
              </a:rPr>
              <a:t>的 </a:t>
            </a:r>
            <a:r>
              <a:rPr lang="en-US" altLang="zh-CN" sz="1500" b="1" dirty="0">
                <a:latin typeface="微软雅黑" pitchFamily="34" charset="-122"/>
                <a:ea typeface="微软雅黑" pitchFamily="34" charset="-122"/>
              </a:rPr>
              <a:t>TCP </a:t>
            </a:r>
            <a:r>
              <a:rPr lang="zh-CN" altLang="en-US" sz="1500" b="1" dirty="0">
                <a:latin typeface="微软雅黑" pitchFamily="34" charset="-122"/>
                <a:ea typeface="微软雅黑" pitchFamily="34" charset="-122"/>
              </a:rPr>
              <a:t>收到主机 </a:t>
            </a:r>
            <a:r>
              <a:rPr lang="en-US" altLang="zh-CN" sz="1500" b="1" dirty="0">
                <a:latin typeface="微软雅黑" pitchFamily="34" charset="-122"/>
                <a:ea typeface="微软雅黑" pitchFamily="34" charset="-122"/>
              </a:rPr>
              <a:t>A </a:t>
            </a:r>
            <a:r>
              <a:rPr lang="zh-CN" altLang="en-US" sz="1500" b="1" dirty="0">
                <a:latin typeface="微软雅黑" pitchFamily="34" charset="-122"/>
                <a:ea typeface="微软雅黑" pitchFamily="34" charset="-122"/>
              </a:rPr>
              <a:t>的确认后，也通知其</a:t>
            </a:r>
            <a:r>
              <a:rPr lang="zh-CN" altLang="en-US" sz="1500" b="1" dirty="0" smtClean="0">
                <a:latin typeface="微软雅黑" pitchFamily="34" charset="-122"/>
                <a:ea typeface="微软雅黑" pitchFamily="34" charset="-122"/>
              </a:rPr>
              <a:t>上层应用</a:t>
            </a:r>
            <a:r>
              <a:rPr lang="zh-CN" altLang="en-US" sz="1500" b="1" dirty="0">
                <a:latin typeface="微软雅黑" pitchFamily="34" charset="-122"/>
                <a:ea typeface="微软雅黑" pitchFamily="34" charset="-122"/>
              </a:rPr>
              <a:t>进程：</a:t>
            </a:r>
            <a:r>
              <a:rPr lang="en-US" altLang="zh-CN" sz="1500" b="1" dirty="0">
                <a:latin typeface="微软雅黑" pitchFamily="34" charset="-122"/>
                <a:ea typeface="微软雅黑" pitchFamily="34" charset="-122"/>
              </a:rPr>
              <a:t>TCP </a:t>
            </a:r>
            <a:r>
              <a:rPr lang="zh-CN" altLang="en-US" sz="1500" b="1" dirty="0">
                <a:latin typeface="微软雅黑" pitchFamily="34" charset="-122"/>
                <a:ea typeface="微软雅黑" pitchFamily="34" charset="-122"/>
              </a:rPr>
              <a:t>连接已经建立。</a:t>
            </a:r>
          </a:p>
        </p:txBody>
      </p:sp>
      <p:grpSp>
        <p:nvGrpSpPr>
          <p:cNvPr id="27" name="组合 26"/>
          <p:cNvGrpSpPr/>
          <p:nvPr/>
        </p:nvGrpSpPr>
        <p:grpSpPr>
          <a:xfrm>
            <a:off x="3196383" y="2596896"/>
            <a:ext cx="2679216" cy="723958"/>
            <a:chOff x="3196383" y="2596896"/>
            <a:chExt cx="2679216" cy="723958"/>
          </a:xfrm>
        </p:grpSpPr>
        <p:sp>
          <p:nvSpPr>
            <p:cNvPr id="28" name="Line 27"/>
            <p:cNvSpPr>
              <a:spLocks noChangeShapeType="1"/>
            </p:cNvSpPr>
            <p:nvPr/>
          </p:nvSpPr>
          <p:spPr bwMode="auto">
            <a:xfrm flipH="1">
              <a:off x="3356206" y="2596896"/>
              <a:ext cx="2519393" cy="72395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kern="0">
                <a:latin typeface="微软雅黑" pitchFamily="34" charset="-122"/>
                <a:ea typeface="微软雅黑" pitchFamily="34" charset="-122"/>
              </a:endParaRPr>
            </a:p>
          </p:txBody>
        </p:sp>
        <p:sp>
          <p:nvSpPr>
            <p:cNvPr id="29" name="Rectangle 28"/>
            <p:cNvSpPr>
              <a:spLocks noChangeArrowheads="1"/>
            </p:cNvSpPr>
            <p:nvPr/>
          </p:nvSpPr>
          <p:spPr bwMode="auto">
            <a:xfrm rot="20622176" flipH="1">
              <a:off x="3196383" y="2734428"/>
              <a:ext cx="2585915"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SYN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y,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x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30" name="组合 29"/>
          <p:cNvGrpSpPr/>
          <p:nvPr/>
        </p:nvGrpSpPr>
        <p:grpSpPr>
          <a:xfrm>
            <a:off x="3369609" y="3394792"/>
            <a:ext cx="2492586" cy="486008"/>
            <a:chOff x="3369609" y="3385648"/>
            <a:chExt cx="2492586" cy="486008"/>
          </a:xfrm>
        </p:grpSpPr>
        <p:sp>
          <p:nvSpPr>
            <p:cNvPr id="31" name="Line 8"/>
            <p:cNvSpPr>
              <a:spLocks noChangeShapeType="1"/>
            </p:cNvSpPr>
            <p:nvPr/>
          </p:nvSpPr>
          <p:spPr bwMode="auto">
            <a:xfrm>
              <a:off x="3369609" y="3385648"/>
              <a:ext cx="2492586" cy="48600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32" name="Rectangle 7"/>
            <p:cNvSpPr>
              <a:spLocks noChangeArrowheads="1"/>
            </p:cNvSpPr>
            <p:nvPr/>
          </p:nvSpPr>
          <p:spPr bwMode="auto">
            <a:xfrm rot="665985">
              <a:off x="3673451" y="3400197"/>
              <a:ext cx="2046588"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lvl="0" defTabSz="762000" eaLnBrk="0" hangingPunct="0">
                <a:defRPr/>
              </a:pPr>
              <a:r>
                <a:rPr lang="es-ES" altLang="zh-CN" sz="900" b="1" kern="0" dirty="0">
                  <a:latin typeface="微软雅黑" pitchFamily="34" charset="-122"/>
                  <a:ea typeface="微软雅黑" pitchFamily="34" charset="-122"/>
                </a:rPr>
                <a:t>ACK = 1, seq = x + 1, ack = </a:t>
              </a:r>
              <a:r>
                <a:rPr lang="es-ES" altLang="zh-CN" sz="900" b="1" kern="0" dirty="0" smtClean="0">
                  <a:latin typeface="微软雅黑" pitchFamily="34" charset="-122"/>
                  <a:ea typeface="微软雅黑" pitchFamily="34" charset="-122"/>
                </a:rPr>
                <a:t>y+1</a:t>
              </a:r>
              <a:endParaRPr lang="es-ES" altLang="zh-CN" sz="900" b="1" kern="0" dirty="0">
                <a:latin typeface="微软雅黑" pitchFamily="34" charset="-122"/>
                <a:ea typeface="微软雅黑" pitchFamily="34" charset="-122"/>
              </a:endParaRPr>
            </a:p>
          </p:txBody>
        </p:sp>
      </p:grpSp>
      <p:grpSp>
        <p:nvGrpSpPr>
          <p:cNvPr id="33" name="Group 15"/>
          <p:cNvGrpSpPr>
            <a:grpSpLocks/>
          </p:cNvGrpSpPr>
          <p:nvPr/>
        </p:nvGrpSpPr>
        <p:grpSpPr bwMode="auto">
          <a:xfrm>
            <a:off x="3931920" y="3836802"/>
            <a:ext cx="1330219" cy="274235"/>
            <a:chOff x="2088" y="3679"/>
            <a:chExt cx="1494" cy="308"/>
          </a:xfrm>
        </p:grpSpPr>
        <p:sp>
          <p:nvSpPr>
            <p:cNvPr id="34" name="AutoShape 16"/>
            <p:cNvSpPr>
              <a:spLocks noChangeArrowheads="1"/>
            </p:cNvSpPr>
            <p:nvPr/>
          </p:nvSpPr>
          <p:spPr bwMode="auto">
            <a:xfrm>
              <a:off x="2088" y="3735"/>
              <a:ext cx="1494" cy="166"/>
            </a:xfrm>
            <a:prstGeom prst="leftRightArrow">
              <a:avLst>
                <a:gd name="adj1" fmla="val 55880"/>
                <a:gd name="adj2" fmla="val 103167"/>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5" name="Rectangle 17"/>
            <p:cNvSpPr>
              <a:spLocks noChangeArrowheads="1"/>
            </p:cNvSpPr>
            <p:nvPr/>
          </p:nvSpPr>
          <p:spPr bwMode="auto">
            <a:xfrm>
              <a:off x="2382" y="3679"/>
              <a:ext cx="897" cy="308"/>
            </a:xfrm>
            <a:prstGeom prst="rect">
              <a:avLst/>
            </a:prstGeom>
            <a:solidFill>
              <a:srgbClr val="66FF99"/>
            </a:solidFill>
            <a:ln w="12700">
              <a:solidFill>
                <a:schemeClr val="tx1"/>
              </a:solidFill>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数据传送</a:t>
              </a:r>
            </a:p>
          </p:txBody>
        </p:sp>
      </p:grpSp>
    </p:spTree>
    <p:extLst>
      <p:ext uri="{BB962C8B-B14F-4D97-AF65-F5344CB8AC3E}">
        <p14:creationId xmlns:p14="http://schemas.microsoft.com/office/powerpoint/2010/main" val="33358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731252"/>
            <a:ext cx="3751385" cy="344325"/>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的连接建立：采用三报文握手</a:t>
            </a:r>
          </a:p>
        </p:txBody>
      </p:sp>
      <p:grpSp>
        <p:nvGrpSpPr>
          <p:cNvPr id="7" name="Group 6"/>
          <p:cNvGrpSpPr>
            <a:grpSpLocks/>
          </p:cNvGrpSpPr>
          <p:nvPr/>
        </p:nvGrpSpPr>
        <p:grpSpPr bwMode="auto">
          <a:xfrm>
            <a:off x="3365167" y="2006212"/>
            <a:ext cx="2492586" cy="512955"/>
            <a:chOff x="1520" y="1865"/>
            <a:chExt cx="2590" cy="533"/>
          </a:xfrm>
        </p:grpSpPr>
        <p:sp>
          <p:nvSpPr>
            <p:cNvPr id="8" name="Rectangle 7"/>
            <p:cNvSpPr>
              <a:spLocks noChangeArrowheads="1"/>
            </p:cNvSpPr>
            <p:nvPr/>
          </p:nvSpPr>
          <p:spPr bwMode="auto">
            <a:xfrm rot="665985">
              <a:off x="2088" y="1865"/>
              <a:ext cx="160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SYN = 1, </a:t>
              </a:r>
              <a:r>
                <a:rPr kumimoji="0" lang="en-US" altLang="zh-CN" sz="12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 = x</a:t>
              </a:r>
            </a:p>
          </p:txBody>
        </p:sp>
        <p:sp>
          <p:nvSpPr>
            <p:cNvPr id="9" name="Line 8"/>
            <p:cNvSpPr>
              <a:spLocks noChangeShapeType="1"/>
            </p:cNvSpPr>
            <p:nvPr/>
          </p:nvSpPr>
          <p:spPr bwMode="auto">
            <a:xfrm>
              <a:off x="1520" y="1893"/>
              <a:ext cx="2590" cy="505"/>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0" name="Rectangle 9"/>
          <p:cNvSpPr>
            <a:spLocks noChangeArrowheads="1"/>
          </p:cNvSpPr>
          <p:nvPr/>
        </p:nvSpPr>
        <p:spPr bwMode="auto">
          <a:xfrm>
            <a:off x="2773298" y="1662634"/>
            <a:ext cx="769296"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Text Box 10"/>
          <p:cNvSpPr txBox="1">
            <a:spLocks noChangeArrowheads="1"/>
          </p:cNvSpPr>
          <p:nvPr/>
        </p:nvSpPr>
        <p:spPr bwMode="auto">
          <a:xfrm>
            <a:off x="2784408"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dirty="0">
                <a:latin typeface="微软雅黑" pitchFamily="34" charset="-122"/>
                <a:ea typeface="微软雅黑" pitchFamily="34" charset="-122"/>
              </a:rPr>
              <a:t>CLOSED</a:t>
            </a:r>
          </a:p>
        </p:txBody>
      </p:sp>
      <p:sp>
        <p:nvSpPr>
          <p:cNvPr id="12" name="Rectangle 11"/>
          <p:cNvSpPr>
            <a:spLocks noChangeArrowheads="1"/>
          </p:cNvSpPr>
          <p:nvPr/>
        </p:nvSpPr>
        <p:spPr bwMode="auto">
          <a:xfrm>
            <a:off x="5858716" y="1662634"/>
            <a:ext cx="784455" cy="332986"/>
          </a:xfrm>
          <a:prstGeom prst="rect">
            <a:avLst/>
          </a:prstGeom>
          <a:solidFill>
            <a:srgbClr val="66FF99"/>
          </a:solidFill>
          <a:ln w="12700">
            <a:solidFill>
              <a:schemeClr val="tx1"/>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13" name="Text Box 12"/>
          <p:cNvSpPr txBox="1">
            <a:spLocks noChangeArrowheads="1"/>
          </p:cNvSpPr>
          <p:nvPr/>
        </p:nvSpPr>
        <p:spPr bwMode="auto">
          <a:xfrm>
            <a:off x="5875600" y="1700167"/>
            <a:ext cx="7991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ctr"/>
            <a:r>
              <a:rPr lang="en-US" altLang="zh-CN" sz="1200">
                <a:latin typeface="微软雅黑" pitchFamily="34" charset="-122"/>
                <a:ea typeface="微软雅黑" pitchFamily="34" charset="-122"/>
              </a:rPr>
              <a:t>CLOSED</a:t>
            </a:r>
          </a:p>
        </p:txBody>
      </p:sp>
      <p:grpSp>
        <p:nvGrpSpPr>
          <p:cNvPr id="14" name="Group 13"/>
          <p:cNvGrpSpPr>
            <a:grpSpLocks/>
          </p:cNvGrpSpPr>
          <p:nvPr/>
        </p:nvGrpSpPr>
        <p:grpSpPr bwMode="auto">
          <a:xfrm>
            <a:off x="1847479" y="1458608"/>
            <a:ext cx="1095199" cy="593794"/>
            <a:chOff x="-57" y="1296"/>
            <a:chExt cx="1138" cy="617"/>
          </a:xfrm>
        </p:grpSpPr>
        <p:sp>
          <p:nvSpPr>
            <p:cNvPr id="15" name="Rectangle 14"/>
            <p:cNvSpPr>
              <a:spLocks noChangeArrowheads="1"/>
            </p:cNvSpPr>
            <p:nvPr/>
          </p:nvSpPr>
          <p:spPr bwMode="auto">
            <a:xfrm>
              <a:off x="-57" y="1628"/>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主动打开</a:t>
              </a:r>
            </a:p>
          </p:txBody>
        </p:sp>
        <p:sp>
          <p:nvSpPr>
            <p:cNvPr id="16" name="Freeform 15"/>
            <p:cNvSpPr>
              <a:spLocks/>
            </p:cNvSpPr>
            <p:nvPr/>
          </p:nvSpPr>
          <p:spPr bwMode="auto">
            <a:xfrm>
              <a:off x="-27" y="1296"/>
              <a:ext cx="1108" cy="597"/>
            </a:xfrm>
            <a:custGeom>
              <a:avLst/>
              <a:gdLst>
                <a:gd name="T0" fmla="*/ 832 w 758"/>
                <a:gd name="T1" fmla="*/ 5 h 491"/>
                <a:gd name="T2" fmla="*/ 0 w 758"/>
                <a:gd name="T3" fmla="*/ 0 h 491"/>
                <a:gd name="T4" fmla="*/ 0 w 758"/>
                <a:gd name="T5" fmla="*/ 597 h 491"/>
                <a:gd name="T6" fmla="*/ 650 w 758"/>
                <a:gd name="T7" fmla="*/ 597 h 4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8" h="491">
                  <a:moveTo>
                    <a:pt x="758" y="4"/>
                  </a:moveTo>
                  <a:lnTo>
                    <a:pt x="0" y="0"/>
                  </a:lnTo>
                  <a:lnTo>
                    <a:pt x="0" y="491"/>
                  </a:lnTo>
                  <a:lnTo>
                    <a:pt x="592" y="491"/>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7" name="Group 16"/>
          <p:cNvGrpSpPr>
            <a:grpSpLocks/>
          </p:cNvGrpSpPr>
          <p:nvPr/>
        </p:nvGrpSpPr>
        <p:grpSpPr bwMode="auto">
          <a:xfrm>
            <a:off x="6281211" y="1463420"/>
            <a:ext cx="1188551" cy="578396"/>
            <a:chOff x="4550" y="1301"/>
            <a:chExt cx="1235" cy="601"/>
          </a:xfrm>
        </p:grpSpPr>
        <p:sp>
          <p:nvSpPr>
            <p:cNvPr id="18" name="Rectangle 17"/>
            <p:cNvSpPr>
              <a:spLocks noChangeArrowheads="1"/>
            </p:cNvSpPr>
            <p:nvPr/>
          </p:nvSpPr>
          <p:spPr bwMode="auto">
            <a:xfrm>
              <a:off x="4956" y="1617"/>
              <a:ext cx="82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被动打开</a:t>
              </a:r>
            </a:p>
          </p:txBody>
        </p:sp>
        <p:sp>
          <p:nvSpPr>
            <p:cNvPr id="19" name="Freeform 18"/>
            <p:cNvSpPr>
              <a:spLocks/>
            </p:cNvSpPr>
            <p:nvPr/>
          </p:nvSpPr>
          <p:spPr bwMode="auto">
            <a:xfrm>
              <a:off x="4550" y="1301"/>
              <a:ext cx="1209" cy="592"/>
            </a:xfrm>
            <a:custGeom>
              <a:avLst/>
              <a:gdLst>
                <a:gd name="T0" fmla="*/ 0 w 792"/>
                <a:gd name="T1" fmla="*/ 0 h 487"/>
                <a:gd name="T2" fmla="*/ 870 w 792"/>
                <a:gd name="T3" fmla="*/ 5 h 487"/>
                <a:gd name="T4" fmla="*/ 870 w 792"/>
                <a:gd name="T5" fmla="*/ 592 h 487"/>
                <a:gd name="T6" fmla="*/ 201 w 792"/>
                <a:gd name="T7" fmla="*/ 583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2" h="487">
                  <a:moveTo>
                    <a:pt x="0" y="0"/>
                  </a:moveTo>
                  <a:lnTo>
                    <a:pt x="792" y="4"/>
                  </a:lnTo>
                  <a:lnTo>
                    <a:pt x="792" y="487"/>
                  </a:lnTo>
                  <a:lnTo>
                    <a:pt x="183" y="480"/>
                  </a:ln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20" name="Rectangle 21"/>
          <p:cNvSpPr>
            <a:spLocks noChangeArrowheads="1"/>
          </p:cNvSpPr>
          <p:nvPr/>
        </p:nvSpPr>
        <p:spPr bwMode="auto">
          <a:xfrm>
            <a:off x="3171727" y="1290190"/>
            <a:ext cx="29816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A</a:t>
            </a:r>
          </a:p>
        </p:txBody>
      </p:sp>
      <p:sp>
        <p:nvSpPr>
          <p:cNvPr id="21" name="Rectangle 22"/>
          <p:cNvSpPr>
            <a:spLocks noChangeArrowheads="1"/>
          </p:cNvSpPr>
          <p:nvPr/>
        </p:nvSpPr>
        <p:spPr bwMode="auto">
          <a:xfrm>
            <a:off x="5707538" y="1290190"/>
            <a:ext cx="28854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22" name="Rectangle 23"/>
          <p:cNvSpPr>
            <a:spLocks noChangeArrowheads="1"/>
          </p:cNvSpPr>
          <p:nvPr/>
        </p:nvSpPr>
        <p:spPr bwMode="auto">
          <a:xfrm>
            <a:off x="2865687" y="107557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3" name="Rectangle 24"/>
          <p:cNvSpPr>
            <a:spLocks noChangeArrowheads="1"/>
          </p:cNvSpPr>
          <p:nvPr/>
        </p:nvSpPr>
        <p:spPr bwMode="auto">
          <a:xfrm>
            <a:off x="5894324" y="1075577"/>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effectLst/>
                <a:uLnTx/>
                <a:uFillTx/>
                <a:latin typeface="微软雅黑" pitchFamily="34" charset="-122"/>
                <a:ea typeface="微软雅黑" pitchFamily="34" charset="-122"/>
              </a:rPr>
              <a:t>服务器</a:t>
            </a:r>
          </a:p>
        </p:txBody>
      </p:sp>
      <p:pic>
        <p:nvPicPr>
          <p:cNvPr id="24"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279" y="1320019"/>
            <a:ext cx="318286" cy="3182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626" y="1320019"/>
            <a:ext cx="318286" cy="31828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3196383" y="2596896"/>
            <a:ext cx="2679216" cy="723958"/>
            <a:chOff x="3196383" y="2596896"/>
            <a:chExt cx="2679216" cy="723958"/>
          </a:xfrm>
        </p:grpSpPr>
        <p:sp>
          <p:nvSpPr>
            <p:cNvPr id="28" name="Line 27"/>
            <p:cNvSpPr>
              <a:spLocks noChangeShapeType="1"/>
            </p:cNvSpPr>
            <p:nvPr/>
          </p:nvSpPr>
          <p:spPr bwMode="auto">
            <a:xfrm flipH="1">
              <a:off x="3356206" y="2596896"/>
              <a:ext cx="2519393" cy="72395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kern="0">
                <a:latin typeface="微软雅黑" pitchFamily="34" charset="-122"/>
                <a:ea typeface="微软雅黑" pitchFamily="34" charset="-122"/>
              </a:endParaRPr>
            </a:p>
          </p:txBody>
        </p:sp>
        <p:sp>
          <p:nvSpPr>
            <p:cNvPr id="29" name="Rectangle 28"/>
            <p:cNvSpPr>
              <a:spLocks noChangeArrowheads="1"/>
            </p:cNvSpPr>
            <p:nvPr/>
          </p:nvSpPr>
          <p:spPr bwMode="auto">
            <a:xfrm rot="20622176" flipH="1">
              <a:off x="3196383" y="2734428"/>
              <a:ext cx="2585915"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SYN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y,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x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30" name="组合 29"/>
          <p:cNvGrpSpPr/>
          <p:nvPr/>
        </p:nvGrpSpPr>
        <p:grpSpPr>
          <a:xfrm>
            <a:off x="3369609" y="3394792"/>
            <a:ext cx="2492586" cy="486008"/>
            <a:chOff x="3369609" y="3385648"/>
            <a:chExt cx="2492586" cy="486008"/>
          </a:xfrm>
        </p:grpSpPr>
        <p:sp>
          <p:nvSpPr>
            <p:cNvPr id="31" name="Line 8"/>
            <p:cNvSpPr>
              <a:spLocks noChangeShapeType="1"/>
            </p:cNvSpPr>
            <p:nvPr/>
          </p:nvSpPr>
          <p:spPr bwMode="auto">
            <a:xfrm>
              <a:off x="3369609" y="3385648"/>
              <a:ext cx="2492586" cy="48600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32" name="Rectangle 7"/>
            <p:cNvSpPr>
              <a:spLocks noChangeArrowheads="1"/>
            </p:cNvSpPr>
            <p:nvPr/>
          </p:nvSpPr>
          <p:spPr bwMode="auto">
            <a:xfrm rot="665985">
              <a:off x="3673451" y="3400197"/>
              <a:ext cx="2046588"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lvl="0" defTabSz="762000" eaLnBrk="0" hangingPunct="0">
                <a:defRPr/>
              </a:pPr>
              <a:r>
                <a:rPr lang="es-ES" altLang="zh-CN" sz="900" b="1" kern="0" dirty="0">
                  <a:latin typeface="微软雅黑" pitchFamily="34" charset="-122"/>
                  <a:ea typeface="微软雅黑" pitchFamily="34" charset="-122"/>
                </a:rPr>
                <a:t>ACK = 1, seq = x + 1, ack = </a:t>
              </a:r>
              <a:r>
                <a:rPr lang="es-ES" altLang="zh-CN" sz="900" b="1" kern="0" dirty="0" smtClean="0">
                  <a:latin typeface="微软雅黑" pitchFamily="34" charset="-122"/>
                  <a:ea typeface="微软雅黑" pitchFamily="34" charset="-122"/>
                </a:rPr>
                <a:t>y+1</a:t>
              </a:r>
              <a:endParaRPr lang="es-ES" altLang="zh-CN" sz="900" b="1" kern="0" dirty="0">
                <a:latin typeface="微软雅黑" pitchFamily="34" charset="-122"/>
                <a:ea typeface="微软雅黑" pitchFamily="34" charset="-122"/>
              </a:endParaRPr>
            </a:p>
          </p:txBody>
        </p:sp>
      </p:grpSp>
      <p:grpSp>
        <p:nvGrpSpPr>
          <p:cNvPr id="33" name="Group 15"/>
          <p:cNvGrpSpPr>
            <a:grpSpLocks/>
          </p:cNvGrpSpPr>
          <p:nvPr/>
        </p:nvGrpSpPr>
        <p:grpSpPr bwMode="auto">
          <a:xfrm>
            <a:off x="3931920" y="3836802"/>
            <a:ext cx="1330219" cy="274235"/>
            <a:chOff x="2088" y="3679"/>
            <a:chExt cx="1494" cy="308"/>
          </a:xfrm>
        </p:grpSpPr>
        <p:sp>
          <p:nvSpPr>
            <p:cNvPr id="34" name="AutoShape 16"/>
            <p:cNvSpPr>
              <a:spLocks noChangeArrowheads="1"/>
            </p:cNvSpPr>
            <p:nvPr/>
          </p:nvSpPr>
          <p:spPr bwMode="auto">
            <a:xfrm>
              <a:off x="2088" y="3735"/>
              <a:ext cx="1494" cy="166"/>
            </a:xfrm>
            <a:prstGeom prst="leftRightArrow">
              <a:avLst>
                <a:gd name="adj1" fmla="val 55880"/>
                <a:gd name="adj2" fmla="val 103167"/>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5" name="Rectangle 17"/>
            <p:cNvSpPr>
              <a:spLocks noChangeArrowheads="1"/>
            </p:cNvSpPr>
            <p:nvPr/>
          </p:nvSpPr>
          <p:spPr bwMode="auto">
            <a:xfrm>
              <a:off x="2382" y="3679"/>
              <a:ext cx="897" cy="308"/>
            </a:xfrm>
            <a:prstGeom prst="rect">
              <a:avLst/>
            </a:prstGeom>
            <a:solidFill>
              <a:srgbClr val="66FF99"/>
            </a:solidFill>
            <a:ln w="12700">
              <a:solidFill>
                <a:schemeClr val="tx1"/>
              </a:solidFill>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数据传送</a:t>
              </a:r>
            </a:p>
          </p:txBody>
        </p:sp>
      </p:grpSp>
      <p:sp>
        <p:nvSpPr>
          <p:cNvPr id="36" name="矩形 35"/>
          <p:cNvSpPr/>
          <p:nvPr/>
        </p:nvSpPr>
        <p:spPr>
          <a:xfrm>
            <a:off x="3574625" y="1167017"/>
            <a:ext cx="2031325" cy="584775"/>
          </a:xfrm>
          <a:prstGeom prst="rect">
            <a:avLst/>
          </a:prstGeom>
        </p:spPr>
        <p:txBody>
          <a:bodyPr wrap="none">
            <a:spAutoFit/>
          </a:bodyPr>
          <a:lstStyle/>
          <a:p>
            <a:pPr lvl="0" algn="ctr" fontAlgn="base">
              <a:spcBef>
                <a:spcPct val="0"/>
              </a:spcBef>
              <a:spcAft>
                <a:spcPct val="0"/>
              </a:spcAft>
              <a:defRPr/>
            </a:pPr>
            <a:r>
              <a:rPr kumimoji="1" lang="zh-CN" altLang="en-US" sz="1600" b="1" kern="0" dirty="0">
                <a:solidFill>
                  <a:srgbClr val="0000FF"/>
                </a:solidFill>
                <a:latin typeface="微软雅黑" pitchFamily="34" charset="-122"/>
                <a:ea typeface="微软雅黑" pitchFamily="34" charset="-122"/>
              </a:rPr>
              <a:t>采用三报文握手</a:t>
            </a:r>
            <a:r>
              <a:rPr kumimoji="1" lang="zh-CN" altLang="en-US" sz="1600" b="1" kern="0" dirty="0" smtClean="0">
                <a:solidFill>
                  <a:srgbClr val="0000FF"/>
                </a:solidFill>
                <a:latin typeface="微软雅黑" pitchFamily="34" charset="-122"/>
                <a:ea typeface="微软雅黑" pitchFamily="34" charset="-122"/>
              </a:rPr>
              <a:t>建立</a:t>
            </a:r>
            <a:endParaRPr kumimoji="1" lang="en-US" altLang="zh-CN" sz="1600" b="1" kern="0" dirty="0" smtClean="0">
              <a:solidFill>
                <a:srgbClr val="0000FF"/>
              </a:solidFill>
              <a:latin typeface="微软雅黑" pitchFamily="34" charset="-122"/>
              <a:ea typeface="微软雅黑" pitchFamily="34" charset="-122"/>
            </a:endParaRPr>
          </a:p>
          <a:p>
            <a:pPr lvl="0" algn="ctr" fontAlgn="base">
              <a:spcBef>
                <a:spcPct val="0"/>
              </a:spcBef>
              <a:spcAft>
                <a:spcPct val="0"/>
              </a:spcAft>
              <a:defRPr/>
            </a:pPr>
            <a:r>
              <a:rPr kumimoji="1" lang="en-US" altLang="zh-CN" sz="1600" b="1" kern="0" dirty="0" smtClean="0">
                <a:solidFill>
                  <a:srgbClr val="0000FF"/>
                </a:solidFill>
                <a:latin typeface="微软雅黑" pitchFamily="34" charset="-122"/>
                <a:ea typeface="微软雅黑" pitchFamily="34" charset="-122"/>
              </a:rPr>
              <a:t>TCP </a:t>
            </a:r>
            <a:r>
              <a:rPr kumimoji="1" lang="zh-CN" altLang="en-US" sz="1600" b="1" kern="0" dirty="0">
                <a:solidFill>
                  <a:srgbClr val="0000FF"/>
                </a:solidFill>
                <a:latin typeface="微软雅黑" pitchFamily="34" charset="-122"/>
                <a:ea typeface="微软雅黑" pitchFamily="34" charset="-122"/>
              </a:rPr>
              <a:t>连接的各状态 </a:t>
            </a:r>
          </a:p>
        </p:txBody>
      </p:sp>
      <p:grpSp>
        <p:nvGrpSpPr>
          <p:cNvPr id="53" name="Group 2"/>
          <p:cNvGrpSpPr>
            <a:grpSpLocks/>
          </p:cNvGrpSpPr>
          <p:nvPr/>
        </p:nvGrpSpPr>
        <p:grpSpPr bwMode="auto">
          <a:xfrm>
            <a:off x="2752528" y="2045590"/>
            <a:ext cx="3802206" cy="2120311"/>
            <a:chOff x="880" y="1893"/>
            <a:chExt cx="3747" cy="2372"/>
          </a:xfrm>
        </p:grpSpPr>
        <p:grpSp>
          <p:nvGrpSpPr>
            <p:cNvPr id="54" name="Group 3"/>
            <p:cNvGrpSpPr>
              <a:grpSpLocks/>
            </p:cNvGrpSpPr>
            <p:nvPr/>
          </p:nvGrpSpPr>
          <p:grpSpPr bwMode="auto">
            <a:xfrm>
              <a:off x="899" y="1916"/>
              <a:ext cx="622" cy="1048"/>
              <a:chOff x="899" y="1916"/>
              <a:chExt cx="622" cy="1048"/>
            </a:xfrm>
          </p:grpSpPr>
          <p:sp>
            <p:nvSpPr>
              <p:cNvPr id="67" name="Rectangle 4"/>
              <p:cNvSpPr>
                <a:spLocks noChangeArrowheads="1"/>
              </p:cNvSpPr>
              <p:nvPr/>
            </p:nvSpPr>
            <p:spPr bwMode="auto">
              <a:xfrm>
                <a:off x="899" y="1916"/>
                <a:ext cx="622" cy="1048"/>
              </a:xfrm>
              <a:prstGeom prst="rect">
                <a:avLst/>
              </a:prstGeom>
              <a:solidFill>
                <a:srgbClr val="009900"/>
              </a:solidFill>
              <a:ln>
                <a:noFill/>
              </a:ln>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effectLst/>
                  <a:uLnTx/>
                  <a:uFillTx/>
                  <a:latin typeface="微软雅黑" pitchFamily="34" charset="-122"/>
                  <a:ea typeface="微软雅黑" pitchFamily="34" charset="-122"/>
                </a:endParaRPr>
              </a:p>
            </p:txBody>
          </p:sp>
          <p:sp>
            <p:nvSpPr>
              <p:cNvPr id="68" name="Rectangle 5"/>
              <p:cNvSpPr>
                <a:spLocks noChangeArrowheads="1"/>
              </p:cNvSpPr>
              <p:nvPr/>
            </p:nvSpPr>
            <p:spPr bwMode="auto">
              <a:xfrm>
                <a:off x="946" y="2199"/>
                <a:ext cx="548"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SYN-</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SENT</a:t>
                </a:r>
              </a:p>
            </p:txBody>
          </p:sp>
        </p:grpSp>
        <p:grpSp>
          <p:nvGrpSpPr>
            <p:cNvPr id="55" name="Group 6"/>
            <p:cNvGrpSpPr>
              <a:grpSpLocks/>
            </p:cNvGrpSpPr>
            <p:nvPr/>
          </p:nvGrpSpPr>
          <p:grpSpPr bwMode="auto">
            <a:xfrm>
              <a:off x="880" y="3013"/>
              <a:ext cx="690" cy="1252"/>
              <a:chOff x="880" y="3013"/>
              <a:chExt cx="690" cy="1252"/>
            </a:xfrm>
          </p:grpSpPr>
          <p:sp>
            <p:nvSpPr>
              <p:cNvPr id="65" name="Rectangle 7"/>
              <p:cNvSpPr>
                <a:spLocks noChangeArrowheads="1"/>
              </p:cNvSpPr>
              <p:nvPr/>
            </p:nvSpPr>
            <p:spPr bwMode="auto">
              <a:xfrm>
                <a:off x="905" y="3013"/>
                <a:ext cx="609" cy="1252"/>
              </a:xfrm>
              <a:prstGeom prst="rect">
                <a:avLst/>
              </a:prstGeom>
              <a:solidFill>
                <a:srgbClr val="0000FF"/>
              </a:solidFill>
              <a:ln>
                <a:noFill/>
              </a:ln>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effectLst/>
                  <a:uLnTx/>
                  <a:uFillTx/>
                  <a:latin typeface="微软雅黑" pitchFamily="34" charset="-122"/>
                  <a:ea typeface="微软雅黑" pitchFamily="34" charset="-122"/>
                </a:endParaRPr>
              </a:p>
            </p:txBody>
          </p:sp>
          <p:sp>
            <p:nvSpPr>
              <p:cNvPr id="66" name="Rectangle 8"/>
              <p:cNvSpPr>
                <a:spLocks noChangeArrowheads="1"/>
              </p:cNvSpPr>
              <p:nvPr/>
            </p:nvSpPr>
            <p:spPr bwMode="auto">
              <a:xfrm>
                <a:off x="880" y="3383"/>
                <a:ext cx="690"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grpSp>
          <p:nvGrpSpPr>
            <p:cNvPr id="56" name="Group 9"/>
            <p:cNvGrpSpPr>
              <a:grpSpLocks/>
            </p:cNvGrpSpPr>
            <p:nvPr/>
          </p:nvGrpSpPr>
          <p:grpSpPr bwMode="auto">
            <a:xfrm>
              <a:off x="3949" y="2445"/>
              <a:ext cx="621" cy="1064"/>
              <a:chOff x="3949" y="2445"/>
              <a:chExt cx="621" cy="1064"/>
            </a:xfrm>
          </p:grpSpPr>
          <p:sp>
            <p:nvSpPr>
              <p:cNvPr id="63" name="Rectangle 10"/>
              <p:cNvSpPr>
                <a:spLocks noChangeArrowheads="1"/>
              </p:cNvSpPr>
              <p:nvPr/>
            </p:nvSpPr>
            <p:spPr bwMode="auto">
              <a:xfrm>
                <a:off x="3949" y="2445"/>
                <a:ext cx="621" cy="1064"/>
              </a:xfrm>
              <a:prstGeom prst="rect">
                <a:avLst/>
              </a:prstGeom>
              <a:solidFill>
                <a:srgbClr val="009900"/>
              </a:solidFill>
              <a:ln>
                <a:noFill/>
              </a:ln>
              <a:effectLst/>
              <a:extLst>
                <a:ext uri="{91240B29-F687-4F45-9708-019B960494DF}">
                  <a14:hiddenLine xmlns:a14="http://schemas.microsoft.com/office/drawing/2010/main" w="12700" algn="ctr">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effectLst/>
                  <a:uLnTx/>
                  <a:uFillTx/>
                  <a:latin typeface="微软雅黑" pitchFamily="34" charset="-122"/>
                  <a:ea typeface="微软雅黑" pitchFamily="34" charset="-122"/>
                </a:endParaRPr>
              </a:p>
            </p:txBody>
          </p:sp>
          <p:sp>
            <p:nvSpPr>
              <p:cNvPr id="64" name="Rectangle 11"/>
              <p:cNvSpPr>
                <a:spLocks noChangeArrowheads="1"/>
              </p:cNvSpPr>
              <p:nvPr/>
            </p:nvSpPr>
            <p:spPr bwMode="auto">
              <a:xfrm>
                <a:off x="3976" y="2751"/>
                <a:ext cx="580"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SYN-</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RCVD</a:t>
                </a:r>
              </a:p>
            </p:txBody>
          </p:sp>
        </p:grpSp>
        <p:grpSp>
          <p:nvGrpSpPr>
            <p:cNvPr id="57" name="Group 12"/>
            <p:cNvGrpSpPr>
              <a:grpSpLocks/>
            </p:cNvGrpSpPr>
            <p:nvPr/>
          </p:nvGrpSpPr>
          <p:grpSpPr bwMode="auto">
            <a:xfrm>
              <a:off x="3949" y="1893"/>
              <a:ext cx="678" cy="519"/>
              <a:chOff x="3949" y="1893"/>
              <a:chExt cx="678" cy="519"/>
            </a:xfrm>
          </p:grpSpPr>
          <p:sp>
            <p:nvSpPr>
              <p:cNvPr id="61" name="Rectangle 13"/>
              <p:cNvSpPr>
                <a:spLocks noChangeArrowheads="1"/>
              </p:cNvSpPr>
              <p:nvPr/>
            </p:nvSpPr>
            <p:spPr bwMode="auto">
              <a:xfrm>
                <a:off x="3949" y="1893"/>
                <a:ext cx="621" cy="519"/>
              </a:xfrm>
              <a:prstGeom prst="rect">
                <a:avLst/>
              </a:prstGeom>
              <a:solidFill>
                <a:srgbClr val="CC00CC"/>
              </a:solidFill>
              <a:ln>
                <a:noFill/>
              </a:ln>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effectLst/>
                  <a:uLnTx/>
                  <a:uFillTx/>
                  <a:latin typeface="微软雅黑" pitchFamily="34" charset="-122"/>
                  <a:ea typeface="微软雅黑" pitchFamily="34" charset="-122"/>
                </a:endParaRPr>
              </a:p>
            </p:txBody>
          </p:sp>
          <p:sp>
            <p:nvSpPr>
              <p:cNvPr id="62" name="Rectangle 14"/>
              <p:cNvSpPr>
                <a:spLocks noChangeArrowheads="1"/>
              </p:cNvSpPr>
              <p:nvPr/>
            </p:nvSpPr>
            <p:spPr bwMode="auto">
              <a:xfrm>
                <a:off x="3956" y="2004"/>
                <a:ext cx="67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LISTEN</a:t>
                </a:r>
              </a:p>
            </p:txBody>
          </p:sp>
        </p:grpSp>
        <p:grpSp>
          <p:nvGrpSpPr>
            <p:cNvPr id="58" name="Group 15"/>
            <p:cNvGrpSpPr>
              <a:grpSpLocks/>
            </p:cNvGrpSpPr>
            <p:nvPr/>
          </p:nvGrpSpPr>
          <p:grpSpPr bwMode="auto">
            <a:xfrm>
              <a:off x="3930" y="3564"/>
              <a:ext cx="690" cy="701"/>
              <a:chOff x="3930" y="3564"/>
              <a:chExt cx="690" cy="701"/>
            </a:xfrm>
          </p:grpSpPr>
          <p:sp>
            <p:nvSpPr>
              <p:cNvPr id="59" name="Rectangle 16"/>
              <p:cNvSpPr>
                <a:spLocks noChangeArrowheads="1"/>
              </p:cNvSpPr>
              <p:nvPr/>
            </p:nvSpPr>
            <p:spPr bwMode="auto">
              <a:xfrm>
                <a:off x="3949" y="3564"/>
                <a:ext cx="621" cy="701"/>
              </a:xfrm>
              <a:prstGeom prst="rect">
                <a:avLst/>
              </a:prstGeom>
              <a:solidFill>
                <a:srgbClr val="0000FF"/>
              </a:solidFill>
              <a:ln>
                <a:noFill/>
              </a:ln>
              <a:effectLst/>
              <a:extLst>
                <a:ext uri="{91240B29-F687-4F45-9708-019B960494DF}">
                  <a14:hiddenLine xmlns:a14="http://schemas.microsoft.com/office/drawing/2010/main" w="12700" algn="ctr">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a:ln>
                    <a:noFill/>
                  </a:ln>
                  <a:effectLst/>
                  <a:uLnTx/>
                  <a:uFillTx/>
                  <a:latin typeface="微软雅黑" pitchFamily="34" charset="-122"/>
                  <a:ea typeface="微软雅黑" pitchFamily="34" charset="-122"/>
                </a:endParaRPr>
              </a:p>
            </p:txBody>
          </p:sp>
          <p:sp>
            <p:nvSpPr>
              <p:cNvPr id="60" name="Rectangle 17"/>
              <p:cNvSpPr>
                <a:spLocks noChangeArrowheads="1"/>
              </p:cNvSpPr>
              <p:nvPr/>
            </p:nvSpPr>
            <p:spPr bwMode="auto">
              <a:xfrm>
                <a:off x="3930" y="3708"/>
                <a:ext cx="690"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grpSp>
    </p:spTree>
    <p:extLst>
      <p:ext uri="{BB962C8B-B14F-4D97-AF65-F5344CB8AC3E}">
        <p14:creationId xmlns:p14="http://schemas.microsoft.com/office/powerpoint/2010/main" val="1325225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a:xfrm>
            <a:off x="545145" y="1107606"/>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45143" y="64036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047386" y="598096"/>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5.1.3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运输层</a:t>
            </a:r>
            <a:r>
              <a:rPr lang="zh-CN" altLang="en-US" sz="2400" b="1" dirty="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端口</a:t>
            </a:r>
            <a:endParaRPr lang="zh-CN" altLang="en-US" sz="2400" b="1" dirty="0">
              <a:solidFill>
                <a:schemeClr val="bg1"/>
              </a:solidFill>
              <a:latin typeface="微软雅黑" pitchFamily="34" charset="-122"/>
              <a:ea typeface="微软雅黑" pitchFamily="34" charset="-122"/>
            </a:endParaRPr>
          </a:p>
        </p:txBody>
      </p:sp>
      <p:sp>
        <p:nvSpPr>
          <p:cNvPr id="2" name="矩形 1"/>
          <p:cNvSpPr/>
          <p:nvPr/>
        </p:nvSpPr>
        <p:spPr>
          <a:xfrm>
            <a:off x="1068623" y="2311120"/>
            <a:ext cx="2947595" cy="78530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Box 25"/>
          <p:cNvSpPr txBox="1">
            <a:spLocks noChangeArrowheads="1"/>
          </p:cNvSpPr>
          <p:nvPr/>
        </p:nvSpPr>
        <p:spPr bwMode="auto">
          <a:xfrm>
            <a:off x="3211642" y="1332182"/>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CC66"/>
                </a:solidFill>
                <a:latin typeface="微软雅黑" pitchFamily="34" charset="-122"/>
                <a:ea typeface="微软雅黑" pitchFamily="34" charset="-122"/>
                <a:sym typeface="Wingdings" pitchFamily="2" charset="2"/>
              </a:rPr>
              <a:t></a:t>
            </a:r>
            <a:endParaRPr lang="en-US" altLang="zh-CN" sz="6600" dirty="0">
              <a:solidFill>
                <a:srgbClr val="00CC66"/>
              </a:solidFill>
              <a:latin typeface="微软雅黑" pitchFamily="34" charset="-122"/>
              <a:ea typeface="微软雅黑" pitchFamily="34" charset="-122"/>
            </a:endParaRPr>
          </a:p>
        </p:txBody>
      </p:sp>
      <p:sp>
        <p:nvSpPr>
          <p:cNvPr id="11" name="Text Box 26"/>
          <p:cNvSpPr txBox="1">
            <a:spLocks noChangeArrowheads="1"/>
          </p:cNvSpPr>
          <p:nvPr/>
        </p:nvSpPr>
        <p:spPr bwMode="auto">
          <a:xfrm>
            <a:off x="2177997" y="1332182"/>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CC6600"/>
                </a:solidFill>
                <a:latin typeface="微软雅黑" pitchFamily="34" charset="-122"/>
                <a:ea typeface="微软雅黑" pitchFamily="34" charset="-122"/>
                <a:sym typeface="Wingdings" pitchFamily="2" charset="2"/>
              </a:rPr>
              <a:t></a:t>
            </a:r>
            <a:endParaRPr lang="en-US" altLang="zh-CN" sz="6600" dirty="0">
              <a:solidFill>
                <a:srgbClr val="CC6600"/>
              </a:solidFill>
              <a:latin typeface="微软雅黑" pitchFamily="34" charset="-122"/>
              <a:ea typeface="微软雅黑" pitchFamily="34" charset="-122"/>
            </a:endParaRPr>
          </a:p>
        </p:txBody>
      </p:sp>
      <p:grpSp>
        <p:nvGrpSpPr>
          <p:cNvPr id="19" name="组合 18"/>
          <p:cNvGrpSpPr/>
          <p:nvPr/>
        </p:nvGrpSpPr>
        <p:grpSpPr>
          <a:xfrm>
            <a:off x="1209026" y="2217336"/>
            <a:ext cx="586980" cy="241909"/>
            <a:chOff x="1452836" y="2079261"/>
            <a:chExt cx="586980" cy="241909"/>
          </a:xfrm>
        </p:grpSpPr>
        <p:sp>
          <p:nvSpPr>
            <p:cNvPr id="15" name="矩形 14"/>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 Box 20"/>
          <p:cNvSpPr txBox="1">
            <a:spLocks noChangeArrowheads="1"/>
          </p:cNvSpPr>
          <p:nvPr/>
        </p:nvSpPr>
        <p:spPr bwMode="auto">
          <a:xfrm>
            <a:off x="1103792" y="1332182"/>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00FF"/>
                </a:solidFill>
                <a:latin typeface="微软雅黑" pitchFamily="34" charset="-122"/>
                <a:ea typeface="微软雅黑" pitchFamily="34" charset="-122"/>
                <a:sym typeface="Wingdings" pitchFamily="2" charset="2"/>
              </a:rPr>
              <a:t></a:t>
            </a:r>
            <a:endParaRPr lang="en-US" altLang="zh-CN" sz="6600" dirty="0">
              <a:solidFill>
                <a:srgbClr val="0000FF"/>
              </a:solidFill>
              <a:latin typeface="微软雅黑" pitchFamily="34" charset="-122"/>
              <a:ea typeface="微软雅黑" pitchFamily="34" charset="-122"/>
            </a:endParaRPr>
          </a:p>
        </p:txBody>
      </p:sp>
      <p:grpSp>
        <p:nvGrpSpPr>
          <p:cNvPr id="20" name="组合 19"/>
          <p:cNvGrpSpPr/>
          <p:nvPr/>
        </p:nvGrpSpPr>
        <p:grpSpPr>
          <a:xfrm>
            <a:off x="2273592" y="2217336"/>
            <a:ext cx="586980" cy="241909"/>
            <a:chOff x="1452836" y="2079261"/>
            <a:chExt cx="586980" cy="241909"/>
          </a:xfrm>
        </p:grpSpPr>
        <p:sp>
          <p:nvSpPr>
            <p:cNvPr id="21" name="矩形 20"/>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314578" y="2217336"/>
            <a:ext cx="586980" cy="241909"/>
            <a:chOff x="1452836" y="2079261"/>
            <a:chExt cx="586980" cy="241909"/>
          </a:xfrm>
        </p:grpSpPr>
        <p:sp>
          <p:nvSpPr>
            <p:cNvPr id="25" name="矩形 24"/>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Rectangle 396"/>
          <p:cNvSpPr>
            <a:spLocks noChangeArrowheads="1"/>
          </p:cNvSpPr>
          <p:nvPr/>
        </p:nvSpPr>
        <p:spPr bwMode="auto">
          <a:xfrm>
            <a:off x="4337357" y="2599351"/>
            <a:ext cx="541817"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a:solidFill>
                  <a:srgbClr val="0033CC"/>
                </a:solidFill>
                <a:latin typeface="微软雅黑" pitchFamily="34" charset="-122"/>
                <a:ea typeface="微软雅黑" pitchFamily="34" charset="-122"/>
              </a:rPr>
              <a:t>端口</a:t>
            </a:r>
          </a:p>
        </p:txBody>
      </p:sp>
      <p:sp>
        <p:nvSpPr>
          <p:cNvPr id="29" name="Line 399"/>
          <p:cNvSpPr>
            <a:spLocks noChangeShapeType="1"/>
          </p:cNvSpPr>
          <p:nvPr/>
        </p:nvSpPr>
        <p:spPr bwMode="auto">
          <a:xfrm flipH="1" flipV="1">
            <a:off x="3654960" y="2392312"/>
            <a:ext cx="643985" cy="311462"/>
          </a:xfrm>
          <a:prstGeom prst="line">
            <a:avLst/>
          </a:prstGeom>
          <a:noFill/>
          <a:ln w="28575">
            <a:solidFill>
              <a:srgbClr val="CC00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30" name="TextBox 29"/>
          <p:cNvSpPr txBox="1"/>
          <p:nvPr/>
        </p:nvSpPr>
        <p:spPr>
          <a:xfrm>
            <a:off x="2277165" y="2205613"/>
            <a:ext cx="577402" cy="261610"/>
          </a:xfrm>
          <a:prstGeom prst="rect">
            <a:avLst/>
          </a:prstGeom>
          <a:noFill/>
        </p:spPr>
        <p:txBody>
          <a:bodyPr wrap="none" rtlCol="0">
            <a:spAutoFit/>
          </a:bodyPr>
          <a:lstStyle/>
          <a:p>
            <a:r>
              <a:rPr lang="en-US" altLang="zh-CN" sz="1100" b="1" dirty="0" smtClean="0">
                <a:latin typeface="Arial" pitchFamily="34" charset="0"/>
                <a:ea typeface="微软雅黑" pitchFamily="34" charset="-122"/>
                <a:cs typeface="Arial" pitchFamily="34" charset="0"/>
              </a:rPr>
              <a:t>58800</a:t>
            </a:r>
            <a:endParaRPr lang="zh-CN" altLang="en-US" sz="1100" b="1" dirty="0">
              <a:latin typeface="Arial" pitchFamily="34" charset="0"/>
              <a:ea typeface="微软雅黑" pitchFamily="34" charset="-122"/>
              <a:cs typeface="Arial" pitchFamily="34" charset="0"/>
            </a:endParaRPr>
          </a:p>
        </p:txBody>
      </p:sp>
      <p:sp>
        <p:nvSpPr>
          <p:cNvPr id="31" name="矩形 30"/>
          <p:cNvSpPr/>
          <p:nvPr/>
        </p:nvSpPr>
        <p:spPr>
          <a:xfrm>
            <a:off x="5171700" y="2311120"/>
            <a:ext cx="2947595" cy="785308"/>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5312103" y="2217336"/>
            <a:ext cx="586980" cy="241909"/>
            <a:chOff x="1452836" y="2079261"/>
            <a:chExt cx="586980" cy="241909"/>
          </a:xfrm>
        </p:grpSpPr>
        <p:sp>
          <p:nvSpPr>
            <p:cNvPr id="33" name="矩形 32"/>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376669" y="2217336"/>
            <a:ext cx="586980" cy="241909"/>
            <a:chOff x="1452836" y="2079261"/>
            <a:chExt cx="586980" cy="241909"/>
          </a:xfrm>
        </p:grpSpPr>
        <p:sp>
          <p:nvSpPr>
            <p:cNvPr id="37" name="矩形 36"/>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7417655" y="2217336"/>
            <a:ext cx="586980" cy="241909"/>
            <a:chOff x="1452836" y="2079261"/>
            <a:chExt cx="586980" cy="241909"/>
          </a:xfrm>
        </p:grpSpPr>
        <p:sp>
          <p:nvSpPr>
            <p:cNvPr id="41" name="矩形 40"/>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Line 399"/>
          <p:cNvSpPr>
            <a:spLocks noChangeShapeType="1"/>
          </p:cNvSpPr>
          <p:nvPr/>
        </p:nvSpPr>
        <p:spPr bwMode="auto">
          <a:xfrm flipV="1">
            <a:off x="4937789" y="2392312"/>
            <a:ext cx="571747" cy="311462"/>
          </a:xfrm>
          <a:prstGeom prst="line">
            <a:avLst/>
          </a:prstGeom>
          <a:noFill/>
          <a:ln w="28575">
            <a:solidFill>
              <a:srgbClr val="CC00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45" name="TextBox 44"/>
          <p:cNvSpPr txBox="1"/>
          <p:nvPr/>
        </p:nvSpPr>
        <p:spPr>
          <a:xfrm>
            <a:off x="6497472" y="2205613"/>
            <a:ext cx="341760" cy="261610"/>
          </a:xfrm>
          <a:prstGeom prst="rect">
            <a:avLst/>
          </a:prstGeom>
          <a:noFill/>
        </p:spPr>
        <p:txBody>
          <a:bodyPr wrap="none" rtlCol="0">
            <a:spAutoFit/>
          </a:bodyPr>
          <a:lstStyle/>
          <a:p>
            <a:r>
              <a:rPr lang="en-US" altLang="zh-CN" sz="1100" b="1" dirty="0" smtClean="0">
                <a:latin typeface="Arial" pitchFamily="34" charset="0"/>
                <a:ea typeface="微软雅黑" pitchFamily="34" charset="-122"/>
                <a:cs typeface="Arial" pitchFamily="34" charset="0"/>
              </a:rPr>
              <a:t>80</a:t>
            </a:r>
            <a:endParaRPr lang="zh-CN" altLang="en-US" sz="1100" b="1" dirty="0">
              <a:latin typeface="Arial" pitchFamily="34" charset="0"/>
              <a:ea typeface="微软雅黑" pitchFamily="34" charset="-122"/>
              <a:cs typeface="Arial" pitchFamily="34" charset="0"/>
            </a:endParaRPr>
          </a:p>
        </p:txBody>
      </p:sp>
      <p:sp>
        <p:nvSpPr>
          <p:cNvPr id="46" name="Text Box 25"/>
          <p:cNvSpPr txBox="1">
            <a:spLocks noChangeArrowheads="1"/>
          </p:cNvSpPr>
          <p:nvPr/>
        </p:nvSpPr>
        <p:spPr bwMode="auto">
          <a:xfrm>
            <a:off x="7302995" y="1332182"/>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CC66"/>
                </a:solidFill>
                <a:latin typeface="微软雅黑" pitchFamily="34" charset="-122"/>
                <a:ea typeface="微软雅黑" pitchFamily="34" charset="-122"/>
                <a:sym typeface="Wingdings" pitchFamily="2" charset="2"/>
              </a:rPr>
              <a:t></a:t>
            </a:r>
            <a:endParaRPr lang="en-US" altLang="zh-CN" sz="6600" dirty="0">
              <a:solidFill>
                <a:srgbClr val="00CC66"/>
              </a:solidFill>
              <a:latin typeface="微软雅黑" pitchFamily="34" charset="-122"/>
              <a:ea typeface="微软雅黑" pitchFamily="34" charset="-122"/>
            </a:endParaRPr>
          </a:p>
        </p:txBody>
      </p:sp>
      <p:sp>
        <p:nvSpPr>
          <p:cNvPr id="47" name="Text Box 26"/>
          <p:cNvSpPr txBox="1">
            <a:spLocks noChangeArrowheads="1"/>
          </p:cNvSpPr>
          <p:nvPr/>
        </p:nvSpPr>
        <p:spPr bwMode="auto">
          <a:xfrm>
            <a:off x="6269350" y="1332182"/>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CC6600"/>
                </a:solidFill>
                <a:latin typeface="微软雅黑" pitchFamily="34" charset="-122"/>
                <a:ea typeface="微软雅黑" pitchFamily="34" charset="-122"/>
                <a:sym typeface="Wingdings" pitchFamily="2" charset="2"/>
              </a:rPr>
              <a:t></a:t>
            </a:r>
            <a:endParaRPr lang="en-US" altLang="zh-CN" sz="6600" dirty="0">
              <a:solidFill>
                <a:srgbClr val="CC6600"/>
              </a:solidFill>
              <a:latin typeface="微软雅黑" pitchFamily="34" charset="-122"/>
              <a:ea typeface="微软雅黑" pitchFamily="34" charset="-122"/>
            </a:endParaRPr>
          </a:p>
        </p:txBody>
      </p:sp>
      <p:sp>
        <p:nvSpPr>
          <p:cNvPr id="48" name="Text Box 20"/>
          <p:cNvSpPr txBox="1">
            <a:spLocks noChangeArrowheads="1"/>
          </p:cNvSpPr>
          <p:nvPr/>
        </p:nvSpPr>
        <p:spPr bwMode="auto">
          <a:xfrm>
            <a:off x="5195145" y="1332182"/>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00FF"/>
                </a:solidFill>
                <a:latin typeface="微软雅黑" pitchFamily="34" charset="-122"/>
                <a:ea typeface="微软雅黑" pitchFamily="34" charset="-122"/>
                <a:sym typeface="Wingdings" pitchFamily="2" charset="2"/>
              </a:rPr>
              <a:t></a:t>
            </a:r>
            <a:endParaRPr lang="en-US" altLang="zh-CN" sz="6600" dirty="0">
              <a:solidFill>
                <a:srgbClr val="0000FF"/>
              </a:solidFill>
              <a:latin typeface="微软雅黑" pitchFamily="34" charset="-122"/>
              <a:ea typeface="微软雅黑" pitchFamily="34" charset="-122"/>
            </a:endParaRPr>
          </a:p>
        </p:txBody>
      </p:sp>
      <p:sp>
        <p:nvSpPr>
          <p:cNvPr id="49" name="Rectangle 396"/>
          <p:cNvSpPr>
            <a:spLocks noChangeArrowheads="1"/>
          </p:cNvSpPr>
          <p:nvPr/>
        </p:nvSpPr>
        <p:spPr bwMode="auto">
          <a:xfrm>
            <a:off x="6078162" y="1268174"/>
            <a:ext cx="113467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400" b="1" dirty="0" smtClean="0">
                <a:solidFill>
                  <a:srgbClr val="0033CC"/>
                </a:solidFill>
                <a:latin typeface="微软雅黑" pitchFamily="34" charset="-122"/>
                <a:ea typeface="微软雅黑" pitchFamily="34" charset="-122"/>
              </a:rPr>
              <a:t>Web</a:t>
            </a:r>
            <a:r>
              <a:rPr kumimoji="1" lang="zh-CN" altLang="en-US" sz="1400" b="1" dirty="0" smtClean="0">
                <a:solidFill>
                  <a:srgbClr val="0033CC"/>
                </a:solidFill>
                <a:latin typeface="微软雅黑" pitchFamily="34" charset="-122"/>
                <a:ea typeface="微软雅黑" pitchFamily="34" charset="-122"/>
              </a:rPr>
              <a:t>服务器</a:t>
            </a:r>
            <a:endParaRPr kumimoji="1" lang="zh-CN" altLang="en-US" sz="1400" b="1" dirty="0">
              <a:solidFill>
                <a:srgbClr val="0033CC"/>
              </a:solidFill>
              <a:latin typeface="微软雅黑" pitchFamily="34" charset="-122"/>
              <a:ea typeface="微软雅黑" pitchFamily="34" charset="-122"/>
            </a:endParaRPr>
          </a:p>
        </p:txBody>
      </p:sp>
      <p:sp>
        <p:nvSpPr>
          <p:cNvPr id="50" name="Rectangle 396"/>
          <p:cNvSpPr>
            <a:spLocks noChangeArrowheads="1"/>
          </p:cNvSpPr>
          <p:nvPr/>
        </p:nvSpPr>
        <p:spPr bwMode="auto">
          <a:xfrm>
            <a:off x="1975083" y="1268174"/>
            <a:ext cx="113467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400" b="1" dirty="0" smtClean="0">
                <a:solidFill>
                  <a:srgbClr val="0033CC"/>
                </a:solidFill>
                <a:latin typeface="微软雅黑" pitchFamily="34" charset="-122"/>
                <a:ea typeface="微软雅黑" pitchFamily="34" charset="-122"/>
              </a:rPr>
              <a:t>Web</a:t>
            </a:r>
            <a:r>
              <a:rPr kumimoji="1" lang="zh-CN" altLang="en-US" sz="1400" b="1" dirty="0" smtClean="0">
                <a:solidFill>
                  <a:srgbClr val="0033CC"/>
                </a:solidFill>
                <a:latin typeface="微软雅黑" pitchFamily="34" charset="-122"/>
                <a:ea typeface="微软雅黑" pitchFamily="34" charset="-122"/>
              </a:rPr>
              <a:t>浏览器</a:t>
            </a:r>
            <a:endParaRPr kumimoji="1" lang="zh-CN" altLang="en-US" sz="1400" b="1" dirty="0">
              <a:solidFill>
                <a:srgbClr val="0033CC"/>
              </a:solidFill>
              <a:latin typeface="微软雅黑" pitchFamily="34" charset="-122"/>
              <a:ea typeface="微软雅黑" pitchFamily="34" charset="-122"/>
            </a:endParaRPr>
          </a:p>
        </p:txBody>
      </p:sp>
      <p:cxnSp>
        <p:nvCxnSpPr>
          <p:cNvPr id="52" name="直接连接符 51"/>
          <p:cNvCxnSpPr/>
          <p:nvPr/>
        </p:nvCxnSpPr>
        <p:spPr>
          <a:xfrm>
            <a:off x="2562003" y="3713613"/>
            <a:ext cx="41069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2562003" y="2440178"/>
            <a:ext cx="4106940" cy="1285158"/>
            <a:chOff x="2665137" y="2409968"/>
            <a:chExt cx="4106940" cy="1165570"/>
          </a:xfrm>
        </p:grpSpPr>
        <p:cxnSp>
          <p:nvCxnSpPr>
            <p:cNvPr id="54" name="直接连接符 53"/>
            <p:cNvCxnSpPr/>
            <p:nvPr/>
          </p:nvCxnSpPr>
          <p:spPr>
            <a:xfrm>
              <a:off x="6772077" y="2409968"/>
              <a:ext cx="0" cy="1165570"/>
            </a:xfrm>
            <a:prstGeom prst="line">
              <a:avLst/>
            </a:prstGeom>
            <a:ln w="28575">
              <a:solidFill>
                <a:schemeClr val="tx1"/>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665137" y="2409968"/>
              <a:ext cx="0" cy="1165570"/>
            </a:xfrm>
            <a:prstGeom prst="line">
              <a:avLst/>
            </a:prstGeom>
            <a:ln w="28575">
              <a:solidFill>
                <a:schemeClr val="tx1"/>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5047868" y="3796895"/>
            <a:ext cx="654333" cy="25224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数据</a:t>
            </a:r>
            <a:endParaRPr lang="zh-CN" altLang="en-US" sz="1200" b="1" dirty="0">
              <a:solidFill>
                <a:schemeClr val="tx1"/>
              </a:solidFill>
              <a:latin typeface="微软雅黑" pitchFamily="34" charset="-122"/>
              <a:ea typeface="微软雅黑" pitchFamily="34" charset="-122"/>
            </a:endParaRPr>
          </a:p>
        </p:txBody>
      </p:sp>
      <p:sp>
        <p:nvSpPr>
          <p:cNvPr id="61" name="矩形 60"/>
          <p:cNvSpPr/>
          <p:nvPr/>
        </p:nvSpPr>
        <p:spPr>
          <a:xfrm>
            <a:off x="3652821" y="3796895"/>
            <a:ext cx="654333" cy="25224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80</a:t>
            </a:r>
            <a:endParaRPr lang="zh-CN" altLang="en-US" sz="1200" b="1" dirty="0">
              <a:solidFill>
                <a:schemeClr val="bg1"/>
              </a:solidFill>
              <a:latin typeface="微软雅黑" pitchFamily="34" charset="-122"/>
              <a:ea typeface="微软雅黑" pitchFamily="34" charset="-122"/>
            </a:endParaRPr>
          </a:p>
        </p:txBody>
      </p:sp>
      <p:sp>
        <p:nvSpPr>
          <p:cNvPr id="62" name="矩形 61"/>
          <p:cNvSpPr/>
          <p:nvPr/>
        </p:nvSpPr>
        <p:spPr>
          <a:xfrm>
            <a:off x="4298173" y="3796895"/>
            <a:ext cx="746793" cy="25224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58800</a:t>
            </a:r>
            <a:endParaRPr lang="zh-CN" altLang="en-US" sz="1200" b="1" dirty="0">
              <a:solidFill>
                <a:schemeClr val="bg1"/>
              </a:solidFill>
              <a:latin typeface="微软雅黑" pitchFamily="34" charset="-122"/>
              <a:ea typeface="微软雅黑" pitchFamily="34" charset="-122"/>
            </a:endParaRPr>
          </a:p>
        </p:txBody>
      </p:sp>
      <p:sp>
        <p:nvSpPr>
          <p:cNvPr id="63" name="矩形 62"/>
          <p:cNvSpPr/>
          <p:nvPr/>
        </p:nvSpPr>
        <p:spPr>
          <a:xfrm>
            <a:off x="3644612" y="3398305"/>
            <a:ext cx="654333" cy="25224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数据</a:t>
            </a:r>
            <a:endParaRPr lang="zh-CN" altLang="en-US" sz="1200" b="1" dirty="0">
              <a:solidFill>
                <a:schemeClr val="tx1"/>
              </a:solidFill>
              <a:latin typeface="微软雅黑" pitchFamily="34" charset="-122"/>
              <a:ea typeface="微软雅黑" pitchFamily="34" charset="-122"/>
            </a:endParaRPr>
          </a:p>
        </p:txBody>
      </p:sp>
      <p:sp>
        <p:nvSpPr>
          <p:cNvPr id="64" name="矩形 63"/>
          <p:cNvSpPr/>
          <p:nvPr/>
        </p:nvSpPr>
        <p:spPr>
          <a:xfrm>
            <a:off x="4298945" y="3398305"/>
            <a:ext cx="654333" cy="25224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80</a:t>
            </a:r>
            <a:endParaRPr lang="zh-CN" altLang="en-US" sz="1200" b="1" dirty="0">
              <a:solidFill>
                <a:schemeClr val="bg1"/>
              </a:solidFill>
              <a:latin typeface="微软雅黑" pitchFamily="34" charset="-122"/>
              <a:ea typeface="微软雅黑" pitchFamily="34" charset="-122"/>
            </a:endParaRPr>
          </a:p>
        </p:txBody>
      </p:sp>
      <p:sp>
        <p:nvSpPr>
          <p:cNvPr id="65" name="矩形 64"/>
          <p:cNvSpPr/>
          <p:nvPr/>
        </p:nvSpPr>
        <p:spPr>
          <a:xfrm>
            <a:off x="4944297" y="3398305"/>
            <a:ext cx="776227" cy="25224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58800</a:t>
            </a:r>
            <a:endParaRPr lang="zh-CN" altLang="en-US" sz="1200" b="1" dirty="0">
              <a:solidFill>
                <a:schemeClr val="bg1"/>
              </a:solidFill>
              <a:latin typeface="微软雅黑" pitchFamily="34" charset="-122"/>
              <a:ea typeface="微软雅黑" pitchFamily="34" charset="-122"/>
            </a:endParaRPr>
          </a:p>
        </p:txBody>
      </p:sp>
      <p:sp>
        <p:nvSpPr>
          <p:cNvPr id="69" name="Rectangle 396"/>
          <p:cNvSpPr>
            <a:spLocks noChangeArrowheads="1"/>
          </p:cNvSpPr>
          <p:nvPr/>
        </p:nvSpPr>
        <p:spPr bwMode="auto">
          <a:xfrm>
            <a:off x="3206139" y="2756324"/>
            <a:ext cx="72135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a:solidFill>
                  <a:srgbClr val="0033CC"/>
                </a:solidFill>
                <a:latin typeface="微软雅黑" pitchFamily="34" charset="-122"/>
                <a:ea typeface="微软雅黑" pitchFamily="34" charset="-122"/>
              </a:rPr>
              <a:t>运输层</a:t>
            </a:r>
          </a:p>
        </p:txBody>
      </p:sp>
      <p:sp>
        <p:nvSpPr>
          <p:cNvPr id="70" name="Rectangle 396"/>
          <p:cNvSpPr>
            <a:spLocks noChangeArrowheads="1"/>
          </p:cNvSpPr>
          <p:nvPr/>
        </p:nvSpPr>
        <p:spPr bwMode="auto">
          <a:xfrm>
            <a:off x="5258973" y="2756324"/>
            <a:ext cx="72135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33CC"/>
                </a:solidFill>
                <a:latin typeface="微软雅黑" pitchFamily="34" charset="-122"/>
                <a:ea typeface="微软雅黑" pitchFamily="34" charset="-122"/>
              </a:rPr>
              <a:t>运输层</a:t>
            </a:r>
          </a:p>
        </p:txBody>
      </p:sp>
      <p:sp>
        <p:nvSpPr>
          <p:cNvPr id="66" name="右箭头 65"/>
          <p:cNvSpPr/>
          <p:nvPr/>
        </p:nvSpPr>
        <p:spPr>
          <a:xfrm>
            <a:off x="5748346" y="3461369"/>
            <a:ext cx="300453" cy="126124"/>
          </a:xfrm>
          <a:prstGeom prst="rightArrow">
            <a:avLst/>
          </a:prstGeom>
          <a:solidFill>
            <a:srgbClr val="CC0099"/>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flipH="1">
            <a:off x="3329075" y="3859957"/>
            <a:ext cx="300453" cy="126124"/>
          </a:xfrm>
          <a:prstGeom prst="rightArrow">
            <a:avLst/>
          </a:prstGeom>
          <a:solidFill>
            <a:srgbClr val="CC0099"/>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1475171"/>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06739" y="1423756"/>
            <a:ext cx="33305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5.9.2  TCP </a:t>
            </a:r>
            <a:r>
              <a:rPr lang="zh-CN" altLang="en-US" sz="2400" b="1" dirty="0">
                <a:solidFill>
                  <a:schemeClr val="bg1"/>
                </a:solidFill>
                <a:latin typeface="微软雅黑" pitchFamily="34" charset="-122"/>
                <a:ea typeface="微软雅黑" pitchFamily="34" charset="-122"/>
              </a:rPr>
              <a:t>的连接释放</a:t>
            </a:r>
          </a:p>
        </p:txBody>
      </p:sp>
      <p:sp>
        <p:nvSpPr>
          <p:cNvPr id="4" name="Rectangle 8"/>
          <p:cNvSpPr>
            <a:spLocks noChangeArrowheads="1"/>
          </p:cNvSpPr>
          <p:nvPr/>
        </p:nvSpPr>
        <p:spPr bwMode="auto">
          <a:xfrm>
            <a:off x="545143" y="1888196"/>
            <a:ext cx="7665003"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连接释放过程比较复杂。</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数据传输结束后，通信的双方都可释放连接。</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连接释放过程是</a:t>
            </a:r>
            <a:r>
              <a:rPr lang="zh-CN" altLang="en-US" sz="2000" b="1" dirty="0">
                <a:solidFill>
                  <a:srgbClr val="0000FF"/>
                </a:solidFill>
                <a:latin typeface="微软雅黑" pitchFamily="34" charset="-122"/>
                <a:ea typeface="微软雅黑" pitchFamily="34" charset="-122"/>
              </a:rPr>
              <a:t>四报文握手</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64555551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Text Box 155"/>
          <p:cNvSpPr txBox="1">
            <a:spLocks noChangeArrowheads="1"/>
          </p:cNvSpPr>
          <p:nvPr/>
        </p:nvSpPr>
        <p:spPr bwMode="auto">
          <a:xfrm>
            <a:off x="2708899" y="667244"/>
            <a:ext cx="3751385"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smtClean="0">
                <a:latin typeface="微软雅黑" pitchFamily="34" charset="-122"/>
                <a:ea typeface="微软雅黑" pitchFamily="34" charset="-122"/>
              </a:rPr>
              <a:t>TCP</a:t>
            </a:r>
            <a:r>
              <a:rPr lang="zh-CN" altLang="en-US" sz="1600" b="1" dirty="0" smtClean="0">
                <a:latin typeface="微软雅黑" pitchFamily="34" charset="-122"/>
                <a:ea typeface="微软雅黑" pitchFamily="34" charset="-122"/>
              </a:rPr>
              <a:t>的</a:t>
            </a:r>
            <a:r>
              <a:rPr lang="zh-CN" altLang="en-US" sz="1600" b="1" dirty="0">
                <a:latin typeface="微软雅黑" pitchFamily="34" charset="-122"/>
                <a:ea typeface="微软雅黑" pitchFamily="34" charset="-122"/>
              </a:rPr>
              <a:t>连接释放</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四报文握手</a:t>
            </a:r>
          </a:p>
        </p:txBody>
      </p:sp>
      <p:sp>
        <p:nvSpPr>
          <p:cNvPr id="136" name="AutoShape 6"/>
          <p:cNvSpPr>
            <a:spLocks noChangeArrowheads="1"/>
          </p:cNvSpPr>
          <p:nvPr/>
        </p:nvSpPr>
        <p:spPr bwMode="auto">
          <a:xfrm>
            <a:off x="3914404" y="1558869"/>
            <a:ext cx="1329718" cy="140763"/>
          </a:xfrm>
          <a:prstGeom prst="leftRightArrow">
            <a:avLst>
              <a:gd name="adj1" fmla="val 55880"/>
              <a:gd name="adj2" fmla="val 108285"/>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137" name="Group 8"/>
          <p:cNvGrpSpPr>
            <a:grpSpLocks/>
          </p:cNvGrpSpPr>
          <p:nvPr/>
        </p:nvGrpSpPr>
        <p:grpSpPr bwMode="auto">
          <a:xfrm>
            <a:off x="3393849" y="1833311"/>
            <a:ext cx="2305317" cy="428484"/>
            <a:chOff x="1614" y="1484"/>
            <a:chExt cx="2604" cy="484"/>
          </a:xfrm>
        </p:grpSpPr>
        <p:sp>
          <p:nvSpPr>
            <p:cNvPr id="138" name="Rectangle 9"/>
            <p:cNvSpPr>
              <a:spLocks noChangeArrowheads="1"/>
            </p:cNvSpPr>
            <p:nvPr/>
          </p:nvSpPr>
          <p:spPr bwMode="auto">
            <a:xfrm rot="597975">
              <a:off x="2411" y="1507"/>
              <a:ext cx="1374" cy="27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FIN = 1, seq = u</a:t>
              </a:r>
            </a:p>
          </p:txBody>
        </p:sp>
        <p:sp>
          <p:nvSpPr>
            <p:cNvPr id="139" name="Line 10"/>
            <p:cNvSpPr>
              <a:spLocks noChangeShapeType="1"/>
            </p:cNvSpPr>
            <p:nvPr/>
          </p:nvSpPr>
          <p:spPr bwMode="auto">
            <a:xfrm>
              <a:off x="1614" y="1484"/>
              <a:ext cx="2604" cy="484"/>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140" name="Rectangle 17"/>
          <p:cNvSpPr>
            <a:spLocks noChangeArrowheads="1"/>
          </p:cNvSpPr>
          <p:nvPr/>
        </p:nvSpPr>
        <p:spPr bwMode="auto">
          <a:xfrm>
            <a:off x="2860899" y="1418106"/>
            <a:ext cx="532065" cy="375367"/>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41" name="Rectangle 19"/>
          <p:cNvSpPr>
            <a:spLocks noChangeArrowheads="1"/>
          </p:cNvSpPr>
          <p:nvPr/>
        </p:nvSpPr>
        <p:spPr bwMode="auto">
          <a:xfrm>
            <a:off x="5697395" y="1418106"/>
            <a:ext cx="532950" cy="825098"/>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142" name="Group 20"/>
          <p:cNvGrpSpPr>
            <a:grpSpLocks/>
          </p:cNvGrpSpPr>
          <p:nvPr/>
        </p:nvGrpSpPr>
        <p:grpSpPr bwMode="auto">
          <a:xfrm>
            <a:off x="2806011" y="1372071"/>
            <a:ext cx="3501355" cy="46036"/>
            <a:chOff x="1020" y="481"/>
            <a:chExt cx="4037" cy="46"/>
          </a:xfrm>
        </p:grpSpPr>
        <p:sp>
          <p:nvSpPr>
            <p:cNvPr id="143" name="Line 21"/>
            <p:cNvSpPr>
              <a:spLocks noChangeShapeType="1"/>
            </p:cNvSpPr>
            <p:nvPr/>
          </p:nvSpPr>
          <p:spPr bwMode="auto">
            <a:xfrm>
              <a:off x="1020" y="527"/>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44" name="Line 22"/>
            <p:cNvSpPr>
              <a:spLocks noChangeShapeType="1"/>
            </p:cNvSpPr>
            <p:nvPr/>
          </p:nvSpPr>
          <p:spPr bwMode="auto">
            <a:xfrm>
              <a:off x="1020" y="481"/>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45" name="Group 37"/>
          <p:cNvGrpSpPr>
            <a:grpSpLocks/>
          </p:cNvGrpSpPr>
          <p:nvPr/>
        </p:nvGrpSpPr>
        <p:grpSpPr bwMode="auto">
          <a:xfrm>
            <a:off x="2103083" y="1220685"/>
            <a:ext cx="922481" cy="603775"/>
            <a:chOff x="156" y="792"/>
            <a:chExt cx="1042" cy="682"/>
          </a:xfrm>
        </p:grpSpPr>
        <p:sp>
          <p:nvSpPr>
            <p:cNvPr id="146" name="Freeform 38"/>
            <p:cNvSpPr>
              <a:spLocks/>
            </p:cNvSpPr>
            <p:nvPr/>
          </p:nvSpPr>
          <p:spPr bwMode="auto">
            <a:xfrm>
              <a:off x="185" y="792"/>
              <a:ext cx="1013" cy="682"/>
            </a:xfrm>
            <a:custGeom>
              <a:avLst/>
              <a:gdLst>
                <a:gd name="T0" fmla="*/ 849 w 769"/>
                <a:gd name="T1" fmla="*/ 0 h 584"/>
                <a:gd name="T2" fmla="*/ 0 w 769"/>
                <a:gd name="T3" fmla="*/ 11 h 584"/>
                <a:gd name="T4" fmla="*/ 0 w 769"/>
                <a:gd name="T5" fmla="*/ 682 h 584"/>
                <a:gd name="T6" fmla="*/ 666 w 769"/>
                <a:gd name="T7" fmla="*/ 682 h 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9" h="584">
                  <a:moveTo>
                    <a:pt x="769" y="0"/>
                  </a:moveTo>
                  <a:lnTo>
                    <a:pt x="0" y="9"/>
                  </a:lnTo>
                  <a:lnTo>
                    <a:pt x="0" y="584"/>
                  </a:lnTo>
                  <a:lnTo>
                    <a:pt x="603" y="584"/>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47" name="Rectangle 39"/>
            <p:cNvSpPr>
              <a:spLocks noChangeArrowheads="1"/>
            </p:cNvSpPr>
            <p:nvPr/>
          </p:nvSpPr>
          <p:spPr bwMode="auto">
            <a:xfrm>
              <a:off x="156" y="1187"/>
              <a:ext cx="7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主动关闭</a:t>
              </a:r>
            </a:p>
          </p:txBody>
        </p:sp>
      </p:grpSp>
      <p:sp>
        <p:nvSpPr>
          <p:cNvPr id="148" name="Rectangle 42"/>
          <p:cNvSpPr>
            <a:spLocks noChangeArrowheads="1"/>
          </p:cNvSpPr>
          <p:nvPr/>
        </p:nvSpPr>
        <p:spPr bwMode="auto">
          <a:xfrm>
            <a:off x="4255700" y="1511062"/>
            <a:ext cx="721352" cy="251351"/>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149" name="Rectangle 50"/>
          <p:cNvSpPr>
            <a:spLocks noChangeArrowheads="1"/>
          </p:cNvSpPr>
          <p:nvPr/>
        </p:nvSpPr>
        <p:spPr bwMode="auto">
          <a:xfrm>
            <a:off x="3204395" y="1042740"/>
            <a:ext cx="27892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A</a:t>
            </a:r>
          </a:p>
        </p:txBody>
      </p:sp>
      <p:sp>
        <p:nvSpPr>
          <p:cNvPr id="150" name="Rectangle 51"/>
          <p:cNvSpPr>
            <a:spLocks noChangeArrowheads="1"/>
          </p:cNvSpPr>
          <p:nvPr/>
        </p:nvSpPr>
        <p:spPr bwMode="auto">
          <a:xfrm>
            <a:off x="5639239" y="1042740"/>
            <a:ext cx="27090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151" name="Rectangle 52"/>
          <p:cNvSpPr>
            <a:spLocks noChangeArrowheads="1"/>
          </p:cNvSpPr>
          <p:nvPr/>
        </p:nvSpPr>
        <p:spPr bwMode="auto">
          <a:xfrm>
            <a:off x="2886307" y="82586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152" name="Rectangle 53"/>
          <p:cNvSpPr>
            <a:spLocks noChangeArrowheads="1"/>
          </p:cNvSpPr>
          <p:nvPr/>
        </p:nvSpPr>
        <p:spPr bwMode="auto">
          <a:xfrm>
            <a:off x="5628973" y="82586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服务器</a:t>
            </a:r>
          </a:p>
        </p:txBody>
      </p:sp>
      <p:pic>
        <p:nvPicPr>
          <p:cNvPr id="153"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733" y="1067336"/>
            <a:ext cx="270208" cy="270208"/>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8884" y="1067336"/>
            <a:ext cx="270208" cy="270208"/>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46"/>
          <p:cNvSpPr>
            <a:spLocks noChangeArrowheads="1"/>
          </p:cNvSpPr>
          <p:nvPr/>
        </p:nvSpPr>
        <p:spPr bwMode="auto">
          <a:xfrm>
            <a:off x="2821016" y="1424303"/>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sp>
        <p:nvSpPr>
          <p:cNvPr id="156" name="Rectangle 47"/>
          <p:cNvSpPr>
            <a:spLocks noChangeArrowheads="1"/>
          </p:cNvSpPr>
          <p:nvPr/>
        </p:nvSpPr>
        <p:spPr bwMode="auto">
          <a:xfrm>
            <a:off x="5642882" y="1667761"/>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nvGrpSpPr>
          <p:cNvPr id="157" name="Group 2"/>
          <p:cNvGrpSpPr>
            <a:grpSpLocks/>
          </p:cNvGrpSpPr>
          <p:nvPr/>
        </p:nvGrpSpPr>
        <p:grpSpPr bwMode="auto">
          <a:xfrm>
            <a:off x="3384905" y="1795969"/>
            <a:ext cx="2321296" cy="2086458"/>
            <a:chOff x="1474" y="1888"/>
            <a:chExt cx="2412" cy="2432"/>
          </a:xfrm>
        </p:grpSpPr>
        <p:sp>
          <p:nvSpPr>
            <p:cNvPr id="158"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159" name="Line 4"/>
            <p:cNvSpPr>
              <a:spLocks noChangeShapeType="1"/>
            </p:cNvSpPr>
            <p:nvPr/>
          </p:nvSpPr>
          <p:spPr bwMode="auto">
            <a:xfrm>
              <a:off x="3886" y="2409"/>
              <a:ext cx="0" cy="1911"/>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160" name="Text Box 155"/>
          <p:cNvSpPr txBox="1">
            <a:spLocks noChangeArrowheads="1"/>
          </p:cNvSpPr>
          <p:nvPr/>
        </p:nvSpPr>
        <p:spPr bwMode="auto">
          <a:xfrm>
            <a:off x="1929775" y="2805801"/>
            <a:ext cx="5422002" cy="1446550"/>
          </a:xfrm>
          <a:prstGeom prst="rect">
            <a:avLst/>
          </a:prstGeom>
          <a:solidFill>
            <a:srgbClr val="99FFCC"/>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zh-CN" altLang="en-US" sz="1600" b="1" dirty="0">
                <a:latin typeface="微软雅黑" pitchFamily="34" charset="-122"/>
                <a:ea typeface="微软雅黑" pitchFamily="34" charset="-122"/>
              </a:rPr>
              <a:t>数据传输结束后，通信的双方都可释放连接。</a:t>
            </a:r>
          </a:p>
          <a:p>
            <a:pPr marL="285750" indent="-285750">
              <a:lnSpc>
                <a:spcPct val="110000"/>
              </a:lnSpc>
              <a:buFont typeface="Wingdings" pitchFamily="2" charset="2"/>
              <a:buChar char="l"/>
            </a:pPr>
            <a:r>
              <a:rPr lang="zh-CN" altLang="en-US" sz="1600" b="1" dirty="0">
                <a:latin typeface="微软雅黑" pitchFamily="34" charset="-122"/>
                <a:ea typeface="微软雅黑" pitchFamily="34" charset="-122"/>
              </a:rPr>
              <a:t>现在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的应用进程先向其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发出连接释放报文段，并停止再发送数据，主动关闭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连接。</a:t>
            </a:r>
          </a:p>
          <a:p>
            <a:pPr marL="285750" indent="-285750">
              <a:lnSpc>
                <a:spcPct val="110000"/>
              </a:lnSpc>
              <a:buFont typeface="Wingdings" pitchFamily="2" charset="2"/>
              <a:buChar char="l"/>
            </a:pP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把连接释放报文段首部的</a:t>
            </a:r>
            <a:r>
              <a:rPr lang="en-US" altLang="zh-CN" sz="1600" b="1" dirty="0">
                <a:latin typeface="微软雅黑" pitchFamily="34" charset="-122"/>
                <a:ea typeface="微软雅黑" pitchFamily="34" charset="-122"/>
              </a:rPr>
              <a:t>FIN = 1</a:t>
            </a:r>
            <a:r>
              <a:rPr lang="zh-CN" altLang="en-US" sz="1600" b="1" dirty="0">
                <a:latin typeface="微软雅黑" pitchFamily="34" charset="-122"/>
                <a:ea typeface="微软雅黑" pitchFamily="34" charset="-122"/>
              </a:rPr>
              <a:t>，其序号</a:t>
            </a:r>
            <a:r>
              <a:rPr lang="en-US" altLang="zh-CN" sz="1600" b="1" dirty="0" err="1">
                <a:latin typeface="微软雅黑" pitchFamily="34" charset="-122"/>
                <a:ea typeface="微软雅黑" pitchFamily="34" charset="-122"/>
              </a:rPr>
              <a:t>seq</a:t>
            </a:r>
            <a:r>
              <a:rPr lang="en-US" altLang="zh-CN" sz="1600" b="1" dirty="0">
                <a:latin typeface="微软雅黑" pitchFamily="34" charset="-122"/>
                <a:ea typeface="微软雅黑" pitchFamily="34" charset="-122"/>
              </a:rPr>
              <a:t> = u</a:t>
            </a:r>
            <a:r>
              <a:rPr lang="zh-CN" altLang="en-US" sz="1600" b="1" dirty="0">
                <a:latin typeface="微软雅黑" pitchFamily="34" charset="-122"/>
                <a:ea typeface="微软雅黑" pitchFamily="34" charset="-122"/>
              </a:rPr>
              <a:t>，等待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的确认。</a:t>
            </a:r>
          </a:p>
        </p:txBody>
      </p:sp>
    </p:spTree>
    <p:extLst>
      <p:ext uri="{BB962C8B-B14F-4D97-AF65-F5344CB8AC3E}">
        <p14:creationId xmlns:p14="http://schemas.microsoft.com/office/powerpoint/2010/main" val="155350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45"/>
                                        </p:tgtEl>
                                        <p:attrNameLst>
                                          <p:attrName>style.visibility</p:attrName>
                                        </p:attrNameLst>
                                      </p:cBhvr>
                                      <p:to>
                                        <p:strVal val="visible"/>
                                      </p:to>
                                    </p:set>
                                    <p:animEffect transition="in" filter="wipe(up)">
                                      <p:cBhvr>
                                        <p:cTn id="7" dur="2000"/>
                                        <p:tgtEl>
                                          <p:spTgt spid="145"/>
                                        </p:tgtEl>
                                      </p:cBhvr>
                                    </p:animEffect>
                                  </p:childTnLst>
                                </p:cTn>
                              </p:par>
                            </p:childTnLst>
                          </p:cTn>
                        </p:par>
                        <p:par>
                          <p:cTn id="8" fill="hold">
                            <p:stCondLst>
                              <p:cond delay="2500"/>
                            </p:stCondLst>
                            <p:childTnLst>
                              <p:par>
                                <p:cTn id="9" presetID="22" presetClass="entr" presetSubtype="8" fill="hold" nodeType="afterEffect">
                                  <p:stCondLst>
                                    <p:cond delay="1000"/>
                                  </p:stCondLst>
                                  <p:childTnLst>
                                    <p:set>
                                      <p:cBhvr>
                                        <p:cTn id="10" dur="1" fill="hold">
                                          <p:stCondLst>
                                            <p:cond delay="0"/>
                                          </p:stCondLst>
                                        </p:cTn>
                                        <p:tgtEl>
                                          <p:spTgt spid="137"/>
                                        </p:tgtEl>
                                        <p:attrNameLst>
                                          <p:attrName>style.visibility</p:attrName>
                                        </p:attrNameLst>
                                      </p:cBhvr>
                                      <p:to>
                                        <p:strVal val="visible"/>
                                      </p:to>
                                    </p:set>
                                    <p:animEffect transition="in" filter="wipe(left)">
                                      <p:cBhvr>
                                        <p:cTn id="11" dur="2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圆角矩形 58"/>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Text Box 155"/>
          <p:cNvSpPr txBox="1">
            <a:spLocks noChangeArrowheads="1"/>
          </p:cNvSpPr>
          <p:nvPr/>
        </p:nvSpPr>
        <p:spPr bwMode="auto">
          <a:xfrm>
            <a:off x="2708899" y="667244"/>
            <a:ext cx="3751385"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smtClean="0">
                <a:latin typeface="微软雅黑" pitchFamily="34" charset="-122"/>
                <a:ea typeface="微软雅黑" pitchFamily="34" charset="-122"/>
              </a:rPr>
              <a:t>TCP</a:t>
            </a:r>
            <a:r>
              <a:rPr lang="zh-CN" altLang="en-US" sz="1600" b="1" dirty="0" smtClean="0">
                <a:latin typeface="微软雅黑" pitchFamily="34" charset="-122"/>
                <a:ea typeface="微软雅黑" pitchFamily="34" charset="-122"/>
              </a:rPr>
              <a:t>的</a:t>
            </a:r>
            <a:r>
              <a:rPr lang="zh-CN" altLang="en-US" sz="1600" b="1" dirty="0">
                <a:latin typeface="微软雅黑" pitchFamily="34" charset="-122"/>
                <a:ea typeface="微软雅黑" pitchFamily="34" charset="-122"/>
              </a:rPr>
              <a:t>连接释放</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四报文握手</a:t>
            </a:r>
          </a:p>
        </p:txBody>
      </p:sp>
      <p:sp>
        <p:nvSpPr>
          <p:cNvPr id="34" name="AutoShape 6"/>
          <p:cNvSpPr>
            <a:spLocks noChangeArrowheads="1"/>
          </p:cNvSpPr>
          <p:nvPr/>
        </p:nvSpPr>
        <p:spPr bwMode="auto">
          <a:xfrm>
            <a:off x="3914404" y="1558869"/>
            <a:ext cx="1329718" cy="140763"/>
          </a:xfrm>
          <a:prstGeom prst="leftRightArrow">
            <a:avLst>
              <a:gd name="adj1" fmla="val 55880"/>
              <a:gd name="adj2" fmla="val 108285"/>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35" name="Group 8"/>
          <p:cNvGrpSpPr>
            <a:grpSpLocks/>
          </p:cNvGrpSpPr>
          <p:nvPr/>
        </p:nvGrpSpPr>
        <p:grpSpPr bwMode="auto">
          <a:xfrm>
            <a:off x="3393849" y="1833311"/>
            <a:ext cx="2305317" cy="428484"/>
            <a:chOff x="1614" y="1484"/>
            <a:chExt cx="2604" cy="484"/>
          </a:xfrm>
        </p:grpSpPr>
        <p:sp>
          <p:nvSpPr>
            <p:cNvPr id="36" name="Rectangle 9"/>
            <p:cNvSpPr>
              <a:spLocks noChangeArrowheads="1"/>
            </p:cNvSpPr>
            <p:nvPr/>
          </p:nvSpPr>
          <p:spPr bwMode="auto">
            <a:xfrm rot="597975">
              <a:off x="2411" y="1507"/>
              <a:ext cx="1374" cy="27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FIN = 1, </a:t>
              </a:r>
              <a:r>
                <a:rPr kumimoji="0" lang="en-US" altLang="zh-CN" sz="10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 = u</a:t>
              </a:r>
            </a:p>
          </p:txBody>
        </p:sp>
        <p:sp>
          <p:nvSpPr>
            <p:cNvPr id="37" name="Line 10"/>
            <p:cNvSpPr>
              <a:spLocks noChangeShapeType="1"/>
            </p:cNvSpPr>
            <p:nvPr/>
          </p:nvSpPr>
          <p:spPr bwMode="auto">
            <a:xfrm>
              <a:off x="1614" y="1484"/>
              <a:ext cx="2604" cy="484"/>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38" name="Rectangle 17"/>
          <p:cNvSpPr>
            <a:spLocks noChangeArrowheads="1"/>
          </p:cNvSpPr>
          <p:nvPr/>
        </p:nvSpPr>
        <p:spPr bwMode="auto">
          <a:xfrm>
            <a:off x="2860899" y="1418106"/>
            <a:ext cx="532065" cy="375367"/>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39" name="Rectangle 19"/>
          <p:cNvSpPr>
            <a:spLocks noChangeArrowheads="1"/>
          </p:cNvSpPr>
          <p:nvPr/>
        </p:nvSpPr>
        <p:spPr bwMode="auto">
          <a:xfrm>
            <a:off x="5697395" y="1418106"/>
            <a:ext cx="532950" cy="825098"/>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40" name="Group 20"/>
          <p:cNvGrpSpPr>
            <a:grpSpLocks/>
          </p:cNvGrpSpPr>
          <p:nvPr/>
        </p:nvGrpSpPr>
        <p:grpSpPr bwMode="auto">
          <a:xfrm>
            <a:off x="2806011" y="1372071"/>
            <a:ext cx="3501355" cy="46036"/>
            <a:chOff x="1020" y="481"/>
            <a:chExt cx="4037" cy="46"/>
          </a:xfrm>
        </p:grpSpPr>
        <p:sp>
          <p:nvSpPr>
            <p:cNvPr id="41" name="Line 21"/>
            <p:cNvSpPr>
              <a:spLocks noChangeShapeType="1"/>
            </p:cNvSpPr>
            <p:nvPr/>
          </p:nvSpPr>
          <p:spPr bwMode="auto">
            <a:xfrm>
              <a:off x="1020" y="527"/>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2" name="Line 22"/>
            <p:cNvSpPr>
              <a:spLocks noChangeShapeType="1"/>
            </p:cNvSpPr>
            <p:nvPr/>
          </p:nvSpPr>
          <p:spPr bwMode="auto">
            <a:xfrm>
              <a:off x="1020" y="481"/>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43" name="Group 37"/>
          <p:cNvGrpSpPr>
            <a:grpSpLocks/>
          </p:cNvGrpSpPr>
          <p:nvPr/>
        </p:nvGrpSpPr>
        <p:grpSpPr bwMode="auto">
          <a:xfrm>
            <a:off x="2103083" y="1220685"/>
            <a:ext cx="922481" cy="603775"/>
            <a:chOff x="156" y="792"/>
            <a:chExt cx="1042" cy="682"/>
          </a:xfrm>
        </p:grpSpPr>
        <p:sp>
          <p:nvSpPr>
            <p:cNvPr id="44" name="Freeform 38"/>
            <p:cNvSpPr>
              <a:spLocks/>
            </p:cNvSpPr>
            <p:nvPr/>
          </p:nvSpPr>
          <p:spPr bwMode="auto">
            <a:xfrm>
              <a:off x="185" y="792"/>
              <a:ext cx="1013" cy="682"/>
            </a:xfrm>
            <a:custGeom>
              <a:avLst/>
              <a:gdLst>
                <a:gd name="T0" fmla="*/ 849 w 769"/>
                <a:gd name="T1" fmla="*/ 0 h 584"/>
                <a:gd name="T2" fmla="*/ 0 w 769"/>
                <a:gd name="T3" fmla="*/ 11 h 584"/>
                <a:gd name="T4" fmla="*/ 0 w 769"/>
                <a:gd name="T5" fmla="*/ 682 h 584"/>
                <a:gd name="T6" fmla="*/ 666 w 769"/>
                <a:gd name="T7" fmla="*/ 682 h 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9" h="584">
                  <a:moveTo>
                    <a:pt x="769" y="0"/>
                  </a:moveTo>
                  <a:lnTo>
                    <a:pt x="0" y="9"/>
                  </a:lnTo>
                  <a:lnTo>
                    <a:pt x="0" y="584"/>
                  </a:lnTo>
                  <a:lnTo>
                    <a:pt x="603" y="584"/>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5" name="Rectangle 39"/>
            <p:cNvSpPr>
              <a:spLocks noChangeArrowheads="1"/>
            </p:cNvSpPr>
            <p:nvPr/>
          </p:nvSpPr>
          <p:spPr bwMode="auto">
            <a:xfrm>
              <a:off x="156" y="1187"/>
              <a:ext cx="7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主动关闭</a:t>
              </a:r>
            </a:p>
          </p:txBody>
        </p:sp>
      </p:grpSp>
      <p:sp>
        <p:nvSpPr>
          <p:cNvPr id="46" name="Rectangle 42"/>
          <p:cNvSpPr>
            <a:spLocks noChangeArrowheads="1"/>
          </p:cNvSpPr>
          <p:nvPr/>
        </p:nvSpPr>
        <p:spPr bwMode="auto">
          <a:xfrm>
            <a:off x="4255700" y="1511062"/>
            <a:ext cx="721352" cy="251351"/>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47" name="Rectangle 50"/>
          <p:cNvSpPr>
            <a:spLocks noChangeArrowheads="1"/>
          </p:cNvSpPr>
          <p:nvPr/>
        </p:nvSpPr>
        <p:spPr bwMode="auto">
          <a:xfrm>
            <a:off x="3204395" y="1042740"/>
            <a:ext cx="27892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A</a:t>
            </a:r>
          </a:p>
        </p:txBody>
      </p:sp>
      <p:sp>
        <p:nvSpPr>
          <p:cNvPr id="48" name="Rectangle 51"/>
          <p:cNvSpPr>
            <a:spLocks noChangeArrowheads="1"/>
          </p:cNvSpPr>
          <p:nvPr/>
        </p:nvSpPr>
        <p:spPr bwMode="auto">
          <a:xfrm>
            <a:off x="5639239" y="1042740"/>
            <a:ext cx="27090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49" name="Rectangle 52"/>
          <p:cNvSpPr>
            <a:spLocks noChangeArrowheads="1"/>
          </p:cNvSpPr>
          <p:nvPr/>
        </p:nvSpPr>
        <p:spPr bwMode="auto">
          <a:xfrm>
            <a:off x="2886307" y="82586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50" name="Rectangle 53"/>
          <p:cNvSpPr>
            <a:spLocks noChangeArrowheads="1"/>
          </p:cNvSpPr>
          <p:nvPr/>
        </p:nvSpPr>
        <p:spPr bwMode="auto">
          <a:xfrm>
            <a:off x="5628973" y="82586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服务器</a:t>
            </a:r>
          </a:p>
        </p:txBody>
      </p:sp>
      <p:pic>
        <p:nvPicPr>
          <p:cNvPr id="51"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733" y="1067336"/>
            <a:ext cx="270208" cy="2702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8884" y="1067336"/>
            <a:ext cx="270208" cy="27020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46"/>
          <p:cNvSpPr>
            <a:spLocks noChangeArrowheads="1"/>
          </p:cNvSpPr>
          <p:nvPr/>
        </p:nvSpPr>
        <p:spPr bwMode="auto">
          <a:xfrm>
            <a:off x="2821016" y="1424303"/>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sp>
        <p:nvSpPr>
          <p:cNvPr id="54" name="Rectangle 47"/>
          <p:cNvSpPr>
            <a:spLocks noChangeArrowheads="1"/>
          </p:cNvSpPr>
          <p:nvPr/>
        </p:nvSpPr>
        <p:spPr bwMode="auto">
          <a:xfrm>
            <a:off x="5642882" y="1667761"/>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nvGrpSpPr>
          <p:cNvPr id="55" name="Group 2"/>
          <p:cNvGrpSpPr>
            <a:grpSpLocks/>
          </p:cNvGrpSpPr>
          <p:nvPr/>
        </p:nvGrpSpPr>
        <p:grpSpPr bwMode="auto">
          <a:xfrm>
            <a:off x="3384905" y="1795969"/>
            <a:ext cx="2321296" cy="2086458"/>
            <a:chOff x="1474" y="1888"/>
            <a:chExt cx="2412" cy="2432"/>
          </a:xfrm>
        </p:grpSpPr>
        <p:sp>
          <p:nvSpPr>
            <p:cNvPr id="56"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57" name="Line 4"/>
            <p:cNvSpPr>
              <a:spLocks noChangeShapeType="1"/>
            </p:cNvSpPr>
            <p:nvPr/>
          </p:nvSpPr>
          <p:spPr bwMode="auto">
            <a:xfrm>
              <a:off x="3886" y="2409"/>
              <a:ext cx="0" cy="1911"/>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58" name="Text Box 155"/>
          <p:cNvSpPr txBox="1">
            <a:spLocks noChangeArrowheads="1"/>
          </p:cNvSpPr>
          <p:nvPr/>
        </p:nvSpPr>
        <p:spPr bwMode="auto">
          <a:xfrm>
            <a:off x="1929775" y="2805801"/>
            <a:ext cx="5422002" cy="1446550"/>
          </a:xfrm>
          <a:prstGeom prst="rect">
            <a:avLst/>
          </a:prstGeom>
          <a:solidFill>
            <a:srgbClr val="99FFCC"/>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en-US" altLang="zh-CN" sz="1600" b="1" dirty="0" smtClean="0">
                <a:latin typeface="微软雅黑" pitchFamily="34" charset="-122"/>
                <a:ea typeface="微软雅黑" pitchFamily="34" charset="-122"/>
              </a:rPr>
              <a:t>B </a:t>
            </a:r>
            <a:r>
              <a:rPr lang="zh-CN" altLang="en-US" sz="1600" b="1" dirty="0">
                <a:latin typeface="微软雅黑" pitchFamily="34" charset="-122"/>
                <a:ea typeface="微软雅黑" pitchFamily="34" charset="-122"/>
              </a:rPr>
              <a:t>发出确认，确认号 </a:t>
            </a:r>
            <a:r>
              <a:rPr lang="en-US" altLang="zh-CN" sz="1600" b="1" dirty="0" err="1">
                <a:latin typeface="微软雅黑" pitchFamily="34" charset="-122"/>
                <a:ea typeface="微软雅黑" pitchFamily="34" charset="-122"/>
              </a:rPr>
              <a:t>ack</a:t>
            </a:r>
            <a:r>
              <a:rPr lang="en-US" altLang="zh-CN" sz="1600" b="1" dirty="0">
                <a:latin typeface="微软雅黑" pitchFamily="34" charset="-122"/>
                <a:ea typeface="微软雅黑" pitchFamily="34" charset="-122"/>
              </a:rPr>
              <a:t> = </a:t>
            </a:r>
            <a:r>
              <a:rPr lang="en-US" altLang="zh-CN" sz="1600" b="1" dirty="0" smtClean="0">
                <a:latin typeface="微软雅黑" pitchFamily="34" charset="-122"/>
                <a:ea typeface="微软雅黑" pitchFamily="34" charset="-122"/>
              </a:rPr>
              <a:t>u+1</a:t>
            </a:r>
            <a:r>
              <a:rPr lang="zh-CN" altLang="en-US" sz="1600" b="1" dirty="0" smtClean="0">
                <a:latin typeface="微软雅黑" pitchFamily="34" charset="-122"/>
                <a:ea typeface="微软雅黑" pitchFamily="34" charset="-122"/>
              </a:rPr>
              <a:t>，而</a:t>
            </a:r>
            <a:r>
              <a:rPr lang="zh-CN" altLang="en-US" sz="1600" b="1" dirty="0">
                <a:latin typeface="微软雅黑" pitchFamily="34" charset="-122"/>
                <a:ea typeface="微软雅黑" pitchFamily="34" charset="-122"/>
              </a:rPr>
              <a:t>这个报文段自己的序号 </a:t>
            </a:r>
            <a:r>
              <a:rPr lang="en-US" altLang="zh-CN" sz="1600" b="1" dirty="0" err="1">
                <a:latin typeface="微软雅黑" pitchFamily="34" charset="-122"/>
                <a:ea typeface="微软雅黑" pitchFamily="34" charset="-122"/>
              </a:rPr>
              <a:t>seq</a:t>
            </a:r>
            <a:r>
              <a:rPr lang="en-US" altLang="zh-CN" sz="1600" b="1" dirty="0">
                <a:latin typeface="微软雅黑" pitchFamily="34" charset="-122"/>
                <a:ea typeface="微软雅黑" pitchFamily="34" charset="-122"/>
              </a:rPr>
              <a:t> = v</a:t>
            </a:r>
            <a:r>
              <a:rPr lang="zh-CN" altLang="en-US" sz="1600" b="1" dirty="0">
                <a:latin typeface="微软雅黑" pitchFamily="34" charset="-122"/>
                <a:ea typeface="微软雅黑" pitchFamily="34" charset="-122"/>
              </a:rPr>
              <a:t>。</a:t>
            </a:r>
          </a:p>
          <a:p>
            <a:pPr marL="285750" indent="-285750">
              <a:lnSpc>
                <a:spcPct val="110000"/>
              </a:lnSpc>
              <a:buFont typeface="Wingdings" pitchFamily="2" charset="2"/>
              <a:buChar char="l"/>
            </a:pPr>
            <a:r>
              <a:rPr lang="en-US" altLang="zh-CN" sz="1600" b="1" dirty="0" smtClean="0">
                <a:latin typeface="微软雅黑" pitchFamily="34" charset="-122"/>
                <a:ea typeface="微软雅黑" pitchFamily="34" charset="-122"/>
              </a:rPr>
              <a:t>TCP </a:t>
            </a:r>
            <a:r>
              <a:rPr lang="zh-CN" altLang="en-US" sz="1600" b="1" dirty="0">
                <a:latin typeface="微软雅黑" pitchFamily="34" charset="-122"/>
                <a:ea typeface="微软雅黑" pitchFamily="34" charset="-122"/>
              </a:rPr>
              <a:t>服务器进程通知高层应用进程。</a:t>
            </a:r>
          </a:p>
          <a:p>
            <a:pPr marL="285750" indent="-285750">
              <a:lnSpc>
                <a:spcPct val="110000"/>
              </a:lnSpc>
              <a:buFont typeface="Wingdings" pitchFamily="2" charset="2"/>
              <a:buChar char="l"/>
            </a:pPr>
            <a:r>
              <a:rPr lang="zh-CN" altLang="en-US" sz="1600" b="1" dirty="0" smtClean="0">
                <a:latin typeface="微软雅黑" pitchFamily="34" charset="-122"/>
                <a:ea typeface="微软雅黑" pitchFamily="34" charset="-122"/>
              </a:rPr>
              <a:t>从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这个方向的连接就释放了，</a:t>
            </a:r>
            <a:r>
              <a:rPr lang="en-US" altLang="zh-CN" sz="1600" b="1" dirty="0">
                <a:latin typeface="微软雅黑" pitchFamily="34" charset="-122"/>
                <a:ea typeface="微软雅黑" pitchFamily="34" charset="-122"/>
              </a:rPr>
              <a:t>TCP </a:t>
            </a:r>
            <a:r>
              <a:rPr lang="zh-CN" altLang="en-US" sz="1600" b="1" dirty="0" smtClean="0">
                <a:latin typeface="微软雅黑" pitchFamily="34" charset="-122"/>
                <a:ea typeface="微软雅黑" pitchFamily="34" charset="-122"/>
              </a:rPr>
              <a:t>连接处于</a:t>
            </a:r>
            <a:r>
              <a:rPr lang="zh-CN" altLang="en-US" sz="1600" b="1" dirty="0">
                <a:latin typeface="微软雅黑" pitchFamily="34" charset="-122"/>
                <a:ea typeface="微软雅黑" pitchFamily="34" charset="-122"/>
              </a:rPr>
              <a:t>半关闭状态。</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若发送数据，</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仍要接收。</a:t>
            </a:r>
          </a:p>
        </p:txBody>
      </p:sp>
      <p:grpSp>
        <p:nvGrpSpPr>
          <p:cNvPr id="62" name="Group 43"/>
          <p:cNvGrpSpPr>
            <a:grpSpLocks/>
          </p:cNvGrpSpPr>
          <p:nvPr/>
        </p:nvGrpSpPr>
        <p:grpSpPr bwMode="auto">
          <a:xfrm>
            <a:off x="6121453" y="1287082"/>
            <a:ext cx="750733" cy="997731"/>
            <a:chOff x="4695" y="867"/>
            <a:chExt cx="848" cy="1127"/>
          </a:xfrm>
        </p:grpSpPr>
        <p:sp>
          <p:nvSpPr>
            <p:cNvPr id="63" name="Freeform 44"/>
            <p:cNvSpPr>
              <a:spLocks/>
            </p:cNvSpPr>
            <p:nvPr/>
          </p:nvSpPr>
          <p:spPr bwMode="auto">
            <a:xfrm>
              <a:off x="4695" y="867"/>
              <a:ext cx="361" cy="1127"/>
            </a:xfrm>
            <a:custGeom>
              <a:avLst/>
              <a:gdLst>
                <a:gd name="T0" fmla="*/ 80 w 451"/>
                <a:gd name="T1" fmla="*/ 1127 h 965"/>
                <a:gd name="T2" fmla="*/ 269 w 451"/>
                <a:gd name="T3" fmla="*/ 1044 h 965"/>
                <a:gd name="T4" fmla="*/ 341 w 451"/>
                <a:gd name="T5" fmla="*/ 827 h 965"/>
                <a:gd name="T6" fmla="*/ 361 w 451"/>
                <a:gd name="T7" fmla="*/ 487 h 965"/>
                <a:gd name="T8" fmla="*/ 341 w 451"/>
                <a:gd name="T9" fmla="*/ 242 h 965"/>
                <a:gd name="T10" fmla="*/ 269 w 451"/>
                <a:gd name="T11" fmla="*/ 84 h 965"/>
                <a:gd name="T12" fmla="*/ 0 w 451"/>
                <a:gd name="T13" fmla="*/ 0 h 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965">
                  <a:moveTo>
                    <a:pt x="100" y="965"/>
                  </a:moveTo>
                  <a:cubicBezTo>
                    <a:pt x="139" y="951"/>
                    <a:pt x="282" y="937"/>
                    <a:pt x="336" y="894"/>
                  </a:cubicBezTo>
                  <a:cubicBezTo>
                    <a:pt x="390" y="851"/>
                    <a:pt x="407" y="787"/>
                    <a:pt x="426" y="708"/>
                  </a:cubicBezTo>
                  <a:cubicBezTo>
                    <a:pt x="445" y="629"/>
                    <a:pt x="451" y="500"/>
                    <a:pt x="451" y="417"/>
                  </a:cubicBezTo>
                  <a:cubicBezTo>
                    <a:pt x="451" y="334"/>
                    <a:pt x="445" y="264"/>
                    <a:pt x="426" y="207"/>
                  </a:cubicBezTo>
                  <a:cubicBezTo>
                    <a:pt x="407" y="150"/>
                    <a:pt x="407" y="106"/>
                    <a:pt x="336" y="72"/>
                  </a:cubicBezTo>
                  <a:cubicBezTo>
                    <a:pt x="265" y="38"/>
                    <a:pt x="70" y="15"/>
                    <a:pt x="0" y="0"/>
                  </a:cubicBez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65" name="Rectangle 45"/>
            <p:cNvSpPr>
              <a:spLocks noChangeArrowheads="1"/>
            </p:cNvSpPr>
            <p:nvPr/>
          </p:nvSpPr>
          <p:spPr bwMode="auto">
            <a:xfrm>
              <a:off x="5047" y="1120"/>
              <a:ext cx="496"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通知</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应用</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进程</a:t>
              </a:r>
            </a:p>
          </p:txBody>
        </p:sp>
      </p:grpSp>
      <p:grpSp>
        <p:nvGrpSpPr>
          <p:cNvPr id="69" name="Group 11"/>
          <p:cNvGrpSpPr>
            <a:grpSpLocks/>
          </p:cNvGrpSpPr>
          <p:nvPr/>
        </p:nvGrpSpPr>
        <p:grpSpPr bwMode="auto">
          <a:xfrm>
            <a:off x="3401817" y="2285699"/>
            <a:ext cx="2305317" cy="429369"/>
            <a:chOff x="1623" y="1995"/>
            <a:chExt cx="2604" cy="485"/>
          </a:xfrm>
        </p:grpSpPr>
        <p:sp>
          <p:nvSpPr>
            <p:cNvPr id="70" name="Rectangle 12"/>
            <p:cNvSpPr>
              <a:spLocks noChangeArrowheads="1"/>
            </p:cNvSpPr>
            <p:nvPr/>
          </p:nvSpPr>
          <p:spPr bwMode="auto">
            <a:xfrm rot="20990024" flipH="1">
              <a:off x="1826" y="2006"/>
              <a:ext cx="2041" cy="25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v,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71" name="Line 13"/>
            <p:cNvSpPr>
              <a:spLocks noChangeShapeType="1"/>
            </p:cNvSpPr>
            <p:nvPr/>
          </p:nvSpPr>
          <p:spPr bwMode="auto">
            <a:xfrm flipH="1">
              <a:off x="1623" y="1995"/>
              <a:ext cx="2604" cy="48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20677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0"/>
                                  </p:stCondLst>
                                  <p:childTnLst>
                                    <p:set>
                                      <p:cBhvr>
                                        <p:cTn id="6" dur="1" fill="hold">
                                          <p:stCondLst>
                                            <p:cond delay="0"/>
                                          </p:stCondLst>
                                        </p:cTn>
                                        <p:tgtEl>
                                          <p:spTgt spid="69"/>
                                        </p:tgtEl>
                                        <p:attrNameLst>
                                          <p:attrName>style.visibility</p:attrName>
                                        </p:attrNameLst>
                                      </p:cBhvr>
                                      <p:to>
                                        <p:strVal val="visible"/>
                                      </p:to>
                                    </p:set>
                                    <p:animEffect transition="in" filter="wipe(right)">
                                      <p:cBhvr>
                                        <p:cTn id="7" dur="2000"/>
                                        <p:tgtEl>
                                          <p:spTgt spid="69"/>
                                        </p:tgtEl>
                                      </p:cBhvr>
                                    </p:animEffect>
                                  </p:childTnLst>
                                </p:cTn>
                              </p:par>
                            </p:childTnLst>
                          </p:cTn>
                        </p:par>
                        <p:par>
                          <p:cTn id="8" fill="hold">
                            <p:stCondLst>
                              <p:cond delay="3000"/>
                            </p:stCondLst>
                            <p:childTnLst>
                              <p:par>
                                <p:cTn id="9" presetID="22" presetClass="entr" presetSubtype="4" fill="hold" nodeType="afterEffect">
                                  <p:stCondLst>
                                    <p:cond delay="100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Text Box 155"/>
          <p:cNvSpPr txBox="1">
            <a:spLocks noChangeArrowheads="1"/>
          </p:cNvSpPr>
          <p:nvPr/>
        </p:nvSpPr>
        <p:spPr bwMode="auto">
          <a:xfrm>
            <a:off x="2708899" y="667244"/>
            <a:ext cx="3751385"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smtClean="0">
                <a:latin typeface="微软雅黑" pitchFamily="34" charset="-122"/>
                <a:ea typeface="微软雅黑" pitchFamily="34" charset="-122"/>
              </a:rPr>
              <a:t>TCP</a:t>
            </a:r>
            <a:r>
              <a:rPr lang="zh-CN" altLang="en-US" sz="1600" b="1" dirty="0" smtClean="0">
                <a:latin typeface="微软雅黑" pitchFamily="34" charset="-122"/>
                <a:ea typeface="微软雅黑" pitchFamily="34" charset="-122"/>
              </a:rPr>
              <a:t>的</a:t>
            </a:r>
            <a:r>
              <a:rPr lang="zh-CN" altLang="en-US" sz="1600" b="1" dirty="0">
                <a:latin typeface="微软雅黑" pitchFamily="34" charset="-122"/>
                <a:ea typeface="微软雅黑" pitchFamily="34" charset="-122"/>
              </a:rPr>
              <a:t>连接释放</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四报文握手</a:t>
            </a:r>
          </a:p>
        </p:txBody>
      </p:sp>
      <p:sp>
        <p:nvSpPr>
          <p:cNvPr id="37" name="AutoShape 6"/>
          <p:cNvSpPr>
            <a:spLocks noChangeArrowheads="1"/>
          </p:cNvSpPr>
          <p:nvPr/>
        </p:nvSpPr>
        <p:spPr bwMode="auto">
          <a:xfrm>
            <a:off x="3914404" y="1558869"/>
            <a:ext cx="1329718" cy="140763"/>
          </a:xfrm>
          <a:prstGeom prst="leftRightArrow">
            <a:avLst>
              <a:gd name="adj1" fmla="val 55880"/>
              <a:gd name="adj2" fmla="val 108285"/>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38" name="Group 8"/>
          <p:cNvGrpSpPr>
            <a:grpSpLocks/>
          </p:cNvGrpSpPr>
          <p:nvPr/>
        </p:nvGrpSpPr>
        <p:grpSpPr bwMode="auto">
          <a:xfrm>
            <a:off x="3393849" y="1833311"/>
            <a:ext cx="2305317" cy="428484"/>
            <a:chOff x="1614" y="1484"/>
            <a:chExt cx="2604" cy="484"/>
          </a:xfrm>
        </p:grpSpPr>
        <p:sp>
          <p:nvSpPr>
            <p:cNvPr id="39" name="Rectangle 9"/>
            <p:cNvSpPr>
              <a:spLocks noChangeArrowheads="1"/>
            </p:cNvSpPr>
            <p:nvPr/>
          </p:nvSpPr>
          <p:spPr bwMode="auto">
            <a:xfrm rot="597975">
              <a:off x="2411" y="1507"/>
              <a:ext cx="1374" cy="27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FIN = 1, </a:t>
              </a:r>
              <a:r>
                <a:rPr kumimoji="0" lang="en-US" altLang="zh-CN" sz="10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 = u</a:t>
              </a:r>
            </a:p>
          </p:txBody>
        </p:sp>
        <p:sp>
          <p:nvSpPr>
            <p:cNvPr id="40" name="Line 10"/>
            <p:cNvSpPr>
              <a:spLocks noChangeShapeType="1"/>
            </p:cNvSpPr>
            <p:nvPr/>
          </p:nvSpPr>
          <p:spPr bwMode="auto">
            <a:xfrm>
              <a:off x="1614" y="1484"/>
              <a:ext cx="2604" cy="484"/>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41" name="Rectangle 17"/>
          <p:cNvSpPr>
            <a:spLocks noChangeArrowheads="1"/>
          </p:cNvSpPr>
          <p:nvPr/>
        </p:nvSpPr>
        <p:spPr bwMode="auto">
          <a:xfrm>
            <a:off x="2860899" y="1418106"/>
            <a:ext cx="532065" cy="375367"/>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2" name="Rectangle 19"/>
          <p:cNvSpPr>
            <a:spLocks noChangeArrowheads="1"/>
          </p:cNvSpPr>
          <p:nvPr/>
        </p:nvSpPr>
        <p:spPr bwMode="auto">
          <a:xfrm>
            <a:off x="5697395" y="1418106"/>
            <a:ext cx="532950" cy="825098"/>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43" name="Group 20"/>
          <p:cNvGrpSpPr>
            <a:grpSpLocks/>
          </p:cNvGrpSpPr>
          <p:nvPr/>
        </p:nvGrpSpPr>
        <p:grpSpPr bwMode="auto">
          <a:xfrm>
            <a:off x="2806011" y="1372071"/>
            <a:ext cx="3501355" cy="46036"/>
            <a:chOff x="1020" y="481"/>
            <a:chExt cx="4037" cy="46"/>
          </a:xfrm>
        </p:grpSpPr>
        <p:sp>
          <p:nvSpPr>
            <p:cNvPr id="44" name="Line 21"/>
            <p:cNvSpPr>
              <a:spLocks noChangeShapeType="1"/>
            </p:cNvSpPr>
            <p:nvPr/>
          </p:nvSpPr>
          <p:spPr bwMode="auto">
            <a:xfrm>
              <a:off x="1020" y="527"/>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5" name="Line 22"/>
            <p:cNvSpPr>
              <a:spLocks noChangeShapeType="1"/>
            </p:cNvSpPr>
            <p:nvPr/>
          </p:nvSpPr>
          <p:spPr bwMode="auto">
            <a:xfrm>
              <a:off x="1020" y="481"/>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46" name="Group 37"/>
          <p:cNvGrpSpPr>
            <a:grpSpLocks/>
          </p:cNvGrpSpPr>
          <p:nvPr/>
        </p:nvGrpSpPr>
        <p:grpSpPr bwMode="auto">
          <a:xfrm>
            <a:off x="2103083" y="1220685"/>
            <a:ext cx="922481" cy="603775"/>
            <a:chOff x="156" y="792"/>
            <a:chExt cx="1042" cy="682"/>
          </a:xfrm>
        </p:grpSpPr>
        <p:sp>
          <p:nvSpPr>
            <p:cNvPr id="47" name="Freeform 38"/>
            <p:cNvSpPr>
              <a:spLocks/>
            </p:cNvSpPr>
            <p:nvPr/>
          </p:nvSpPr>
          <p:spPr bwMode="auto">
            <a:xfrm>
              <a:off x="185" y="792"/>
              <a:ext cx="1013" cy="682"/>
            </a:xfrm>
            <a:custGeom>
              <a:avLst/>
              <a:gdLst>
                <a:gd name="T0" fmla="*/ 849 w 769"/>
                <a:gd name="T1" fmla="*/ 0 h 584"/>
                <a:gd name="T2" fmla="*/ 0 w 769"/>
                <a:gd name="T3" fmla="*/ 11 h 584"/>
                <a:gd name="T4" fmla="*/ 0 w 769"/>
                <a:gd name="T5" fmla="*/ 682 h 584"/>
                <a:gd name="T6" fmla="*/ 666 w 769"/>
                <a:gd name="T7" fmla="*/ 682 h 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9" h="584">
                  <a:moveTo>
                    <a:pt x="769" y="0"/>
                  </a:moveTo>
                  <a:lnTo>
                    <a:pt x="0" y="9"/>
                  </a:lnTo>
                  <a:lnTo>
                    <a:pt x="0" y="584"/>
                  </a:lnTo>
                  <a:lnTo>
                    <a:pt x="603" y="584"/>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8" name="Rectangle 39"/>
            <p:cNvSpPr>
              <a:spLocks noChangeArrowheads="1"/>
            </p:cNvSpPr>
            <p:nvPr/>
          </p:nvSpPr>
          <p:spPr bwMode="auto">
            <a:xfrm>
              <a:off x="156" y="1187"/>
              <a:ext cx="7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主动关闭</a:t>
              </a:r>
            </a:p>
          </p:txBody>
        </p:sp>
      </p:grpSp>
      <p:sp>
        <p:nvSpPr>
          <p:cNvPr id="49" name="Rectangle 42"/>
          <p:cNvSpPr>
            <a:spLocks noChangeArrowheads="1"/>
          </p:cNvSpPr>
          <p:nvPr/>
        </p:nvSpPr>
        <p:spPr bwMode="auto">
          <a:xfrm>
            <a:off x="4255700" y="1511062"/>
            <a:ext cx="721352" cy="251351"/>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50" name="Rectangle 50"/>
          <p:cNvSpPr>
            <a:spLocks noChangeArrowheads="1"/>
          </p:cNvSpPr>
          <p:nvPr/>
        </p:nvSpPr>
        <p:spPr bwMode="auto">
          <a:xfrm>
            <a:off x="3204395" y="1042740"/>
            <a:ext cx="27892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A</a:t>
            </a:r>
          </a:p>
        </p:txBody>
      </p:sp>
      <p:sp>
        <p:nvSpPr>
          <p:cNvPr id="51" name="Rectangle 51"/>
          <p:cNvSpPr>
            <a:spLocks noChangeArrowheads="1"/>
          </p:cNvSpPr>
          <p:nvPr/>
        </p:nvSpPr>
        <p:spPr bwMode="auto">
          <a:xfrm>
            <a:off x="5639239" y="1042740"/>
            <a:ext cx="27090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52" name="Rectangle 52"/>
          <p:cNvSpPr>
            <a:spLocks noChangeArrowheads="1"/>
          </p:cNvSpPr>
          <p:nvPr/>
        </p:nvSpPr>
        <p:spPr bwMode="auto">
          <a:xfrm>
            <a:off x="2886307" y="82586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53" name="Rectangle 53"/>
          <p:cNvSpPr>
            <a:spLocks noChangeArrowheads="1"/>
          </p:cNvSpPr>
          <p:nvPr/>
        </p:nvSpPr>
        <p:spPr bwMode="auto">
          <a:xfrm>
            <a:off x="5628973" y="82586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服务器</a:t>
            </a:r>
          </a:p>
        </p:txBody>
      </p:sp>
      <p:pic>
        <p:nvPicPr>
          <p:cNvPr id="54"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733" y="1067336"/>
            <a:ext cx="270208" cy="27020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8884" y="1067336"/>
            <a:ext cx="270208" cy="27020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46"/>
          <p:cNvSpPr>
            <a:spLocks noChangeArrowheads="1"/>
          </p:cNvSpPr>
          <p:nvPr/>
        </p:nvSpPr>
        <p:spPr bwMode="auto">
          <a:xfrm>
            <a:off x="2821016" y="1424303"/>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sp>
        <p:nvSpPr>
          <p:cNvPr id="57" name="Rectangle 47"/>
          <p:cNvSpPr>
            <a:spLocks noChangeArrowheads="1"/>
          </p:cNvSpPr>
          <p:nvPr/>
        </p:nvSpPr>
        <p:spPr bwMode="auto">
          <a:xfrm>
            <a:off x="5642882" y="1667761"/>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nvGrpSpPr>
          <p:cNvPr id="58" name="Group 2"/>
          <p:cNvGrpSpPr>
            <a:grpSpLocks/>
          </p:cNvGrpSpPr>
          <p:nvPr/>
        </p:nvGrpSpPr>
        <p:grpSpPr bwMode="auto">
          <a:xfrm>
            <a:off x="3384905" y="1795969"/>
            <a:ext cx="2321296" cy="2086458"/>
            <a:chOff x="1474" y="1888"/>
            <a:chExt cx="2412" cy="2432"/>
          </a:xfrm>
        </p:grpSpPr>
        <p:sp>
          <p:nvSpPr>
            <p:cNvPr id="59"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60" name="Line 4"/>
            <p:cNvSpPr>
              <a:spLocks noChangeShapeType="1"/>
            </p:cNvSpPr>
            <p:nvPr/>
          </p:nvSpPr>
          <p:spPr bwMode="auto">
            <a:xfrm>
              <a:off x="3886" y="2409"/>
              <a:ext cx="0" cy="1911"/>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61" name="Text Box 155"/>
          <p:cNvSpPr txBox="1">
            <a:spLocks noChangeArrowheads="1"/>
          </p:cNvSpPr>
          <p:nvPr/>
        </p:nvSpPr>
        <p:spPr bwMode="auto">
          <a:xfrm>
            <a:off x="1929775" y="3372729"/>
            <a:ext cx="5422002" cy="634020"/>
          </a:xfrm>
          <a:prstGeom prst="rect">
            <a:avLst/>
          </a:prstGeom>
          <a:solidFill>
            <a:srgbClr val="99FFCC"/>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zh-CN" altLang="en-US" sz="1600" b="1" dirty="0" smtClean="0">
                <a:latin typeface="微软雅黑" pitchFamily="34" charset="-122"/>
                <a:ea typeface="微软雅黑" pitchFamily="34" charset="-122"/>
              </a:rPr>
              <a:t>若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已经没有要向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发送的数据，</a:t>
            </a:r>
          </a:p>
          <a:p>
            <a:pPr marL="285750" indent="-285750">
              <a:lnSpc>
                <a:spcPct val="110000"/>
              </a:lnSpc>
              <a:buFont typeface="Wingdings" pitchFamily="2" charset="2"/>
              <a:buChar char="l"/>
            </a:pPr>
            <a:r>
              <a:rPr lang="zh-CN" altLang="en-US" sz="1600" b="1" dirty="0" smtClean="0">
                <a:latin typeface="微软雅黑" pitchFamily="34" charset="-122"/>
                <a:ea typeface="微软雅黑" pitchFamily="34" charset="-122"/>
              </a:rPr>
              <a:t>其</a:t>
            </a:r>
            <a:r>
              <a:rPr lang="zh-CN" altLang="en-US" sz="1600" b="1" dirty="0">
                <a:latin typeface="微软雅黑" pitchFamily="34" charset="-122"/>
                <a:ea typeface="微软雅黑" pitchFamily="34" charset="-122"/>
              </a:rPr>
              <a:t>应用进程就通知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释放连接。 </a:t>
            </a:r>
          </a:p>
        </p:txBody>
      </p:sp>
      <p:grpSp>
        <p:nvGrpSpPr>
          <p:cNvPr id="65" name="Group 43"/>
          <p:cNvGrpSpPr>
            <a:grpSpLocks/>
          </p:cNvGrpSpPr>
          <p:nvPr/>
        </p:nvGrpSpPr>
        <p:grpSpPr bwMode="auto">
          <a:xfrm>
            <a:off x="6121453" y="1287082"/>
            <a:ext cx="750733" cy="997731"/>
            <a:chOff x="4695" y="867"/>
            <a:chExt cx="848" cy="1127"/>
          </a:xfrm>
        </p:grpSpPr>
        <p:sp>
          <p:nvSpPr>
            <p:cNvPr id="66" name="Freeform 44"/>
            <p:cNvSpPr>
              <a:spLocks/>
            </p:cNvSpPr>
            <p:nvPr/>
          </p:nvSpPr>
          <p:spPr bwMode="auto">
            <a:xfrm>
              <a:off x="4695" y="867"/>
              <a:ext cx="361" cy="1127"/>
            </a:xfrm>
            <a:custGeom>
              <a:avLst/>
              <a:gdLst>
                <a:gd name="T0" fmla="*/ 80 w 451"/>
                <a:gd name="T1" fmla="*/ 1127 h 965"/>
                <a:gd name="T2" fmla="*/ 269 w 451"/>
                <a:gd name="T3" fmla="*/ 1044 h 965"/>
                <a:gd name="T4" fmla="*/ 341 w 451"/>
                <a:gd name="T5" fmla="*/ 827 h 965"/>
                <a:gd name="T6" fmla="*/ 361 w 451"/>
                <a:gd name="T7" fmla="*/ 487 h 965"/>
                <a:gd name="T8" fmla="*/ 341 w 451"/>
                <a:gd name="T9" fmla="*/ 242 h 965"/>
                <a:gd name="T10" fmla="*/ 269 w 451"/>
                <a:gd name="T11" fmla="*/ 84 h 965"/>
                <a:gd name="T12" fmla="*/ 0 w 451"/>
                <a:gd name="T13" fmla="*/ 0 h 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965">
                  <a:moveTo>
                    <a:pt x="100" y="965"/>
                  </a:moveTo>
                  <a:cubicBezTo>
                    <a:pt x="139" y="951"/>
                    <a:pt x="282" y="937"/>
                    <a:pt x="336" y="894"/>
                  </a:cubicBezTo>
                  <a:cubicBezTo>
                    <a:pt x="390" y="851"/>
                    <a:pt x="407" y="787"/>
                    <a:pt x="426" y="708"/>
                  </a:cubicBezTo>
                  <a:cubicBezTo>
                    <a:pt x="445" y="629"/>
                    <a:pt x="451" y="500"/>
                    <a:pt x="451" y="417"/>
                  </a:cubicBezTo>
                  <a:cubicBezTo>
                    <a:pt x="451" y="334"/>
                    <a:pt x="445" y="264"/>
                    <a:pt x="426" y="207"/>
                  </a:cubicBezTo>
                  <a:cubicBezTo>
                    <a:pt x="407" y="150"/>
                    <a:pt x="407" y="106"/>
                    <a:pt x="336" y="72"/>
                  </a:cubicBezTo>
                  <a:cubicBezTo>
                    <a:pt x="265" y="38"/>
                    <a:pt x="70" y="15"/>
                    <a:pt x="0" y="0"/>
                  </a:cubicBez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67" name="Rectangle 45"/>
            <p:cNvSpPr>
              <a:spLocks noChangeArrowheads="1"/>
            </p:cNvSpPr>
            <p:nvPr/>
          </p:nvSpPr>
          <p:spPr bwMode="auto">
            <a:xfrm>
              <a:off x="5047" y="1120"/>
              <a:ext cx="496"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通知</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应用</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进程</a:t>
              </a:r>
            </a:p>
          </p:txBody>
        </p:sp>
      </p:grpSp>
      <p:grpSp>
        <p:nvGrpSpPr>
          <p:cNvPr id="78" name="组合 77"/>
          <p:cNvGrpSpPr/>
          <p:nvPr/>
        </p:nvGrpSpPr>
        <p:grpSpPr>
          <a:xfrm>
            <a:off x="3382340" y="2558723"/>
            <a:ext cx="2400818" cy="704797"/>
            <a:chOff x="3382340" y="2532597"/>
            <a:chExt cx="2400818" cy="704797"/>
          </a:xfrm>
        </p:grpSpPr>
        <p:sp>
          <p:nvSpPr>
            <p:cNvPr id="68" name="AutoShape 5"/>
            <p:cNvSpPr>
              <a:spLocks noChangeArrowheads="1"/>
            </p:cNvSpPr>
            <p:nvPr/>
          </p:nvSpPr>
          <p:spPr bwMode="auto">
            <a:xfrm rot="20948448">
              <a:off x="4076414" y="2692051"/>
              <a:ext cx="377137" cy="131910"/>
            </a:xfrm>
            <a:prstGeom prst="leftArrow">
              <a:avLst>
                <a:gd name="adj1" fmla="val 53620"/>
                <a:gd name="adj2" fmla="val 119816"/>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69" name="Rectangle 16"/>
            <p:cNvSpPr>
              <a:spLocks noChangeArrowheads="1"/>
            </p:cNvSpPr>
            <p:nvPr/>
          </p:nvSpPr>
          <p:spPr bwMode="auto">
            <a:xfrm rot="20943314" flipH="1">
              <a:off x="3452391" y="2786404"/>
              <a:ext cx="2330767" cy="22826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FIN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70" name="Rectangle 54"/>
            <p:cNvSpPr>
              <a:spLocks noChangeArrowheads="1"/>
            </p:cNvSpPr>
            <p:nvPr/>
          </p:nvSpPr>
          <p:spPr bwMode="auto">
            <a:xfrm rot="20971112">
              <a:off x="4355353" y="2532597"/>
              <a:ext cx="695704" cy="243656"/>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71" name="Line 15"/>
            <p:cNvSpPr>
              <a:spLocks noChangeShapeType="1"/>
            </p:cNvSpPr>
            <p:nvPr/>
          </p:nvSpPr>
          <p:spPr bwMode="auto">
            <a:xfrm flipH="1">
              <a:off x="3382340" y="280802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72" name="Group 11"/>
          <p:cNvGrpSpPr>
            <a:grpSpLocks/>
          </p:cNvGrpSpPr>
          <p:nvPr/>
        </p:nvGrpSpPr>
        <p:grpSpPr bwMode="auto">
          <a:xfrm>
            <a:off x="3401817" y="2285699"/>
            <a:ext cx="2305317" cy="429369"/>
            <a:chOff x="1623" y="1995"/>
            <a:chExt cx="2604" cy="485"/>
          </a:xfrm>
        </p:grpSpPr>
        <p:sp>
          <p:nvSpPr>
            <p:cNvPr id="73" name="Rectangle 12"/>
            <p:cNvSpPr>
              <a:spLocks noChangeArrowheads="1"/>
            </p:cNvSpPr>
            <p:nvPr/>
          </p:nvSpPr>
          <p:spPr bwMode="auto">
            <a:xfrm rot="20990024" flipH="1">
              <a:off x="1826" y="2006"/>
              <a:ext cx="2041" cy="25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v,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74" name="Line 13"/>
            <p:cNvSpPr>
              <a:spLocks noChangeShapeType="1"/>
            </p:cNvSpPr>
            <p:nvPr/>
          </p:nvSpPr>
          <p:spPr bwMode="auto">
            <a:xfrm flipH="1">
              <a:off x="1623" y="1995"/>
              <a:ext cx="2604" cy="48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77" name="组合 76"/>
          <p:cNvGrpSpPr/>
          <p:nvPr/>
        </p:nvGrpSpPr>
        <p:grpSpPr>
          <a:xfrm>
            <a:off x="6098436" y="1183502"/>
            <a:ext cx="930398" cy="1630324"/>
            <a:chOff x="6098436" y="1183502"/>
            <a:chExt cx="930398" cy="1630324"/>
          </a:xfrm>
        </p:grpSpPr>
        <p:sp>
          <p:nvSpPr>
            <p:cNvPr id="75" name="Freeform 40"/>
            <p:cNvSpPr>
              <a:spLocks/>
            </p:cNvSpPr>
            <p:nvPr/>
          </p:nvSpPr>
          <p:spPr bwMode="auto">
            <a:xfrm>
              <a:off x="6098436" y="1183502"/>
              <a:ext cx="860369" cy="1620096"/>
            </a:xfrm>
            <a:custGeom>
              <a:avLst/>
              <a:gdLst>
                <a:gd name="T0" fmla="*/ 0 w 868"/>
                <a:gd name="T1" fmla="*/ 0 h 1493"/>
                <a:gd name="T2" fmla="*/ 1408112 w 868"/>
                <a:gd name="T3" fmla="*/ 13621 h 1493"/>
                <a:gd name="T4" fmla="*/ 1408112 w 868"/>
                <a:gd name="T5" fmla="*/ 2905125 h 1493"/>
                <a:gd name="T6" fmla="*/ 201159 w 868"/>
                <a:gd name="T7" fmla="*/ 2905125 h 1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1493">
                  <a:moveTo>
                    <a:pt x="0" y="0"/>
                  </a:moveTo>
                  <a:lnTo>
                    <a:pt x="868" y="7"/>
                  </a:lnTo>
                  <a:lnTo>
                    <a:pt x="868" y="1493"/>
                  </a:lnTo>
                  <a:lnTo>
                    <a:pt x="124" y="1493"/>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76" name="Rectangle 41"/>
            <p:cNvSpPr>
              <a:spLocks noChangeArrowheads="1"/>
            </p:cNvSpPr>
            <p:nvPr/>
          </p:nvSpPr>
          <p:spPr bwMode="auto">
            <a:xfrm>
              <a:off x="6333130" y="2570170"/>
              <a:ext cx="69570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被动关闭</a:t>
              </a:r>
            </a:p>
          </p:txBody>
        </p:sp>
      </p:grpSp>
    </p:spTree>
    <p:extLst>
      <p:ext uri="{BB962C8B-B14F-4D97-AF65-F5344CB8AC3E}">
        <p14:creationId xmlns:p14="http://schemas.microsoft.com/office/powerpoint/2010/main" val="98035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2000"/>
                                        <p:tgtEl>
                                          <p:spTgt spid="77"/>
                                        </p:tgtEl>
                                      </p:cBhvr>
                                    </p:animEffect>
                                  </p:childTnLst>
                                </p:cTn>
                              </p:par>
                            </p:childTnLst>
                          </p:cTn>
                        </p:par>
                        <p:par>
                          <p:cTn id="8" fill="hold">
                            <p:stCondLst>
                              <p:cond delay="3000"/>
                            </p:stCondLst>
                            <p:childTnLst>
                              <p:par>
                                <p:cTn id="9" presetID="22" presetClass="entr" presetSubtype="2" fill="hold" nodeType="afterEffect">
                                  <p:stCondLst>
                                    <p:cond delay="1000"/>
                                  </p:stCondLst>
                                  <p:childTnLst>
                                    <p:set>
                                      <p:cBhvr>
                                        <p:cTn id="10" dur="1" fill="hold">
                                          <p:stCondLst>
                                            <p:cond delay="0"/>
                                          </p:stCondLst>
                                        </p:cTn>
                                        <p:tgtEl>
                                          <p:spTgt spid="78"/>
                                        </p:tgtEl>
                                        <p:attrNameLst>
                                          <p:attrName>style.visibility</p:attrName>
                                        </p:attrNameLst>
                                      </p:cBhvr>
                                      <p:to>
                                        <p:strVal val="visible"/>
                                      </p:to>
                                    </p:set>
                                    <p:animEffect transition="in" filter="wipe(right)">
                                      <p:cBhvr>
                                        <p:cTn id="11"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667244"/>
            <a:ext cx="3751385"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smtClean="0">
                <a:latin typeface="微软雅黑" pitchFamily="34" charset="-122"/>
                <a:ea typeface="微软雅黑" pitchFamily="34" charset="-122"/>
              </a:rPr>
              <a:t>TCP</a:t>
            </a:r>
            <a:r>
              <a:rPr lang="zh-CN" altLang="en-US" sz="1600" b="1" dirty="0" smtClean="0">
                <a:latin typeface="微软雅黑" pitchFamily="34" charset="-122"/>
                <a:ea typeface="微软雅黑" pitchFamily="34" charset="-122"/>
              </a:rPr>
              <a:t>的</a:t>
            </a:r>
            <a:r>
              <a:rPr lang="zh-CN" altLang="en-US" sz="1600" b="1" dirty="0">
                <a:latin typeface="微软雅黑" pitchFamily="34" charset="-122"/>
                <a:ea typeface="微软雅黑" pitchFamily="34" charset="-122"/>
              </a:rPr>
              <a:t>连接释放</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四报文握手</a:t>
            </a:r>
          </a:p>
        </p:txBody>
      </p:sp>
      <p:sp>
        <p:nvSpPr>
          <p:cNvPr id="4" name="AutoShape 6"/>
          <p:cNvSpPr>
            <a:spLocks noChangeArrowheads="1"/>
          </p:cNvSpPr>
          <p:nvPr/>
        </p:nvSpPr>
        <p:spPr bwMode="auto">
          <a:xfrm>
            <a:off x="3914404" y="1558869"/>
            <a:ext cx="1329718" cy="140763"/>
          </a:xfrm>
          <a:prstGeom prst="leftRightArrow">
            <a:avLst>
              <a:gd name="adj1" fmla="val 55880"/>
              <a:gd name="adj2" fmla="val 108285"/>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5" name="Group 8"/>
          <p:cNvGrpSpPr>
            <a:grpSpLocks/>
          </p:cNvGrpSpPr>
          <p:nvPr/>
        </p:nvGrpSpPr>
        <p:grpSpPr bwMode="auto">
          <a:xfrm>
            <a:off x="3393849" y="1833311"/>
            <a:ext cx="2305317" cy="428484"/>
            <a:chOff x="1614" y="1484"/>
            <a:chExt cx="2604" cy="484"/>
          </a:xfrm>
        </p:grpSpPr>
        <p:sp>
          <p:nvSpPr>
            <p:cNvPr id="6" name="Rectangle 9"/>
            <p:cNvSpPr>
              <a:spLocks noChangeArrowheads="1"/>
            </p:cNvSpPr>
            <p:nvPr/>
          </p:nvSpPr>
          <p:spPr bwMode="auto">
            <a:xfrm rot="597975">
              <a:off x="2411" y="1507"/>
              <a:ext cx="1374" cy="27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FIN = 1, </a:t>
              </a:r>
              <a:r>
                <a:rPr kumimoji="0" lang="en-US" altLang="zh-CN" sz="10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 = u</a:t>
              </a:r>
            </a:p>
          </p:txBody>
        </p:sp>
        <p:sp>
          <p:nvSpPr>
            <p:cNvPr id="7" name="Line 10"/>
            <p:cNvSpPr>
              <a:spLocks noChangeShapeType="1"/>
            </p:cNvSpPr>
            <p:nvPr/>
          </p:nvSpPr>
          <p:spPr bwMode="auto">
            <a:xfrm>
              <a:off x="1614" y="1484"/>
              <a:ext cx="2604" cy="484"/>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8" name="Rectangle 17"/>
          <p:cNvSpPr>
            <a:spLocks noChangeArrowheads="1"/>
          </p:cNvSpPr>
          <p:nvPr/>
        </p:nvSpPr>
        <p:spPr bwMode="auto">
          <a:xfrm>
            <a:off x="2860899" y="1418106"/>
            <a:ext cx="532065" cy="375367"/>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9" name="Rectangle 19"/>
          <p:cNvSpPr>
            <a:spLocks noChangeArrowheads="1"/>
          </p:cNvSpPr>
          <p:nvPr/>
        </p:nvSpPr>
        <p:spPr bwMode="auto">
          <a:xfrm>
            <a:off x="5697395" y="1418106"/>
            <a:ext cx="532950" cy="825098"/>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10" name="Group 20"/>
          <p:cNvGrpSpPr>
            <a:grpSpLocks/>
          </p:cNvGrpSpPr>
          <p:nvPr/>
        </p:nvGrpSpPr>
        <p:grpSpPr bwMode="auto">
          <a:xfrm>
            <a:off x="2806011" y="1372071"/>
            <a:ext cx="3501355" cy="46036"/>
            <a:chOff x="1020" y="481"/>
            <a:chExt cx="4037" cy="46"/>
          </a:xfrm>
        </p:grpSpPr>
        <p:sp>
          <p:nvSpPr>
            <p:cNvPr id="11" name="Line 21"/>
            <p:cNvSpPr>
              <a:spLocks noChangeShapeType="1"/>
            </p:cNvSpPr>
            <p:nvPr/>
          </p:nvSpPr>
          <p:spPr bwMode="auto">
            <a:xfrm>
              <a:off x="1020" y="527"/>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2" name="Line 22"/>
            <p:cNvSpPr>
              <a:spLocks noChangeShapeType="1"/>
            </p:cNvSpPr>
            <p:nvPr/>
          </p:nvSpPr>
          <p:spPr bwMode="auto">
            <a:xfrm>
              <a:off x="1020" y="481"/>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3" name="Group 37"/>
          <p:cNvGrpSpPr>
            <a:grpSpLocks/>
          </p:cNvGrpSpPr>
          <p:nvPr/>
        </p:nvGrpSpPr>
        <p:grpSpPr bwMode="auto">
          <a:xfrm>
            <a:off x="2103083" y="1220685"/>
            <a:ext cx="922481" cy="603775"/>
            <a:chOff x="156" y="792"/>
            <a:chExt cx="1042" cy="682"/>
          </a:xfrm>
        </p:grpSpPr>
        <p:sp>
          <p:nvSpPr>
            <p:cNvPr id="14" name="Freeform 38"/>
            <p:cNvSpPr>
              <a:spLocks/>
            </p:cNvSpPr>
            <p:nvPr/>
          </p:nvSpPr>
          <p:spPr bwMode="auto">
            <a:xfrm>
              <a:off x="185" y="792"/>
              <a:ext cx="1013" cy="682"/>
            </a:xfrm>
            <a:custGeom>
              <a:avLst/>
              <a:gdLst>
                <a:gd name="T0" fmla="*/ 849 w 769"/>
                <a:gd name="T1" fmla="*/ 0 h 584"/>
                <a:gd name="T2" fmla="*/ 0 w 769"/>
                <a:gd name="T3" fmla="*/ 11 h 584"/>
                <a:gd name="T4" fmla="*/ 0 w 769"/>
                <a:gd name="T5" fmla="*/ 682 h 584"/>
                <a:gd name="T6" fmla="*/ 666 w 769"/>
                <a:gd name="T7" fmla="*/ 682 h 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9" h="584">
                  <a:moveTo>
                    <a:pt x="769" y="0"/>
                  </a:moveTo>
                  <a:lnTo>
                    <a:pt x="0" y="9"/>
                  </a:lnTo>
                  <a:lnTo>
                    <a:pt x="0" y="584"/>
                  </a:lnTo>
                  <a:lnTo>
                    <a:pt x="603" y="584"/>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5" name="Rectangle 39"/>
            <p:cNvSpPr>
              <a:spLocks noChangeArrowheads="1"/>
            </p:cNvSpPr>
            <p:nvPr/>
          </p:nvSpPr>
          <p:spPr bwMode="auto">
            <a:xfrm>
              <a:off x="156" y="1187"/>
              <a:ext cx="7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主动关闭</a:t>
              </a:r>
            </a:p>
          </p:txBody>
        </p:sp>
      </p:grpSp>
      <p:sp>
        <p:nvSpPr>
          <p:cNvPr id="16" name="Rectangle 42"/>
          <p:cNvSpPr>
            <a:spLocks noChangeArrowheads="1"/>
          </p:cNvSpPr>
          <p:nvPr/>
        </p:nvSpPr>
        <p:spPr bwMode="auto">
          <a:xfrm>
            <a:off x="4255700" y="1511062"/>
            <a:ext cx="721352" cy="251351"/>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17" name="Rectangle 50"/>
          <p:cNvSpPr>
            <a:spLocks noChangeArrowheads="1"/>
          </p:cNvSpPr>
          <p:nvPr/>
        </p:nvSpPr>
        <p:spPr bwMode="auto">
          <a:xfrm>
            <a:off x="3204395" y="1042740"/>
            <a:ext cx="27892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A</a:t>
            </a:r>
          </a:p>
        </p:txBody>
      </p:sp>
      <p:sp>
        <p:nvSpPr>
          <p:cNvPr id="18" name="Rectangle 51"/>
          <p:cNvSpPr>
            <a:spLocks noChangeArrowheads="1"/>
          </p:cNvSpPr>
          <p:nvPr/>
        </p:nvSpPr>
        <p:spPr bwMode="auto">
          <a:xfrm>
            <a:off x="5639239" y="1042740"/>
            <a:ext cx="27090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19" name="Rectangle 52"/>
          <p:cNvSpPr>
            <a:spLocks noChangeArrowheads="1"/>
          </p:cNvSpPr>
          <p:nvPr/>
        </p:nvSpPr>
        <p:spPr bwMode="auto">
          <a:xfrm>
            <a:off x="2886307" y="82586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0" name="Rectangle 53"/>
          <p:cNvSpPr>
            <a:spLocks noChangeArrowheads="1"/>
          </p:cNvSpPr>
          <p:nvPr/>
        </p:nvSpPr>
        <p:spPr bwMode="auto">
          <a:xfrm>
            <a:off x="5628973" y="82586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服务器</a:t>
            </a:r>
          </a:p>
        </p:txBody>
      </p:sp>
      <p:pic>
        <p:nvPicPr>
          <p:cNvPr id="21"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733" y="1067336"/>
            <a:ext cx="270208" cy="2702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8884" y="1067336"/>
            <a:ext cx="270208" cy="27020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46"/>
          <p:cNvSpPr>
            <a:spLocks noChangeArrowheads="1"/>
          </p:cNvSpPr>
          <p:nvPr/>
        </p:nvSpPr>
        <p:spPr bwMode="auto">
          <a:xfrm>
            <a:off x="2821016" y="1424303"/>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sp>
        <p:nvSpPr>
          <p:cNvPr id="24" name="Rectangle 47"/>
          <p:cNvSpPr>
            <a:spLocks noChangeArrowheads="1"/>
          </p:cNvSpPr>
          <p:nvPr/>
        </p:nvSpPr>
        <p:spPr bwMode="auto">
          <a:xfrm>
            <a:off x="5642882" y="1667761"/>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nvGrpSpPr>
          <p:cNvPr id="25" name="Group 2"/>
          <p:cNvGrpSpPr>
            <a:grpSpLocks/>
          </p:cNvGrpSpPr>
          <p:nvPr/>
        </p:nvGrpSpPr>
        <p:grpSpPr bwMode="auto">
          <a:xfrm>
            <a:off x="3384905" y="1795969"/>
            <a:ext cx="2321296" cy="2086458"/>
            <a:chOff x="1474" y="1888"/>
            <a:chExt cx="2412" cy="2432"/>
          </a:xfrm>
        </p:grpSpPr>
        <p:sp>
          <p:nvSpPr>
            <p:cNvPr id="26"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27" name="Line 4"/>
            <p:cNvSpPr>
              <a:spLocks noChangeShapeType="1"/>
            </p:cNvSpPr>
            <p:nvPr/>
          </p:nvSpPr>
          <p:spPr bwMode="auto">
            <a:xfrm>
              <a:off x="3886" y="2409"/>
              <a:ext cx="0" cy="1911"/>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28" name="Text Box 155"/>
          <p:cNvSpPr txBox="1">
            <a:spLocks noChangeArrowheads="1"/>
          </p:cNvSpPr>
          <p:nvPr/>
        </p:nvSpPr>
        <p:spPr bwMode="auto">
          <a:xfrm>
            <a:off x="1929775" y="3910912"/>
            <a:ext cx="5422002" cy="344325"/>
          </a:xfrm>
          <a:prstGeom prst="rect">
            <a:avLst/>
          </a:prstGeom>
          <a:solidFill>
            <a:srgbClr val="99FFCC"/>
          </a:solidFill>
          <a:ln w="9525">
            <a:solidFill>
              <a:schemeClr val="tx1"/>
            </a:solidFill>
            <a:miter lim="800000"/>
            <a:headEnd/>
            <a:tailEnd/>
          </a:ln>
          <a:effectLst/>
          <a:extLst/>
        </p:spPr>
        <p:txBody>
          <a:bodyPr wrap="square">
            <a:spAutoFit/>
          </a:bodyPr>
          <a:lstStyle/>
          <a:p>
            <a:pPr marL="285750" indent="-285750">
              <a:lnSpc>
                <a:spcPct val="110000"/>
              </a:lnSpc>
              <a:buFont typeface="Wingdings" pitchFamily="2" charset="2"/>
              <a:buChar char="l"/>
            </a:pPr>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收到连接释放报文段后，必须发出确认。 </a:t>
            </a:r>
          </a:p>
        </p:txBody>
      </p:sp>
      <p:grpSp>
        <p:nvGrpSpPr>
          <p:cNvPr id="29" name="Group 43"/>
          <p:cNvGrpSpPr>
            <a:grpSpLocks/>
          </p:cNvGrpSpPr>
          <p:nvPr/>
        </p:nvGrpSpPr>
        <p:grpSpPr bwMode="auto">
          <a:xfrm>
            <a:off x="6121453" y="1287082"/>
            <a:ext cx="750733" cy="997731"/>
            <a:chOff x="4695" y="867"/>
            <a:chExt cx="848" cy="1127"/>
          </a:xfrm>
        </p:grpSpPr>
        <p:sp>
          <p:nvSpPr>
            <p:cNvPr id="30" name="Freeform 44"/>
            <p:cNvSpPr>
              <a:spLocks/>
            </p:cNvSpPr>
            <p:nvPr/>
          </p:nvSpPr>
          <p:spPr bwMode="auto">
            <a:xfrm>
              <a:off x="4695" y="867"/>
              <a:ext cx="361" cy="1127"/>
            </a:xfrm>
            <a:custGeom>
              <a:avLst/>
              <a:gdLst>
                <a:gd name="T0" fmla="*/ 80 w 451"/>
                <a:gd name="T1" fmla="*/ 1127 h 965"/>
                <a:gd name="T2" fmla="*/ 269 w 451"/>
                <a:gd name="T3" fmla="*/ 1044 h 965"/>
                <a:gd name="T4" fmla="*/ 341 w 451"/>
                <a:gd name="T5" fmla="*/ 827 h 965"/>
                <a:gd name="T6" fmla="*/ 361 w 451"/>
                <a:gd name="T7" fmla="*/ 487 h 965"/>
                <a:gd name="T8" fmla="*/ 341 w 451"/>
                <a:gd name="T9" fmla="*/ 242 h 965"/>
                <a:gd name="T10" fmla="*/ 269 w 451"/>
                <a:gd name="T11" fmla="*/ 84 h 965"/>
                <a:gd name="T12" fmla="*/ 0 w 451"/>
                <a:gd name="T13" fmla="*/ 0 h 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965">
                  <a:moveTo>
                    <a:pt x="100" y="965"/>
                  </a:moveTo>
                  <a:cubicBezTo>
                    <a:pt x="139" y="951"/>
                    <a:pt x="282" y="937"/>
                    <a:pt x="336" y="894"/>
                  </a:cubicBezTo>
                  <a:cubicBezTo>
                    <a:pt x="390" y="851"/>
                    <a:pt x="407" y="787"/>
                    <a:pt x="426" y="708"/>
                  </a:cubicBezTo>
                  <a:cubicBezTo>
                    <a:pt x="445" y="629"/>
                    <a:pt x="451" y="500"/>
                    <a:pt x="451" y="417"/>
                  </a:cubicBezTo>
                  <a:cubicBezTo>
                    <a:pt x="451" y="334"/>
                    <a:pt x="445" y="264"/>
                    <a:pt x="426" y="207"/>
                  </a:cubicBezTo>
                  <a:cubicBezTo>
                    <a:pt x="407" y="150"/>
                    <a:pt x="407" y="106"/>
                    <a:pt x="336" y="72"/>
                  </a:cubicBezTo>
                  <a:cubicBezTo>
                    <a:pt x="265" y="38"/>
                    <a:pt x="70" y="15"/>
                    <a:pt x="0" y="0"/>
                  </a:cubicBez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31" name="Rectangle 45"/>
            <p:cNvSpPr>
              <a:spLocks noChangeArrowheads="1"/>
            </p:cNvSpPr>
            <p:nvPr/>
          </p:nvSpPr>
          <p:spPr bwMode="auto">
            <a:xfrm>
              <a:off x="5047" y="1120"/>
              <a:ext cx="496"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通知</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应用</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进程</a:t>
              </a:r>
            </a:p>
          </p:txBody>
        </p:sp>
      </p:grpSp>
      <p:grpSp>
        <p:nvGrpSpPr>
          <p:cNvPr id="32" name="组合 31"/>
          <p:cNvGrpSpPr/>
          <p:nvPr/>
        </p:nvGrpSpPr>
        <p:grpSpPr>
          <a:xfrm>
            <a:off x="3382340" y="2532597"/>
            <a:ext cx="2400818" cy="704797"/>
            <a:chOff x="3382340" y="2532597"/>
            <a:chExt cx="2400818" cy="704797"/>
          </a:xfrm>
        </p:grpSpPr>
        <p:sp>
          <p:nvSpPr>
            <p:cNvPr id="33" name="AutoShape 5"/>
            <p:cNvSpPr>
              <a:spLocks noChangeArrowheads="1"/>
            </p:cNvSpPr>
            <p:nvPr/>
          </p:nvSpPr>
          <p:spPr bwMode="auto">
            <a:xfrm rot="20948448">
              <a:off x="4076414" y="2692051"/>
              <a:ext cx="377137" cy="131910"/>
            </a:xfrm>
            <a:prstGeom prst="leftArrow">
              <a:avLst>
                <a:gd name="adj1" fmla="val 53620"/>
                <a:gd name="adj2" fmla="val 119816"/>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34" name="Rectangle 16"/>
            <p:cNvSpPr>
              <a:spLocks noChangeArrowheads="1"/>
            </p:cNvSpPr>
            <p:nvPr/>
          </p:nvSpPr>
          <p:spPr bwMode="auto">
            <a:xfrm rot="20943314" flipH="1">
              <a:off x="3452391" y="2786404"/>
              <a:ext cx="2330767" cy="22826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FIN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35" name="Rectangle 54"/>
            <p:cNvSpPr>
              <a:spLocks noChangeArrowheads="1"/>
            </p:cNvSpPr>
            <p:nvPr/>
          </p:nvSpPr>
          <p:spPr bwMode="auto">
            <a:xfrm rot="20971112">
              <a:off x="4355353" y="2532597"/>
              <a:ext cx="695704" cy="243656"/>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36" name="Line 15"/>
            <p:cNvSpPr>
              <a:spLocks noChangeShapeType="1"/>
            </p:cNvSpPr>
            <p:nvPr/>
          </p:nvSpPr>
          <p:spPr bwMode="auto">
            <a:xfrm flipH="1">
              <a:off x="3382340" y="280802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37" name="Group 11"/>
          <p:cNvGrpSpPr>
            <a:grpSpLocks/>
          </p:cNvGrpSpPr>
          <p:nvPr/>
        </p:nvGrpSpPr>
        <p:grpSpPr bwMode="auto">
          <a:xfrm>
            <a:off x="3401817" y="2285699"/>
            <a:ext cx="2305317" cy="429369"/>
            <a:chOff x="1623" y="1995"/>
            <a:chExt cx="2604" cy="485"/>
          </a:xfrm>
        </p:grpSpPr>
        <p:sp>
          <p:nvSpPr>
            <p:cNvPr id="38" name="Rectangle 12"/>
            <p:cNvSpPr>
              <a:spLocks noChangeArrowheads="1"/>
            </p:cNvSpPr>
            <p:nvPr/>
          </p:nvSpPr>
          <p:spPr bwMode="auto">
            <a:xfrm rot="20990024" flipH="1">
              <a:off x="1826" y="2006"/>
              <a:ext cx="2041" cy="25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v,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39" name="Line 13"/>
            <p:cNvSpPr>
              <a:spLocks noChangeShapeType="1"/>
            </p:cNvSpPr>
            <p:nvPr/>
          </p:nvSpPr>
          <p:spPr bwMode="auto">
            <a:xfrm flipH="1">
              <a:off x="1623" y="1995"/>
              <a:ext cx="2604" cy="48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40" name="组合 39"/>
          <p:cNvGrpSpPr/>
          <p:nvPr/>
        </p:nvGrpSpPr>
        <p:grpSpPr>
          <a:xfrm>
            <a:off x="6098436" y="1183502"/>
            <a:ext cx="930398" cy="1630324"/>
            <a:chOff x="6098436" y="1183502"/>
            <a:chExt cx="930398" cy="1630324"/>
          </a:xfrm>
        </p:grpSpPr>
        <p:sp>
          <p:nvSpPr>
            <p:cNvPr id="41" name="Freeform 40"/>
            <p:cNvSpPr>
              <a:spLocks/>
            </p:cNvSpPr>
            <p:nvPr/>
          </p:nvSpPr>
          <p:spPr bwMode="auto">
            <a:xfrm>
              <a:off x="6098436" y="1183502"/>
              <a:ext cx="860369" cy="1620096"/>
            </a:xfrm>
            <a:custGeom>
              <a:avLst/>
              <a:gdLst>
                <a:gd name="T0" fmla="*/ 0 w 868"/>
                <a:gd name="T1" fmla="*/ 0 h 1493"/>
                <a:gd name="T2" fmla="*/ 1408112 w 868"/>
                <a:gd name="T3" fmla="*/ 13621 h 1493"/>
                <a:gd name="T4" fmla="*/ 1408112 w 868"/>
                <a:gd name="T5" fmla="*/ 2905125 h 1493"/>
                <a:gd name="T6" fmla="*/ 201159 w 868"/>
                <a:gd name="T7" fmla="*/ 2905125 h 1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1493">
                  <a:moveTo>
                    <a:pt x="0" y="0"/>
                  </a:moveTo>
                  <a:lnTo>
                    <a:pt x="868" y="7"/>
                  </a:lnTo>
                  <a:lnTo>
                    <a:pt x="868" y="1493"/>
                  </a:lnTo>
                  <a:lnTo>
                    <a:pt x="124" y="1493"/>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2" name="Rectangle 41"/>
            <p:cNvSpPr>
              <a:spLocks noChangeArrowheads="1"/>
            </p:cNvSpPr>
            <p:nvPr/>
          </p:nvSpPr>
          <p:spPr bwMode="auto">
            <a:xfrm>
              <a:off x="6333130" y="2570170"/>
              <a:ext cx="69570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被动关闭</a:t>
              </a:r>
            </a:p>
          </p:txBody>
        </p:sp>
      </p:grpSp>
      <p:grpSp>
        <p:nvGrpSpPr>
          <p:cNvPr id="45" name="组合 44"/>
          <p:cNvGrpSpPr/>
          <p:nvPr/>
        </p:nvGrpSpPr>
        <p:grpSpPr>
          <a:xfrm>
            <a:off x="3393849" y="3270695"/>
            <a:ext cx="2343998" cy="429369"/>
            <a:chOff x="3393849" y="3270695"/>
            <a:chExt cx="2343998" cy="429369"/>
          </a:xfrm>
        </p:grpSpPr>
        <p:sp>
          <p:nvSpPr>
            <p:cNvPr id="43" name="Rectangle 7"/>
            <p:cNvSpPr>
              <a:spLocks noChangeArrowheads="1"/>
            </p:cNvSpPr>
            <p:nvPr/>
          </p:nvSpPr>
          <p:spPr bwMode="auto">
            <a:xfrm rot="610931">
              <a:off x="3641118" y="3294225"/>
              <a:ext cx="2096729"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u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p>
          </p:txBody>
        </p:sp>
        <p:sp>
          <p:nvSpPr>
            <p:cNvPr id="44" name="Line 14"/>
            <p:cNvSpPr>
              <a:spLocks noChangeShapeType="1"/>
            </p:cNvSpPr>
            <p:nvPr/>
          </p:nvSpPr>
          <p:spPr bwMode="auto">
            <a:xfrm>
              <a:off x="3393849" y="327069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6426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667244"/>
            <a:ext cx="3751385" cy="634020"/>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smtClean="0">
                <a:latin typeface="微软雅黑" pitchFamily="34" charset="-122"/>
                <a:ea typeface="微软雅黑" pitchFamily="34" charset="-122"/>
              </a:rPr>
              <a:t>TCP</a:t>
            </a:r>
            <a:r>
              <a:rPr lang="zh-CN" altLang="en-US" sz="1600" b="1" dirty="0" smtClean="0">
                <a:latin typeface="微软雅黑" pitchFamily="34" charset="-122"/>
                <a:ea typeface="微软雅黑" pitchFamily="34" charset="-122"/>
              </a:rPr>
              <a:t>的</a:t>
            </a:r>
            <a:r>
              <a:rPr lang="zh-CN" altLang="en-US" sz="1600" b="1" dirty="0">
                <a:latin typeface="微软雅黑" pitchFamily="34" charset="-122"/>
                <a:ea typeface="微软雅黑" pitchFamily="34" charset="-122"/>
              </a:rPr>
              <a:t>连接释放</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四报文握手</a:t>
            </a:r>
          </a:p>
        </p:txBody>
      </p:sp>
      <p:sp>
        <p:nvSpPr>
          <p:cNvPr id="4" name="AutoShape 6"/>
          <p:cNvSpPr>
            <a:spLocks noChangeArrowheads="1"/>
          </p:cNvSpPr>
          <p:nvPr/>
        </p:nvSpPr>
        <p:spPr bwMode="auto">
          <a:xfrm>
            <a:off x="3914404" y="1558869"/>
            <a:ext cx="1329718" cy="140763"/>
          </a:xfrm>
          <a:prstGeom prst="leftRightArrow">
            <a:avLst>
              <a:gd name="adj1" fmla="val 55880"/>
              <a:gd name="adj2" fmla="val 108285"/>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5" name="Group 8"/>
          <p:cNvGrpSpPr>
            <a:grpSpLocks/>
          </p:cNvGrpSpPr>
          <p:nvPr/>
        </p:nvGrpSpPr>
        <p:grpSpPr bwMode="auto">
          <a:xfrm>
            <a:off x="3393849" y="1833311"/>
            <a:ext cx="2305317" cy="428484"/>
            <a:chOff x="1614" y="1484"/>
            <a:chExt cx="2604" cy="484"/>
          </a:xfrm>
        </p:grpSpPr>
        <p:sp>
          <p:nvSpPr>
            <p:cNvPr id="6" name="Rectangle 9"/>
            <p:cNvSpPr>
              <a:spLocks noChangeArrowheads="1"/>
            </p:cNvSpPr>
            <p:nvPr/>
          </p:nvSpPr>
          <p:spPr bwMode="auto">
            <a:xfrm rot="597975">
              <a:off x="2411" y="1507"/>
              <a:ext cx="1374" cy="27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FIN = 1, </a:t>
              </a:r>
              <a:r>
                <a:rPr kumimoji="0" lang="en-US" altLang="zh-CN" sz="10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 = u</a:t>
              </a:r>
            </a:p>
          </p:txBody>
        </p:sp>
        <p:sp>
          <p:nvSpPr>
            <p:cNvPr id="7" name="Line 10"/>
            <p:cNvSpPr>
              <a:spLocks noChangeShapeType="1"/>
            </p:cNvSpPr>
            <p:nvPr/>
          </p:nvSpPr>
          <p:spPr bwMode="auto">
            <a:xfrm>
              <a:off x="1614" y="1484"/>
              <a:ext cx="2604" cy="484"/>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8" name="Rectangle 17"/>
          <p:cNvSpPr>
            <a:spLocks noChangeArrowheads="1"/>
          </p:cNvSpPr>
          <p:nvPr/>
        </p:nvSpPr>
        <p:spPr bwMode="auto">
          <a:xfrm>
            <a:off x="2860899" y="1418106"/>
            <a:ext cx="532065" cy="375367"/>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9" name="Rectangle 19"/>
          <p:cNvSpPr>
            <a:spLocks noChangeArrowheads="1"/>
          </p:cNvSpPr>
          <p:nvPr/>
        </p:nvSpPr>
        <p:spPr bwMode="auto">
          <a:xfrm>
            <a:off x="5697395" y="1418106"/>
            <a:ext cx="532950" cy="825098"/>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10" name="Group 20"/>
          <p:cNvGrpSpPr>
            <a:grpSpLocks/>
          </p:cNvGrpSpPr>
          <p:nvPr/>
        </p:nvGrpSpPr>
        <p:grpSpPr bwMode="auto">
          <a:xfrm>
            <a:off x="2806011" y="1372071"/>
            <a:ext cx="3501355" cy="46036"/>
            <a:chOff x="1020" y="481"/>
            <a:chExt cx="4037" cy="46"/>
          </a:xfrm>
        </p:grpSpPr>
        <p:sp>
          <p:nvSpPr>
            <p:cNvPr id="11" name="Line 21"/>
            <p:cNvSpPr>
              <a:spLocks noChangeShapeType="1"/>
            </p:cNvSpPr>
            <p:nvPr/>
          </p:nvSpPr>
          <p:spPr bwMode="auto">
            <a:xfrm>
              <a:off x="1020" y="527"/>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2" name="Line 22"/>
            <p:cNvSpPr>
              <a:spLocks noChangeShapeType="1"/>
            </p:cNvSpPr>
            <p:nvPr/>
          </p:nvSpPr>
          <p:spPr bwMode="auto">
            <a:xfrm>
              <a:off x="1020" y="481"/>
              <a:ext cx="4037" cy="0"/>
            </a:xfrm>
            <a:prstGeom prst="line">
              <a:avLst/>
            </a:prstGeom>
            <a:noFill/>
            <a:ln w="1905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13" name="Group 37"/>
          <p:cNvGrpSpPr>
            <a:grpSpLocks/>
          </p:cNvGrpSpPr>
          <p:nvPr/>
        </p:nvGrpSpPr>
        <p:grpSpPr bwMode="auto">
          <a:xfrm>
            <a:off x="2103083" y="1220685"/>
            <a:ext cx="922481" cy="603775"/>
            <a:chOff x="156" y="792"/>
            <a:chExt cx="1042" cy="682"/>
          </a:xfrm>
        </p:grpSpPr>
        <p:sp>
          <p:nvSpPr>
            <p:cNvPr id="14" name="Freeform 38"/>
            <p:cNvSpPr>
              <a:spLocks/>
            </p:cNvSpPr>
            <p:nvPr/>
          </p:nvSpPr>
          <p:spPr bwMode="auto">
            <a:xfrm>
              <a:off x="185" y="792"/>
              <a:ext cx="1013" cy="682"/>
            </a:xfrm>
            <a:custGeom>
              <a:avLst/>
              <a:gdLst>
                <a:gd name="T0" fmla="*/ 849 w 769"/>
                <a:gd name="T1" fmla="*/ 0 h 584"/>
                <a:gd name="T2" fmla="*/ 0 w 769"/>
                <a:gd name="T3" fmla="*/ 11 h 584"/>
                <a:gd name="T4" fmla="*/ 0 w 769"/>
                <a:gd name="T5" fmla="*/ 682 h 584"/>
                <a:gd name="T6" fmla="*/ 666 w 769"/>
                <a:gd name="T7" fmla="*/ 682 h 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9" h="584">
                  <a:moveTo>
                    <a:pt x="769" y="0"/>
                  </a:moveTo>
                  <a:lnTo>
                    <a:pt x="0" y="9"/>
                  </a:lnTo>
                  <a:lnTo>
                    <a:pt x="0" y="584"/>
                  </a:lnTo>
                  <a:lnTo>
                    <a:pt x="603" y="584"/>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5" name="Rectangle 39"/>
            <p:cNvSpPr>
              <a:spLocks noChangeArrowheads="1"/>
            </p:cNvSpPr>
            <p:nvPr/>
          </p:nvSpPr>
          <p:spPr bwMode="auto">
            <a:xfrm>
              <a:off x="156" y="1187"/>
              <a:ext cx="7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主动关闭</a:t>
              </a:r>
            </a:p>
          </p:txBody>
        </p:sp>
      </p:grpSp>
      <p:sp>
        <p:nvSpPr>
          <p:cNvPr id="16" name="Rectangle 42"/>
          <p:cNvSpPr>
            <a:spLocks noChangeArrowheads="1"/>
          </p:cNvSpPr>
          <p:nvPr/>
        </p:nvSpPr>
        <p:spPr bwMode="auto">
          <a:xfrm>
            <a:off x="4255700" y="1511062"/>
            <a:ext cx="721352" cy="251351"/>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17" name="Rectangle 50"/>
          <p:cNvSpPr>
            <a:spLocks noChangeArrowheads="1"/>
          </p:cNvSpPr>
          <p:nvPr/>
        </p:nvSpPr>
        <p:spPr bwMode="auto">
          <a:xfrm>
            <a:off x="3204395" y="1042740"/>
            <a:ext cx="27892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A</a:t>
            </a:r>
          </a:p>
        </p:txBody>
      </p:sp>
      <p:sp>
        <p:nvSpPr>
          <p:cNvPr id="18" name="Rectangle 51"/>
          <p:cNvSpPr>
            <a:spLocks noChangeArrowheads="1"/>
          </p:cNvSpPr>
          <p:nvPr/>
        </p:nvSpPr>
        <p:spPr bwMode="auto">
          <a:xfrm>
            <a:off x="5639239" y="1042740"/>
            <a:ext cx="27090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19" name="Rectangle 52"/>
          <p:cNvSpPr>
            <a:spLocks noChangeArrowheads="1"/>
          </p:cNvSpPr>
          <p:nvPr/>
        </p:nvSpPr>
        <p:spPr bwMode="auto">
          <a:xfrm>
            <a:off x="2886307" y="82586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20" name="Rectangle 53"/>
          <p:cNvSpPr>
            <a:spLocks noChangeArrowheads="1"/>
          </p:cNvSpPr>
          <p:nvPr/>
        </p:nvSpPr>
        <p:spPr bwMode="auto">
          <a:xfrm>
            <a:off x="5628973" y="82586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服务器</a:t>
            </a:r>
          </a:p>
        </p:txBody>
      </p:sp>
      <p:pic>
        <p:nvPicPr>
          <p:cNvPr id="21"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733" y="1067336"/>
            <a:ext cx="270208" cy="2702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8884" y="1067336"/>
            <a:ext cx="270208" cy="27020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46"/>
          <p:cNvSpPr>
            <a:spLocks noChangeArrowheads="1"/>
          </p:cNvSpPr>
          <p:nvPr/>
        </p:nvSpPr>
        <p:spPr bwMode="auto">
          <a:xfrm>
            <a:off x="2821016" y="1424303"/>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sp>
        <p:nvSpPr>
          <p:cNvPr id="24" name="Rectangle 47"/>
          <p:cNvSpPr>
            <a:spLocks noChangeArrowheads="1"/>
          </p:cNvSpPr>
          <p:nvPr/>
        </p:nvSpPr>
        <p:spPr bwMode="auto">
          <a:xfrm>
            <a:off x="5642882" y="1667761"/>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nvGrpSpPr>
          <p:cNvPr id="25" name="Group 2"/>
          <p:cNvGrpSpPr>
            <a:grpSpLocks/>
          </p:cNvGrpSpPr>
          <p:nvPr/>
        </p:nvGrpSpPr>
        <p:grpSpPr bwMode="auto">
          <a:xfrm>
            <a:off x="3384905" y="1795969"/>
            <a:ext cx="2321296" cy="2086458"/>
            <a:chOff x="1474" y="1888"/>
            <a:chExt cx="2412" cy="2432"/>
          </a:xfrm>
        </p:grpSpPr>
        <p:sp>
          <p:nvSpPr>
            <p:cNvPr id="26" name="Line 3"/>
            <p:cNvSpPr>
              <a:spLocks noChangeShapeType="1"/>
            </p:cNvSpPr>
            <p:nvPr/>
          </p:nvSpPr>
          <p:spPr bwMode="auto">
            <a:xfrm>
              <a:off x="1474" y="1888"/>
              <a:ext cx="0" cy="2432"/>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sp>
          <p:nvSpPr>
            <p:cNvPr id="27" name="Line 4"/>
            <p:cNvSpPr>
              <a:spLocks noChangeShapeType="1"/>
            </p:cNvSpPr>
            <p:nvPr/>
          </p:nvSpPr>
          <p:spPr bwMode="auto">
            <a:xfrm>
              <a:off x="3886" y="2409"/>
              <a:ext cx="0" cy="1911"/>
            </a:xfrm>
            <a:prstGeom prst="line">
              <a:avLst/>
            </a:prstGeom>
            <a:noFill/>
            <a:ln w="19050">
              <a:solidFill>
                <a:srgbClr val="33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effectLst/>
                <a:uLnTx/>
                <a:uFillTx/>
                <a:latin typeface="微软雅黑" pitchFamily="34" charset="-122"/>
                <a:ea typeface="微软雅黑" pitchFamily="34" charset="-122"/>
              </a:endParaRPr>
            </a:p>
          </p:txBody>
        </p:sp>
      </p:grpSp>
      <p:sp>
        <p:nvSpPr>
          <p:cNvPr id="28" name="Text Box 155"/>
          <p:cNvSpPr txBox="1">
            <a:spLocks noChangeArrowheads="1"/>
          </p:cNvSpPr>
          <p:nvPr/>
        </p:nvSpPr>
        <p:spPr bwMode="auto">
          <a:xfrm>
            <a:off x="1081666" y="3910912"/>
            <a:ext cx="7002965" cy="363176"/>
          </a:xfrm>
          <a:prstGeom prst="rect">
            <a:avLst/>
          </a:prstGeom>
          <a:solidFill>
            <a:srgbClr val="99FFCC"/>
          </a:solidFill>
          <a:ln w="9525">
            <a:solidFill>
              <a:schemeClr val="tx1"/>
            </a:solidFill>
            <a:miter lim="800000"/>
            <a:headEnd/>
            <a:tailEnd/>
          </a:ln>
          <a:effectLst/>
          <a:extLst/>
        </p:spPr>
        <p:txBody>
          <a:bodyPr wrap="square">
            <a:spAutoFit/>
          </a:bodyPr>
          <a:lstStyle/>
          <a:p>
            <a:pPr>
              <a:lnSpc>
                <a:spcPct val="110000"/>
              </a:lnSpc>
            </a:pPr>
            <a:r>
              <a:rPr lang="zh-CN" altLang="en-US" sz="1600" b="1" dirty="0">
                <a:latin typeface="微软雅黑" pitchFamily="34" charset="-122"/>
                <a:ea typeface="微软雅黑" pitchFamily="34" charset="-122"/>
              </a:rPr>
              <a:t> 在确认报文段</a:t>
            </a:r>
            <a:r>
              <a:rPr lang="zh-CN" altLang="en-US" sz="1600" b="1" dirty="0" smtClean="0">
                <a:latin typeface="微软雅黑" pitchFamily="34" charset="-122"/>
                <a:ea typeface="微软雅黑" pitchFamily="34" charset="-122"/>
              </a:rPr>
              <a:t>中</a:t>
            </a:r>
            <a:r>
              <a:rPr lang="en-US" altLang="zh-CN" sz="1600" b="1" dirty="0" smtClean="0">
                <a:latin typeface="微软雅黑" pitchFamily="34" charset="-122"/>
                <a:ea typeface="微软雅黑" pitchFamily="34" charset="-122"/>
              </a:rPr>
              <a:t>ACK </a:t>
            </a:r>
            <a:r>
              <a:rPr lang="en-US" altLang="zh-CN" sz="1600" b="1" dirty="0">
                <a:latin typeface="微软雅黑" pitchFamily="34" charset="-122"/>
                <a:ea typeface="微软雅黑" pitchFamily="34" charset="-122"/>
              </a:rPr>
              <a:t>= 1</a:t>
            </a:r>
            <a:r>
              <a:rPr lang="zh-CN" altLang="en-US" sz="1600" b="1" dirty="0">
                <a:latin typeface="微软雅黑" pitchFamily="34" charset="-122"/>
                <a:ea typeface="微软雅黑" pitchFamily="34" charset="-122"/>
              </a:rPr>
              <a:t>，确认号 </a:t>
            </a:r>
            <a:r>
              <a:rPr lang="en-US" altLang="zh-CN" sz="1600" b="1" dirty="0" err="1" smtClean="0">
                <a:latin typeface="微软雅黑" pitchFamily="34" charset="-122"/>
                <a:ea typeface="微软雅黑" pitchFamily="34" charset="-122"/>
              </a:rPr>
              <a:t>ack</a:t>
            </a:r>
            <a:r>
              <a:rPr lang="en-US" altLang="zh-CN" sz="1600" b="1" dirty="0">
                <a:latin typeface="微软雅黑" pitchFamily="34" charset="-122"/>
                <a:ea typeface="微软雅黑" pitchFamily="34" charset="-122"/>
              </a:rPr>
              <a:t> = </a:t>
            </a:r>
            <a:r>
              <a:rPr lang="en-US" altLang="zh-CN" sz="1600" b="1" dirty="0" smtClean="0">
                <a:latin typeface="微软雅黑" pitchFamily="34" charset="-122"/>
                <a:ea typeface="微软雅黑" pitchFamily="34" charset="-122"/>
              </a:rPr>
              <a:t>w</a:t>
            </a:r>
            <a:r>
              <a:rPr lang="en-US" altLang="zh-CN" sz="1600" b="1" dirty="0">
                <a:latin typeface="微软雅黑" pitchFamily="34" charset="-122"/>
                <a:ea typeface="微软雅黑" pitchFamily="34" charset="-122"/>
              </a:rPr>
              <a:t> + </a:t>
            </a:r>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，自己</a:t>
            </a:r>
            <a:r>
              <a:rPr lang="zh-CN" altLang="en-US" sz="1600" b="1" dirty="0">
                <a:latin typeface="微软雅黑" pitchFamily="34" charset="-122"/>
                <a:ea typeface="微软雅黑" pitchFamily="34" charset="-122"/>
              </a:rPr>
              <a:t>的序号 </a:t>
            </a:r>
            <a:r>
              <a:rPr lang="en-US" altLang="zh-CN" sz="1600" b="1" dirty="0" err="1">
                <a:latin typeface="微软雅黑" pitchFamily="34" charset="-122"/>
                <a:ea typeface="微软雅黑" pitchFamily="34" charset="-122"/>
              </a:rPr>
              <a:t>seq</a:t>
            </a:r>
            <a:r>
              <a:rPr lang="en-US" altLang="zh-CN" sz="1600" b="1" dirty="0">
                <a:latin typeface="微软雅黑" pitchFamily="34" charset="-122"/>
                <a:ea typeface="微软雅黑" pitchFamily="34" charset="-122"/>
              </a:rPr>
              <a:t> = u + 1</a:t>
            </a:r>
            <a:r>
              <a:rPr lang="zh-CN" altLang="en-US" sz="1600" b="1" dirty="0">
                <a:latin typeface="微软雅黑" pitchFamily="34" charset="-122"/>
                <a:ea typeface="微软雅黑" pitchFamily="34" charset="-122"/>
              </a:rPr>
              <a:t>。 </a:t>
            </a:r>
          </a:p>
        </p:txBody>
      </p:sp>
      <p:grpSp>
        <p:nvGrpSpPr>
          <p:cNvPr id="29" name="Group 43"/>
          <p:cNvGrpSpPr>
            <a:grpSpLocks/>
          </p:cNvGrpSpPr>
          <p:nvPr/>
        </p:nvGrpSpPr>
        <p:grpSpPr bwMode="auto">
          <a:xfrm>
            <a:off x="6121453" y="1287082"/>
            <a:ext cx="750733" cy="997731"/>
            <a:chOff x="4695" y="867"/>
            <a:chExt cx="848" cy="1127"/>
          </a:xfrm>
        </p:grpSpPr>
        <p:sp>
          <p:nvSpPr>
            <p:cNvPr id="30" name="Freeform 44"/>
            <p:cNvSpPr>
              <a:spLocks/>
            </p:cNvSpPr>
            <p:nvPr/>
          </p:nvSpPr>
          <p:spPr bwMode="auto">
            <a:xfrm>
              <a:off x="4695" y="867"/>
              <a:ext cx="361" cy="1127"/>
            </a:xfrm>
            <a:custGeom>
              <a:avLst/>
              <a:gdLst>
                <a:gd name="T0" fmla="*/ 80 w 451"/>
                <a:gd name="T1" fmla="*/ 1127 h 965"/>
                <a:gd name="T2" fmla="*/ 269 w 451"/>
                <a:gd name="T3" fmla="*/ 1044 h 965"/>
                <a:gd name="T4" fmla="*/ 341 w 451"/>
                <a:gd name="T5" fmla="*/ 827 h 965"/>
                <a:gd name="T6" fmla="*/ 361 w 451"/>
                <a:gd name="T7" fmla="*/ 487 h 965"/>
                <a:gd name="T8" fmla="*/ 341 w 451"/>
                <a:gd name="T9" fmla="*/ 242 h 965"/>
                <a:gd name="T10" fmla="*/ 269 w 451"/>
                <a:gd name="T11" fmla="*/ 84 h 965"/>
                <a:gd name="T12" fmla="*/ 0 w 451"/>
                <a:gd name="T13" fmla="*/ 0 h 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965">
                  <a:moveTo>
                    <a:pt x="100" y="965"/>
                  </a:moveTo>
                  <a:cubicBezTo>
                    <a:pt x="139" y="951"/>
                    <a:pt x="282" y="937"/>
                    <a:pt x="336" y="894"/>
                  </a:cubicBezTo>
                  <a:cubicBezTo>
                    <a:pt x="390" y="851"/>
                    <a:pt x="407" y="787"/>
                    <a:pt x="426" y="708"/>
                  </a:cubicBezTo>
                  <a:cubicBezTo>
                    <a:pt x="445" y="629"/>
                    <a:pt x="451" y="500"/>
                    <a:pt x="451" y="417"/>
                  </a:cubicBezTo>
                  <a:cubicBezTo>
                    <a:pt x="451" y="334"/>
                    <a:pt x="445" y="264"/>
                    <a:pt x="426" y="207"/>
                  </a:cubicBezTo>
                  <a:cubicBezTo>
                    <a:pt x="407" y="150"/>
                    <a:pt x="407" y="106"/>
                    <a:pt x="336" y="72"/>
                  </a:cubicBezTo>
                  <a:cubicBezTo>
                    <a:pt x="265" y="38"/>
                    <a:pt x="70" y="15"/>
                    <a:pt x="0" y="0"/>
                  </a:cubicBez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31" name="Rectangle 45"/>
            <p:cNvSpPr>
              <a:spLocks noChangeArrowheads="1"/>
            </p:cNvSpPr>
            <p:nvPr/>
          </p:nvSpPr>
          <p:spPr bwMode="auto">
            <a:xfrm>
              <a:off x="5047" y="1120"/>
              <a:ext cx="496"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通知</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应用</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进程</a:t>
              </a:r>
            </a:p>
          </p:txBody>
        </p:sp>
      </p:grpSp>
      <p:grpSp>
        <p:nvGrpSpPr>
          <p:cNvPr id="32" name="组合 31"/>
          <p:cNvGrpSpPr/>
          <p:nvPr/>
        </p:nvGrpSpPr>
        <p:grpSpPr>
          <a:xfrm>
            <a:off x="3382340" y="2532597"/>
            <a:ext cx="2400818" cy="704797"/>
            <a:chOff x="3382340" y="2532597"/>
            <a:chExt cx="2400818" cy="704797"/>
          </a:xfrm>
        </p:grpSpPr>
        <p:sp>
          <p:nvSpPr>
            <p:cNvPr id="33" name="AutoShape 5"/>
            <p:cNvSpPr>
              <a:spLocks noChangeArrowheads="1"/>
            </p:cNvSpPr>
            <p:nvPr/>
          </p:nvSpPr>
          <p:spPr bwMode="auto">
            <a:xfrm rot="20948448">
              <a:off x="4076414" y="2692051"/>
              <a:ext cx="377137" cy="131910"/>
            </a:xfrm>
            <a:prstGeom prst="leftArrow">
              <a:avLst>
                <a:gd name="adj1" fmla="val 53620"/>
                <a:gd name="adj2" fmla="val 119816"/>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34" name="Rectangle 16"/>
            <p:cNvSpPr>
              <a:spLocks noChangeArrowheads="1"/>
            </p:cNvSpPr>
            <p:nvPr/>
          </p:nvSpPr>
          <p:spPr bwMode="auto">
            <a:xfrm rot="20943314" flipH="1">
              <a:off x="3452391" y="2786404"/>
              <a:ext cx="2330767" cy="22826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FIN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35" name="Rectangle 54"/>
            <p:cNvSpPr>
              <a:spLocks noChangeArrowheads="1"/>
            </p:cNvSpPr>
            <p:nvPr/>
          </p:nvSpPr>
          <p:spPr bwMode="auto">
            <a:xfrm rot="20971112">
              <a:off x="4355353" y="2532597"/>
              <a:ext cx="695704" cy="243656"/>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36" name="Line 15"/>
            <p:cNvSpPr>
              <a:spLocks noChangeShapeType="1"/>
            </p:cNvSpPr>
            <p:nvPr/>
          </p:nvSpPr>
          <p:spPr bwMode="auto">
            <a:xfrm flipH="1">
              <a:off x="3382340" y="280802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37" name="Group 11"/>
          <p:cNvGrpSpPr>
            <a:grpSpLocks/>
          </p:cNvGrpSpPr>
          <p:nvPr/>
        </p:nvGrpSpPr>
        <p:grpSpPr bwMode="auto">
          <a:xfrm>
            <a:off x="3401817" y="2285699"/>
            <a:ext cx="2305317" cy="429369"/>
            <a:chOff x="1623" y="1995"/>
            <a:chExt cx="2604" cy="485"/>
          </a:xfrm>
        </p:grpSpPr>
        <p:sp>
          <p:nvSpPr>
            <p:cNvPr id="38" name="Rectangle 12"/>
            <p:cNvSpPr>
              <a:spLocks noChangeArrowheads="1"/>
            </p:cNvSpPr>
            <p:nvPr/>
          </p:nvSpPr>
          <p:spPr bwMode="auto">
            <a:xfrm rot="20990024" flipH="1">
              <a:off x="1826" y="2006"/>
              <a:ext cx="2041" cy="25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v,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39" name="Line 13"/>
            <p:cNvSpPr>
              <a:spLocks noChangeShapeType="1"/>
            </p:cNvSpPr>
            <p:nvPr/>
          </p:nvSpPr>
          <p:spPr bwMode="auto">
            <a:xfrm flipH="1">
              <a:off x="1623" y="1995"/>
              <a:ext cx="2604" cy="48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40" name="组合 39"/>
          <p:cNvGrpSpPr/>
          <p:nvPr/>
        </p:nvGrpSpPr>
        <p:grpSpPr>
          <a:xfrm>
            <a:off x="6098436" y="1183502"/>
            <a:ext cx="930398" cy="1630324"/>
            <a:chOff x="6098436" y="1183502"/>
            <a:chExt cx="930398" cy="1630324"/>
          </a:xfrm>
        </p:grpSpPr>
        <p:sp>
          <p:nvSpPr>
            <p:cNvPr id="41" name="Freeform 40"/>
            <p:cNvSpPr>
              <a:spLocks/>
            </p:cNvSpPr>
            <p:nvPr/>
          </p:nvSpPr>
          <p:spPr bwMode="auto">
            <a:xfrm>
              <a:off x="6098436" y="1183502"/>
              <a:ext cx="860369" cy="1620096"/>
            </a:xfrm>
            <a:custGeom>
              <a:avLst/>
              <a:gdLst>
                <a:gd name="T0" fmla="*/ 0 w 868"/>
                <a:gd name="T1" fmla="*/ 0 h 1493"/>
                <a:gd name="T2" fmla="*/ 1408112 w 868"/>
                <a:gd name="T3" fmla="*/ 13621 h 1493"/>
                <a:gd name="T4" fmla="*/ 1408112 w 868"/>
                <a:gd name="T5" fmla="*/ 2905125 h 1493"/>
                <a:gd name="T6" fmla="*/ 201159 w 868"/>
                <a:gd name="T7" fmla="*/ 2905125 h 1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1493">
                  <a:moveTo>
                    <a:pt x="0" y="0"/>
                  </a:moveTo>
                  <a:lnTo>
                    <a:pt x="868" y="7"/>
                  </a:lnTo>
                  <a:lnTo>
                    <a:pt x="868" y="1493"/>
                  </a:lnTo>
                  <a:lnTo>
                    <a:pt x="124" y="1493"/>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42" name="Rectangle 41"/>
            <p:cNvSpPr>
              <a:spLocks noChangeArrowheads="1"/>
            </p:cNvSpPr>
            <p:nvPr/>
          </p:nvSpPr>
          <p:spPr bwMode="auto">
            <a:xfrm>
              <a:off x="6333130" y="2570170"/>
              <a:ext cx="69570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被动关闭</a:t>
              </a:r>
            </a:p>
          </p:txBody>
        </p:sp>
      </p:grpSp>
      <p:grpSp>
        <p:nvGrpSpPr>
          <p:cNvPr id="43" name="组合 42"/>
          <p:cNvGrpSpPr/>
          <p:nvPr/>
        </p:nvGrpSpPr>
        <p:grpSpPr>
          <a:xfrm>
            <a:off x="3393849" y="3270695"/>
            <a:ext cx="2343998" cy="429369"/>
            <a:chOff x="3393849" y="3270695"/>
            <a:chExt cx="2343998" cy="429369"/>
          </a:xfrm>
        </p:grpSpPr>
        <p:sp>
          <p:nvSpPr>
            <p:cNvPr id="44" name="Rectangle 7"/>
            <p:cNvSpPr>
              <a:spLocks noChangeArrowheads="1"/>
            </p:cNvSpPr>
            <p:nvPr/>
          </p:nvSpPr>
          <p:spPr bwMode="auto">
            <a:xfrm rot="610931">
              <a:off x="3641118" y="3294225"/>
              <a:ext cx="2096729"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u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p>
          </p:txBody>
        </p:sp>
        <p:sp>
          <p:nvSpPr>
            <p:cNvPr id="45" name="Line 14"/>
            <p:cNvSpPr>
              <a:spLocks noChangeShapeType="1"/>
            </p:cNvSpPr>
            <p:nvPr/>
          </p:nvSpPr>
          <p:spPr bwMode="auto">
            <a:xfrm>
              <a:off x="3393849" y="327069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3085891314"/>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a:off x="545144" y="649224"/>
            <a:ext cx="8053711"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 Box 155"/>
          <p:cNvSpPr txBox="1">
            <a:spLocks noChangeArrowheads="1"/>
          </p:cNvSpPr>
          <p:nvPr/>
        </p:nvSpPr>
        <p:spPr bwMode="auto">
          <a:xfrm>
            <a:off x="2708899" y="667244"/>
            <a:ext cx="3751385" cy="615168"/>
          </a:xfrm>
          <a:prstGeom prst="rect">
            <a:avLst/>
          </a:prstGeom>
          <a:noFill/>
          <a:ln w="9525">
            <a:no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的连接释放</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四报文握手</a:t>
            </a:r>
          </a:p>
        </p:txBody>
      </p:sp>
      <p:sp>
        <p:nvSpPr>
          <p:cNvPr id="63" name="AutoShape 5"/>
          <p:cNvSpPr>
            <a:spLocks noChangeArrowheads="1"/>
          </p:cNvSpPr>
          <p:nvPr/>
        </p:nvSpPr>
        <p:spPr bwMode="auto">
          <a:xfrm rot="20948448">
            <a:off x="4076414" y="2692051"/>
            <a:ext cx="377137" cy="131910"/>
          </a:xfrm>
          <a:prstGeom prst="leftArrow">
            <a:avLst>
              <a:gd name="adj1" fmla="val 53620"/>
              <a:gd name="adj2" fmla="val 119816"/>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64" name="AutoShape 6"/>
          <p:cNvSpPr>
            <a:spLocks noChangeArrowheads="1"/>
          </p:cNvSpPr>
          <p:nvPr/>
        </p:nvSpPr>
        <p:spPr bwMode="auto">
          <a:xfrm>
            <a:off x="3914404" y="1558869"/>
            <a:ext cx="1329718" cy="140763"/>
          </a:xfrm>
          <a:prstGeom prst="leftRightArrow">
            <a:avLst>
              <a:gd name="adj1" fmla="val 55880"/>
              <a:gd name="adj2" fmla="val 108285"/>
            </a:avLst>
          </a:prstGeom>
          <a:solidFill>
            <a:srgbClr val="FFFF00"/>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65" name="Rectangle 7"/>
          <p:cNvSpPr>
            <a:spLocks noChangeArrowheads="1"/>
          </p:cNvSpPr>
          <p:nvPr/>
        </p:nvSpPr>
        <p:spPr bwMode="auto">
          <a:xfrm rot="610931">
            <a:off x="3641118" y="3294225"/>
            <a:ext cx="2096729" cy="228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u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p>
        </p:txBody>
      </p:sp>
      <p:grpSp>
        <p:nvGrpSpPr>
          <p:cNvPr id="66" name="Group 8"/>
          <p:cNvGrpSpPr>
            <a:grpSpLocks/>
          </p:cNvGrpSpPr>
          <p:nvPr/>
        </p:nvGrpSpPr>
        <p:grpSpPr bwMode="auto">
          <a:xfrm>
            <a:off x="3393849" y="1833311"/>
            <a:ext cx="2305317" cy="428484"/>
            <a:chOff x="1614" y="1484"/>
            <a:chExt cx="2604" cy="484"/>
          </a:xfrm>
        </p:grpSpPr>
        <p:sp>
          <p:nvSpPr>
            <p:cNvPr id="67" name="Rectangle 9"/>
            <p:cNvSpPr>
              <a:spLocks noChangeArrowheads="1"/>
            </p:cNvSpPr>
            <p:nvPr/>
          </p:nvSpPr>
          <p:spPr bwMode="auto">
            <a:xfrm rot="597975">
              <a:off x="2411" y="1507"/>
              <a:ext cx="1374" cy="27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FIN = 1, seq = u</a:t>
              </a:r>
            </a:p>
          </p:txBody>
        </p:sp>
        <p:sp>
          <p:nvSpPr>
            <p:cNvPr id="68" name="Line 10"/>
            <p:cNvSpPr>
              <a:spLocks noChangeShapeType="1"/>
            </p:cNvSpPr>
            <p:nvPr/>
          </p:nvSpPr>
          <p:spPr bwMode="auto">
            <a:xfrm>
              <a:off x="1614" y="1484"/>
              <a:ext cx="2604" cy="484"/>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grpSp>
        <p:nvGrpSpPr>
          <p:cNvPr id="69" name="Group 11"/>
          <p:cNvGrpSpPr>
            <a:grpSpLocks/>
          </p:cNvGrpSpPr>
          <p:nvPr/>
        </p:nvGrpSpPr>
        <p:grpSpPr bwMode="auto">
          <a:xfrm>
            <a:off x="3401817" y="2285699"/>
            <a:ext cx="2305317" cy="429369"/>
            <a:chOff x="1623" y="1995"/>
            <a:chExt cx="2604" cy="485"/>
          </a:xfrm>
        </p:grpSpPr>
        <p:sp>
          <p:nvSpPr>
            <p:cNvPr id="70" name="Rectangle 12"/>
            <p:cNvSpPr>
              <a:spLocks noChangeArrowheads="1"/>
            </p:cNvSpPr>
            <p:nvPr/>
          </p:nvSpPr>
          <p:spPr bwMode="auto">
            <a:xfrm rot="20990024" flipH="1">
              <a:off x="1826" y="2006"/>
              <a:ext cx="2041" cy="25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v,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71" name="Line 13"/>
            <p:cNvSpPr>
              <a:spLocks noChangeShapeType="1"/>
            </p:cNvSpPr>
            <p:nvPr/>
          </p:nvSpPr>
          <p:spPr bwMode="auto">
            <a:xfrm flipH="1">
              <a:off x="1623" y="1995"/>
              <a:ext cx="2604" cy="48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72" name="Line 14"/>
          <p:cNvSpPr>
            <a:spLocks noChangeShapeType="1"/>
          </p:cNvSpPr>
          <p:nvPr/>
        </p:nvSpPr>
        <p:spPr bwMode="auto">
          <a:xfrm>
            <a:off x="3393849" y="327069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73" name="Line 15"/>
          <p:cNvSpPr>
            <a:spLocks noChangeShapeType="1"/>
          </p:cNvSpPr>
          <p:nvPr/>
        </p:nvSpPr>
        <p:spPr bwMode="auto">
          <a:xfrm flipH="1">
            <a:off x="3382340" y="2808025"/>
            <a:ext cx="2305317" cy="429369"/>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74" name="Rectangle 16"/>
          <p:cNvSpPr>
            <a:spLocks noChangeArrowheads="1"/>
          </p:cNvSpPr>
          <p:nvPr/>
        </p:nvSpPr>
        <p:spPr bwMode="auto">
          <a:xfrm rot="20943314" flipH="1">
            <a:off x="3452391" y="2786404"/>
            <a:ext cx="2330767" cy="22826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FIN = 1, ACK = 1,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seq</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 w, </a:t>
            </a:r>
            <a:r>
              <a:rPr kumimoji="0" lang="en-US" altLang="zh-CN" sz="900" b="1" i="0" u="none" strike="noStrike" kern="0" cap="none" spc="0" normalizeH="0" baseline="0" noProof="0" dirty="0" err="1">
                <a:ln>
                  <a:noFill/>
                </a:ln>
                <a:effectLst/>
                <a:uLnTx/>
                <a:uFillTx/>
                <a:latin typeface="微软雅黑" pitchFamily="34" charset="-122"/>
                <a:ea typeface="微软雅黑" pitchFamily="34" charset="-122"/>
              </a:rPr>
              <a:t>ack</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 u </a:t>
            </a:r>
            <a:r>
              <a:rPr kumimoji="0" lang="en-US" altLang="zh-CN" sz="900" b="1" i="0" u="none" strike="noStrike" kern="0" cap="none" spc="0" normalizeH="0" baseline="0" noProof="0" dirty="0">
                <a:ln>
                  <a:noFill/>
                </a:ln>
                <a:effectLst/>
                <a:uLnTx/>
                <a:uFillTx/>
                <a:latin typeface="微软雅黑" pitchFamily="34" charset="-122"/>
                <a:ea typeface="微软雅黑" pitchFamily="34" charset="-122"/>
                <a:sym typeface="Symbol" pitchFamily="18" charset="2"/>
              </a:rPr>
              <a:t> 1</a:t>
            </a:r>
            <a:endParaRPr kumimoji="0" lang="en-US" altLang="zh-CN" sz="9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75" name="Rectangle 17"/>
          <p:cNvSpPr>
            <a:spLocks noChangeArrowheads="1"/>
          </p:cNvSpPr>
          <p:nvPr/>
        </p:nvSpPr>
        <p:spPr bwMode="auto">
          <a:xfrm>
            <a:off x="2860899" y="1418106"/>
            <a:ext cx="532065" cy="375367"/>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76" name="Rectangle 18"/>
          <p:cNvSpPr>
            <a:spLocks noChangeArrowheads="1"/>
          </p:cNvSpPr>
          <p:nvPr/>
        </p:nvSpPr>
        <p:spPr bwMode="auto">
          <a:xfrm>
            <a:off x="2860899" y="1840394"/>
            <a:ext cx="532065" cy="866707"/>
          </a:xfrm>
          <a:prstGeom prst="rect">
            <a:avLst/>
          </a:prstGeom>
          <a:solidFill>
            <a:srgbClr val="CC00CC"/>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77" name="Rectangle 19"/>
          <p:cNvSpPr>
            <a:spLocks noChangeArrowheads="1"/>
          </p:cNvSpPr>
          <p:nvPr/>
        </p:nvSpPr>
        <p:spPr bwMode="auto">
          <a:xfrm>
            <a:off x="5697395" y="1418106"/>
            <a:ext cx="532950" cy="825098"/>
          </a:xfrm>
          <a:prstGeom prst="rect">
            <a:avLst/>
          </a:prstGeom>
          <a:solidFill>
            <a:srgbClr val="0099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78" name="Group 20"/>
          <p:cNvGrpSpPr>
            <a:grpSpLocks/>
          </p:cNvGrpSpPr>
          <p:nvPr/>
        </p:nvGrpSpPr>
        <p:grpSpPr bwMode="auto">
          <a:xfrm>
            <a:off x="2806011" y="1372071"/>
            <a:ext cx="3501355" cy="46036"/>
            <a:chOff x="1020" y="481"/>
            <a:chExt cx="4037" cy="46"/>
          </a:xfrm>
        </p:grpSpPr>
        <p:sp>
          <p:nvSpPr>
            <p:cNvPr id="79" name="Line 21"/>
            <p:cNvSpPr>
              <a:spLocks noChangeShapeType="1"/>
            </p:cNvSpPr>
            <p:nvPr/>
          </p:nvSpPr>
          <p:spPr bwMode="auto">
            <a:xfrm>
              <a:off x="1020" y="527"/>
              <a:ext cx="4037" cy="0"/>
            </a:xfrm>
            <a:prstGeom prst="line">
              <a:avLst/>
            </a:prstGeom>
            <a:noFill/>
            <a:ln w="1270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80" name="Line 22"/>
            <p:cNvSpPr>
              <a:spLocks noChangeShapeType="1"/>
            </p:cNvSpPr>
            <p:nvPr/>
          </p:nvSpPr>
          <p:spPr bwMode="auto">
            <a:xfrm>
              <a:off x="1020" y="481"/>
              <a:ext cx="4037" cy="0"/>
            </a:xfrm>
            <a:prstGeom prst="line">
              <a:avLst/>
            </a:prstGeom>
            <a:noFill/>
            <a:ln w="12700">
              <a:solidFill>
                <a:srgbClr val="33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sp>
        <p:nvSpPr>
          <p:cNvPr id="81" name="Rectangle 23"/>
          <p:cNvSpPr>
            <a:spLocks noChangeArrowheads="1"/>
          </p:cNvSpPr>
          <p:nvPr/>
        </p:nvSpPr>
        <p:spPr bwMode="auto">
          <a:xfrm>
            <a:off x="2816590" y="2049137"/>
            <a:ext cx="674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FIN-</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WAIT-1</a:t>
            </a:r>
          </a:p>
        </p:txBody>
      </p:sp>
      <p:sp>
        <p:nvSpPr>
          <p:cNvPr id="82" name="Rectangle 24"/>
          <p:cNvSpPr>
            <a:spLocks noChangeArrowheads="1"/>
          </p:cNvSpPr>
          <p:nvPr/>
        </p:nvSpPr>
        <p:spPr bwMode="auto">
          <a:xfrm>
            <a:off x="5697395" y="2291896"/>
            <a:ext cx="532950" cy="489570"/>
          </a:xfrm>
          <a:prstGeom prst="rect">
            <a:avLst/>
          </a:prstGeom>
          <a:solidFill>
            <a:schemeClr val="accent5">
              <a:lumMod val="75000"/>
            </a:scheme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83" name="Rectangle 25"/>
          <p:cNvSpPr>
            <a:spLocks noChangeArrowheads="1"/>
          </p:cNvSpPr>
          <p:nvPr/>
        </p:nvSpPr>
        <p:spPr bwMode="auto">
          <a:xfrm>
            <a:off x="5664639" y="2354752"/>
            <a:ext cx="65082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CLOSE-</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WAIT</a:t>
            </a:r>
          </a:p>
        </p:txBody>
      </p:sp>
      <p:sp>
        <p:nvSpPr>
          <p:cNvPr id="84" name="Rectangle 26"/>
          <p:cNvSpPr>
            <a:spLocks noChangeArrowheads="1"/>
          </p:cNvSpPr>
          <p:nvPr/>
        </p:nvSpPr>
        <p:spPr bwMode="auto">
          <a:xfrm>
            <a:off x="2860899" y="2747825"/>
            <a:ext cx="532065" cy="486029"/>
          </a:xfrm>
          <a:prstGeom prst="rect">
            <a:avLst/>
          </a:prstGeom>
          <a:solidFill>
            <a:srgbClr val="0000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85" name="Rectangle 27"/>
          <p:cNvSpPr>
            <a:spLocks noChangeArrowheads="1"/>
          </p:cNvSpPr>
          <p:nvPr/>
        </p:nvSpPr>
        <p:spPr bwMode="auto">
          <a:xfrm>
            <a:off x="2809275" y="2777925"/>
            <a:ext cx="6748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FIN-</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WAIT-2</a:t>
            </a:r>
          </a:p>
        </p:txBody>
      </p:sp>
      <p:sp>
        <p:nvSpPr>
          <p:cNvPr id="86" name="Rectangle 28"/>
          <p:cNvSpPr>
            <a:spLocks noChangeArrowheads="1"/>
          </p:cNvSpPr>
          <p:nvPr/>
        </p:nvSpPr>
        <p:spPr bwMode="auto">
          <a:xfrm>
            <a:off x="5697395" y="2825731"/>
            <a:ext cx="532950" cy="826869"/>
          </a:xfrm>
          <a:prstGeom prst="rect">
            <a:avLst/>
          </a:prstGeom>
          <a:solidFill>
            <a:srgbClr val="0070C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87" name="Rectangle 29"/>
          <p:cNvSpPr>
            <a:spLocks noChangeArrowheads="1"/>
          </p:cNvSpPr>
          <p:nvPr/>
        </p:nvSpPr>
        <p:spPr bwMode="auto">
          <a:xfrm>
            <a:off x="5698701" y="3060335"/>
            <a:ext cx="56265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LAST-</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ACK</a:t>
            </a:r>
          </a:p>
        </p:txBody>
      </p:sp>
      <p:grpSp>
        <p:nvGrpSpPr>
          <p:cNvPr id="88" name="Group 30"/>
          <p:cNvGrpSpPr>
            <a:grpSpLocks/>
          </p:cNvGrpSpPr>
          <p:nvPr/>
        </p:nvGrpSpPr>
        <p:grpSpPr bwMode="auto">
          <a:xfrm>
            <a:off x="2128761" y="3263852"/>
            <a:ext cx="1295190" cy="794112"/>
            <a:chOff x="185" y="3081"/>
            <a:chExt cx="1463" cy="897"/>
          </a:xfrm>
        </p:grpSpPr>
        <p:sp>
          <p:nvSpPr>
            <p:cNvPr id="89" name="Rectangle 31"/>
            <p:cNvSpPr>
              <a:spLocks noChangeArrowheads="1"/>
            </p:cNvSpPr>
            <p:nvPr/>
          </p:nvSpPr>
          <p:spPr bwMode="auto">
            <a:xfrm>
              <a:off x="185" y="3081"/>
              <a:ext cx="94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等待 </a:t>
              </a: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2MSL</a:t>
              </a:r>
            </a:p>
          </p:txBody>
        </p:sp>
        <p:sp>
          <p:nvSpPr>
            <p:cNvPr id="90" name="Rectangle 32"/>
            <p:cNvSpPr>
              <a:spLocks noChangeArrowheads="1"/>
            </p:cNvSpPr>
            <p:nvPr/>
          </p:nvSpPr>
          <p:spPr bwMode="auto">
            <a:xfrm>
              <a:off x="1012" y="3097"/>
              <a:ext cx="601" cy="779"/>
            </a:xfrm>
            <a:prstGeom prst="rect">
              <a:avLst/>
            </a:prstGeom>
            <a:solidFill>
              <a:srgbClr val="7030A0"/>
            </a:solidFill>
            <a:ln>
              <a:noFill/>
            </a:ln>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91" name="Rectangle 33"/>
            <p:cNvSpPr>
              <a:spLocks noChangeArrowheads="1"/>
            </p:cNvSpPr>
            <p:nvPr/>
          </p:nvSpPr>
          <p:spPr bwMode="auto">
            <a:xfrm>
              <a:off x="1007" y="3292"/>
              <a:ext cx="641"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TIME-</a:t>
              </a:r>
            </a:p>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WAIT</a:t>
              </a:r>
            </a:p>
          </p:txBody>
        </p:sp>
        <p:sp>
          <p:nvSpPr>
            <p:cNvPr id="92" name="Freeform 34"/>
            <p:cNvSpPr>
              <a:spLocks/>
            </p:cNvSpPr>
            <p:nvPr/>
          </p:nvSpPr>
          <p:spPr bwMode="auto">
            <a:xfrm>
              <a:off x="185" y="3081"/>
              <a:ext cx="819" cy="799"/>
            </a:xfrm>
            <a:custGeom>
              <a:avLst/>
              <a:gdLst>
                <a:gd name="T0" fmla="*/ 749 w 635"/>
                <a:gd name="T1" fmla="*/ 0 h 499"/>
                <a:gd name="T2" fmla="*/ 0 w 635"/>
                <a:gd name="T3" fmla="*/ 0 h 499"/>
                <a:gd name="T4" fmla="*/ 0 w 635"/>
                <a:gd name="T5" fmla="*/ 799 h 499"/>
                <a:gd name="T6" fmla="*/ 749 w 635"/>
                <a:gd name="T7" fmla="*/ 799 h 4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99">
                  <a:moveTo>
                    <a:pt x="635" y="0"/>
                  </a:moveTo>
                  <a:lnTo>
                    <a:pt x="0" y="0"/>
                  </a:lnTo>
                  <a:lnTo>
                    <a:pt x="0" y="499"/>
                  </a:lnTo>
                  <a:lnTo>
                    <a:pt x="635" y="499"/>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93" name="Text Box 35"/>
            <p:cNvSpPr txBox="1">
              <a:spLocks noChangeArrowheads="1"/>
            </p:cNvSpPr>
            <p:nvPr/>
          </p:nvSpPr>
          <p:spPr bwMode="auto">
            <a:xfrm>
              <a:off x="265" y="3178"/>
              <a:ext cx="725" cy="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Wingdings" pitchFamily="2" charset="2"/>
                </a:rPr>
                <a:t></a:t>
              </a:r>
            </a:p>
          </p:txBody>
        </p:sp>
      </p:grpSp>
      <p:sp>
        <p:nvSpPr>
          <p:cNvPr id="94" name="Rectangle 36"/>
          <p:cNvSpPr>
            <a:spLocks noChangeArrowheads="1"/>
          </p:cNvSpPr>
          <p:nvPr/>
        </p:nvSpPr>
        <p:spPr bwMode="auto">
          <a:xfrm>
            <a:off x="5697395" y="3703061"/>
            <a:ext cx="532950" cy="294805"/>
          </a:xfrm>
          <a:prstGeom prst="rect">
            <a:avLst/>
          </a:prstGeom>
          <a:solidFill>
            <a:srgbClr val="00FF99"/>
          </a:solidFill>
          <a:ln>
            <a:solidFill>
              <a:schemeClr val="tx1"/>
            </a:solid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95" name="Group 37"/>
          <p:cNvGrpSpPr>
            <a:grpSpLocks/>
          </p:cNvGrpSpPr>
          <p:nvPr/>
        </p:nvGrpSpPr>
        <p:grpSpPr bwMode="auto">
          <a:xfrm>
            <a:off x="2103083" y="1220685"/>
            <a:ext cx="922481" cy="603775"/>
            <a:chOff x="156" y="792"/>
            <a:chExt cx="1042" cy="682"/>
          </a:xfrm>
        </p:grpSpPr>
        <p:sp>
          <p:nvSpPr>
            <p:cNvPr id="96" name="Freeform 38"/>
            <p:cNvSpPr>
              <a:spLocks/>
            </p:cNvSpPr>
            <p:nvPr/>
          </p:nvSpPr>
          <p:spPr bwMode="auto">
            <a:xfrm>
              <a:off x="185" y="792"/>
              <a:ext cx="1013" cy="682"/>
            </a:xfrm>
            <a:custGeom>
              <a:avLst/>
              <a:gdLst>
                <a:gd name="T0" fmla="*/ 849 w 769"/>
                <a:gd name="T1" fmla="*/ 0 h 584"/>
                <a:gd name="T2" fmla="*/ 0 w 769"/>
                <a:gd name="T3" fmla="*/ 11 h 584"/>
                <a:gd name="T4" fmla="*/ 0 w 769"/>
                <a:gd name="T5" fmla="*/ 682 h 584"/>
                <a:gd name="T6" fmla="*/ 666 w 769"/>
                <a:gd name="T7" fmla="*/ 682 h 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9" h="584">
                  <a:moveTo>
                    <a:pt x="769" y="0"/>
                  </a:moveTo>
                  <a:lnTo>
                    <a:pt x="0" y="9"/>
                  </a:lnTo>
                  <a:lnTo>
                    <a:pt x="0" y="584"/>
                  </a:lnTo>
                  <a:lnTo>
                    <a:pt x="603" y="584"/>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97" name="Rectangle 39"/>
            <p:cNvSpPr>
              <a:spLocks noChangeArrowheads="1"/>
            </p:cNvSpPr>
            <p:nvPr/>
          </p:nvSpPr>
          <p:spPr bwMode="auto">
            <a:xfrm>
              <a:off x="156" y="1187"/>
              <a:ext cx="7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主动关闭</a:t>
              </a:r>
            </a:p>
          </p:txBody>
        </p:sp>
      </p:grpSp>
      <p:sp>
        <p:nvSpPr>
          <p:cNvPr id="98" name="Freeform 40"/>
          <p:cNvSpPr>
            <a:spLocks/>
          </p:cNvSpPr>
          <p:nvPr/>
        </p:nvSpPr>
        <p:spPr bwMode="auto">
          <a:xfrm>
            <a:off x="6098436" y="1183502"/>
            <a:ext cx="860369" cy="1620096"/>
          </a:xfrm>
          <a:custGeom>
            <a:avLst/>
            <a:gdLst>
              <a:gd name="T0" fmla="*/ 0 w 868"/>
              <a:gd name="T1" fmla="*/ 0 h 1493"/>
              <a:gd name="T2" fmla="*/ 1408112 w 868"/>
              <a:gd name="T3" fmla="*/ 13621 h 1493"/>
              <a:gd name="T4" fmla="*/ 1408112 w 868"/>
              <a:gd name="T5" fmla="*/ 2905125 h 1493"/>
              <a:gd name="T6" fmla="*/ 201159 w 868"/>
              <a:gd name="T7" fmla="*/ 2905125 h 1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1493">
                <a:moveTo>
                  <a:pt x="0" y="0"/>
                </a:moveTo>
                <a:lnTo>
                  <a:pt x="868" y="7"/>
                </a:lnTo>
                <a:lnTo>
                  <a:pt x="868" y="1493"/>
                </a:lnTo>
                <a:lnTo>
                  <a:pt x="124" y="1493"/>
                </a:lnTo>
              </a:path>
            </a:pathLst>
          </a:custGeom>
          <a:noFill/>
          <a:ln w="28575" cap="flat" cmpd="sng">
            <a:solidFill>
              <a:srgbClr val="3333CC"/>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99" name="Rectangle 41"/>
          <p:cNvSpPr>
            <a:spLocks noChangeArrowheads="1"/>
          </p:cNvSpPr>
          <p:nvPr/>
        </p:nvSpPr>
        <p:spPr bwMode="auto">
          <a:xfrm>
            <a:off x="6333130" y="2570170"/>
            <a:ext cx="69570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被动关闭</a:t>
            </a:r>
          </a:p>
        </p:txBody>
      </p:sp>
      <p:sp>
        <p:nvSpPr>
          <p:cNvPr id="100" name="Rectangle 42"/>
          <p:cNvSpPr>
            <a:spLocks noChangeArrowheads="1"/>
          </p:cNvSpPr>
          <p:nvPr/>
        </p:nvSpPr>
        <p:spPr bwMode="auto">
          <a:xfrm>
            <a:off x="4255700" y="1511062"/>
            <a:ext cx="721352" cy="251351"/>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数据传送</a:t>
            </a:r>
          </a:p>
        </p:txBody>
      </p:sp>
      <p:grpSp>
        <p:nvGrpSpPr>
          <p:cNvPr id="101" name="Group 43"/>
          <p:cNvGrpSpPr>
            <a:grpSpLocks/>
          </p:cNvGrpSpPr>
          <p:nvPr/>
        </p:nvGrpSpPr>
        <p:grpSpPr bwMode="auto">
          <a:xfrm>
            <a:off x="6121453" y="1287082"/>
            <a:ext cx="750733" cy="997731"/>
            <a:chOff x="4695" y="867"/>
            <a:chExt cx="848" cy="1127"/>
          </a:xfrm>
        </p:grpSpPr>
        <p:sp>
          <p:nvSpPr>
            <p:cNvPr id="102" name="Freeform 44"/>
            <p:cNvSpPr>
              <a:spLocks/>
            </p:cNvSpPr>
            <p:nvPr/>
          </p:nvSpPr>
          <p:spPr bwMode="auto">
            <a:xfrm>
              <a:off x="4695" y="867"/>
              <a:ext cx="361" cy="1127"/>
            </a:xfrm>
            <a:custGeom>
              <a:avLst/>
              <a:gdLst>
                <a:gd name="T0" fmla="*/ 80 w 451"/>
                <a:gd name="T1" fmla="*/ 1127 h 965"/>
                <a:gd name="T2" fmla="*/ 269 w 451"/>
                <a:gd name="T3" fmla="*/ 1044 h 965"/>
                <a:gd name="T4" fmla="*/ 341 w 451"/>
                <a:gd name="T5" fmla="*/ 827 h 965"/>
                <a:gd name="T6" fmla="*/ 361 w 451"/>
                <a:gd name="T7" fmla="*/ 487 h 965"/>
                <a:gd name="T8" fmla="*/ 341 w 451"/>
                <a:gd name="T9" fmla="*/ 242 h 965"/>
                <a:gd name="T10" fmla="*/ 269 w 451"/>
                <a:gd name="T11" fmla="*/ 84 h 965"/>
                <a:gd name="T12" fmla="*/ 0 w 451"/>
                <a:gd name="T13" fmla="*/ 0 h 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1" h="965">
                  <a:moveTo>
                    <a:pt x="100" y="965"/>
                  </a:moveTo>
                  <a:cubicBezTo>
                    <a:pt x="139" y="951"/>
                    <a:pt x="282" y="937"/>
                    <a:pt x="336" y="894"/>
                  </a:cubicBezTo>
                  <a:cubicBezTo>
                    <a:pt x="390" y="851"/>
                    <a:pt x="407" y="787"/>
                    <a:pt x="426" y="708"/>
                  </a:cubicBezTo>
                  <a:cubicBezTo>
                    <a:pt x="445" y="629"/>
                    <a:pt x="451" y="500"/>
                    <a:pt x="451" y="417"/>
                  </a:cubicBezTo>
                  <a:cubicBezTo>
                    <a:pt x="451" y="334"/>
                    <a:pt x="445" y="264"/>
                    <a:pt x="426" y="207"/>
                  </a:cubicBezTo>
                  <a:cubicBezTo>
                    <a:pt x="407" y="150"/>
                    <a:pt x="407" y="106"/>
                    <a:pt x="336" y="72"/>
                  </a:cubicBezTo>
                  <a:cubicBezTo>
                    <a:pt x="265" y="38"/>
                    <a:pt x="70" y="15"/>
                    <a:pt x="0" y="0"/>
                  </a:cubicBezTo>
                </a:path>
              </a:pathLst>
            </a:custGeom>
            <a:noFill/>
            <a:ln w="28575" cap="flat" cmpd="sng">
              <a:solidFill>
                <a:srgbClr val="00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03" name="Rectangle 45"/>
            <p:cNvSpPr>
              <a:spLocks noChangeArrowheads="1"/>
            </p:cNvSpPr>
            <p:nvPr/>
          </p:nvSpPr>
          <p:spPr bwMode="auto">
            <a:xfrm>
              <a:off x="5047" y="1120"/>
              <a:ext cx="496"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通知</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应用</a:t>
              </a:r>
            </a:p>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进程</a:t>
              </a:r>
            </a:p>
          </p:txBody>
        </p:sp>
      </p:grpSp>
      <p:sp>
        <p:nvSpPr>
          <p:cNvPr id="108" name="Rectangle 50"/>
          <p:cNvSpPr>
            <a:spLocks noChangeArrowheads="1"/>
          </p:cNvSpPr>
          <p:nvPr/>
        </p:nvSpPr>
        <p:spPr bwMode="auto">
          <a:xfrm>
            <a:off x="3204395" y="1042740"/>
            <a:ext cx="27892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a:ln>
                  <a:noFill/>
                </a:ln>
                <a:effectLst/>
                <a:uLnTx/>
                <a:uFillTx/>
                <a:latin typeface="微软雅黑" pitchFamily="34" charset="-122"/>
                <a:ea typeface="微软雅黑" pitchFamily="34" charset="-122"/>
              </a:rPr>
              <a:t>A</a:t>
            </a:r>
          </a:p>
        </p:txBody>
      </p:sp>
      <p:sp>
        <p:nvSpPr>
          <p:cNvPr id="109" name="Rectangle 51"/>
          <p:cNvSpPr>
            <a:spLocks noChangeArrowheads="1"/>
          </p:cNvSpPr>
          <p:nvPr/>
        </p:nvSpPr>
        <p:spPr bwMode="auto">
          <a:xfrm>
            <a:off x="5639239" y="1042740"/>
            <a:ext cx="27090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effectLst/>
                <a:uLnTx/>
                <a:uFillTx/>
                <a:latin typeface="微软雅黑" pitchFamily="34" charset="-122"/>
                <a:ea typeface="微软雅黑" pitchFamily="34" charset="-122"/>
              </a:rPr>
              <a:t>B</a:t>
            </a:r>
          </a:p>
        </p:txBody>
      </p:sp>
      <p:sp>
        <p:nvSpPr>
          <p:cNvPr id="110" name="Rectangle 52"/>
          <p:cNvSpPr>
            <a:spLocks noChangeArrowheads="1"/>
          </p:cNvSpPr>
          <p:nvPr/>
        </p:nvSpPr>
        <p:spPr bwMode="auto">
          <a:xfrm>
            <a:off x="2886307" y="82586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客户</a:t>
            </a:r>
          </a:p>
        </p:txBody>
      </p:sp>
      <p:sp>
        <p:nvSpPr>
          <p:cNvPr id="111" name="Rectangle 53"/>
          <p:cNvSpPr>
            <a:spLocks noChangeArrowheads="1"/>
          </p:cNvSpPr>
          <p:nvPr/>
        </p:nvSpPr>
        <p:spPr bwMode="auto">
          <a:xfrm>
            <a:off x="5628973" y="82586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itchFamily="34" charset="-122"/>
                <a:ea typeface="微软雅黑" pitchFamily="34" charset="-122"/>
              </a:rPr>
              <a:t>服务器</a:t>
            </a:r>
          </a:p>
        </p:txBody>
      </p:sp>
      <p:sp>
        <p:nvSpPr>
          <p:cNvPr id="112" name="Rectangle 54"/>
          <p:cNvSpPr>
            <a:spLocks noChangeArrowheads="1"/>
          </p:cNvSpPr>
          <p:nvPr/>
        </p:nvSpPr>
        <p:spPr bwMode="auto">
          <a:xfrm rot="20971112">
            <a:off x="4355353" y="2532597"/>
            <a:ext cx="695704" cy="243656"/>
          </a:xfrm>
          <a:prstGeom prst="rect">
            <a:avLst/>
          </a:prstGeom>
          <a:solidFill>
            <a:srgbClr val="00FFFF"/>
          </a:solidFill>
          <a:ln w="12700">
            <a:headEnd/>
            <a:tailEnd/>
          </a:ln>
          <a:extLst/>
        </p:spPr>
        <p:style>
          <a:lnRef idx="2">
            <a:schemeClr val="dk1"/>
          </a:lnRef>
          <a:fillRef idx="1">
            <a:schemeClr val="lt1"/>
          </a:fillRef>
          <a:effectRef idx="0">
            <a:schemeClr val="dk1"/>
          </a:effectRef>
          <a:fontRef idx="minor">
            <a:schemeClr val="dk1"/>
          </a:fontRef>
        </p:style>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effectLst/>
                <a:uLnTx/>
                <a:uFillTx/>
                <a:latin typeface="微软雅黑" pitchFamily="34" charset="-122"/>
                <a:ea typeface="微软雅黑" pitchFamily="34" charset="-122"/>
              </a:rPr>
              <a:t>数据传送</a:t>
            </a:r>
          </a:p>
        </p:txBody>
      </p:sp>
      <p:sp>
        <p:nvSpPr>
          <p:cNvPr id="113" name="Text Box 55"/>
          <p:cNvSpPr txBox="1">
            <a:spLocks noChangeArrowheads="1"/>
          </p:cNvSpPr>
          <p:nvPr/>
        </p:nvSpPr>
        <p:spPr bwMode="auto">
          <a:xfrm>
            <a:off x="5641576" y="3756179"/>
            <a:ext cx="541803" cy="187683"/>
          </a:xfrm>
          <a:prstGeom prst="rect">
            <a:avLst/>
          </a:prstGeom>
          <a:noFill/>
          <a:ln>
            <a:noFill/>
          </a:ln>
          <a:effectLst/>
          <a:extLst>
            <a:ext uri="{909E8E84-426E-40DD-AFC4-6F175D3DCCD1}">
              <a14:hiddenFill xmlns:a14="http://schemas.microsoft.com/office/drawing/2010/main">
                <a:solidFill>
                  <a:srgbClr val="6633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a:r>
              <a:rPr lang="en-US" altLang="zh-CN" sz="1000" dirty="0">
                <a:latin typeface="微软雅黑" pitchFamily="34" charset="-122"/>
                <a:ea typeface="微软雅黑" pitchFamily="34" charset="-122"/>
              </a:rPr>
              <a:t>CLOSED</a:t>
            </a:r>
          </a:p>
        </p:txBody>
      </p:sp>
      <p:pic>
        <p:nvPicPr>
          <p:cNvPr id="115"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733" y="1067336"/>
            <a:ext cx="270208" cy="27020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34"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8884" y="1067336"/>
            <a:ext cx="270208" cy="270208"/>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46"/>
          <p:cNvSpPr>
            <a:spLocks noChangeArrowheads="1"/>
          </p:cNvSpPr>
          <p:nvPr/>
        </p:nvSpPr>
        <p:spPr bwMode="auto">
          <a:xfrm>
            <a:off x="2821016" y="1424303"/>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sp>
        <p:nvSpPr>
          <p:cNvPr id="118" name="Rectangle 47"/>
          <p:cNvSpPr>
            <a:spLocks noChangeArrowheads="1"/>
          </p:cNvSpPr>
          <p:nvPr/>
        </p:nvSpPr>
        <p:spPr bwMode="auto">
          <a:xfrm>
            <a:off x="5642882" y="1667761"/>
            <a:ext cx="65402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ESTAB-</a:t>
            </a:r>
          </a:p>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LISHED</a:t>
            </a:r>
          </a:p>
        </p:txBody>
      </p:sp>
      <p:grpSp>
        <p:nvGrpSpPr>
          <p:cNvPr id="4" name="组合 3"/>
          <p:cNvGrpSpPr/>
          <p:nvPr/>
        </p:nvGrpSpPr>
        <p:grpSpPr>
          <a:xfrm>
            <a:off x="2857404" y="3984586"/>
            <a:ext cx="541802" cy="294805"/>
            <a:chOff x="2857404" y="3984586"/>
            <a:chExt cx="541802" cy="294805"/>
          </a:xfrm>
        </p:grpSpPr>
        <p:sp>
          <p:nvSpPr>
            <p:cNvPr id="61" name="Rectangle 3"/>
            <p:cNvSpPr>
              <a:spLocks noChangeArrowheads="1"/>
            </p:cNvSpPr>
            <p:nvPr/>
          </p:nvSpPr>
          <p:spPr bwMode="auto">
            <a:xfrm>
              <a:off x="2860900" y="3984586"/>
              <a:ext cx="532064" cy="294805"/>
            </a:xfrm>
            <a:prstGeom prst="rect">
              <a:avLst/>
            </a:prstGeom>
            <a:solidFill>
              <a:srgbClr val="00FF99"/>
            </a:solidFill>
            <a:ln w="12700" algn="ctr">
              <a:solidFill>
                <a:schemeClr val="tx1"/>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a:ln>
                  <a:noFill/>
                </a:ln>
                <a:effectLst/>
                <a:uLnTx/>
                <a:uFillTx/>
                <a:latin typeface="微软雅黑" pitchFamily="34" charset="-122"/>
                <a:ea typeface="微软雅黑" pitchFamily="34" charset="-122"/>
              </a:endParaRPr>
            </a:p>
          </p:txBody>
        </p:sp>
        <p:sp>
          <p:nvSpPr>
            <p:cNvPr id="119" name="Text Box 4"/>
            <p:cNvSpPr txBox="1">
              <a:spLocks noChangeArrowheads="1"/>
            </p:cNvSpPr>
            <p:nvPr/>
          </p:nvSpPr>
          <p:spPr bwMode="auto">
            <a:xfrm>
              <a:off x="2857404" y="4031507"/>
              <a:ext cx="541802" cy="187684"/>
            </a:xfrm>
            <a:prstGeom prst="rect">
              <a:avLst/>
            </a:prstGeom>
            <a:noFill/>
            <a:ln>
              <a:noFill/>
            </a:ln>
            <a:effectLst/>
            <a:extLst/>
          </p:spPr>
          <p:txBody>
            <a:bodyPr wrap="none" anchor="ct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1000" i="0" u="none" strike="noStrike" kern="0" cap="none" spc="0" normalizeH="0" baseline="0" noProof="0" dirty="0">
                  <a:ln>
                    <a:noFill/>
                  </a:ln>
                  <a:effectLst/>
                  <a:uLnTx/>
                  <a:uFillTx/>
                  <a:latin typeface="微软雅黑" pitchFamily="34" charset="-122"/>
                  <a:ea typeface="微软雅黑" pitchFamily="34" charset="-122"/>
                </a:rPr>
                <a:t>CLOSED</a:t>
              </a:r>
            </a:p>
          </p:txBody>
        </p:sp>
      </p:grpSp>
    </p:spTree>
    <p:extLst>
      <p:ext uri="{BB962C8B-B14F-4D97-AF65-F5344CB8AC3E}">
        <p14:creationId xmlns:p14="http://schemas.microsoft.com/office/powerpoint/2010/main" val="371336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2000"/>
                                        <p:tgtEl>
                                          <p:spTgt spid="88"/>
                                        </p:tgtEl>
                                      </p:cBhvr>
                                    </p:animEffect>
                                  </p:childTnLst>
                                </p:cTn>
                              </p:par>
                            </p:childTnLst>
                          </p:cTn>
                        </p:par>
                        <p:par>
                          <p:cTn id="8" fill="hold">
                            <p:stCondLst>
                              <p:cond delay="3000"/>
                            </p:stCondLst>
                            <p:childTnLst>
                              <p:par>
                                <p:cTn id="9" presetID="22" presetClass="entr" presetSubtype="1"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1182563"/>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20375" y="1131148"/>
            <a:ext cx="3703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A </a:t>
            </a:r>
            <a:r>
              <a:rPr lang="zh-CN" altLang="en-US" sz="2400" b="1" dirty="0">
                <a:solidFill>
                  <a:schemeClr val="bg1"/>
                </a:solidFill>
                <a:latin typeface="微软雅黑" pitchFamily="34" charset="-122"/>
                <a:ea typeface="微软雅黑" pitchFamily="34" charset="-122"/>
              </a:rPr>
              <a:t>必须等待 </a:t>
            </a:r>
            <a:r>
              <a:rPr lang="en-US" altLang="zh-CN" sz="2400" b="1" dirty="0">
                <a:solidFill>
                  <a:schemeClr val="bg1"/>
                </a:solidFill>
                <a:latin typeface="微软雅黑" pitchFamily="34" charset="-122"/>
                <a:ea typeface="微软雅黑" pitchFamily="34" charset="-122"/>
              </a:rPr>
              <a:t>2MSL </a:t>
            </a:r>
            <a:r>
              <a:rPr lang="zh-CN" altLang="en-US" sz="2400" b="1" dirty="0">
                <a:solidFill>
                  <a:schemeClr val="bg1"/>
                </a:solidFill>
                <a:latin typeface="微软雅黑" pitchFamily="34" charset="-122"/>
                <a:ea typeface="微软雅黑" pitchFamily="34" charset="-122"/>
              </a:rPr>
              <a:t>的时间</a:t>
            </a:r>
          </a:p>
        </p:txBody>
      </p:sp>
      <p:sp>
        <p:nvSpPr>
          <p:cNvPr id="4" name="Rectangle 8"/>
          <p:cNvSpPr>
            <a:spLocks noChangeArrowheads="1"/>
          </p:cNvSpPr>
          <p:nvPr/>
        </p:nvSpPr>
        <p:spPr bwMode="auto">
          <a:xfrm>
            <a:off x="545143" y="1595588"/>
            <a:ext cx="8053711"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第一</a:t>
            </a:r>
            <a:r>
              <a:rPr lang="zh-CN" altLang="en-US" sz="2000" b="1" dirty="0">
                <a:latin typeface="微软雅黑" pitchFamily="34" charset="-122"/>
                <a:ea typeface="微软雅黑" pitchFamily="34" charset="-122"/>
              </a:rPr>
              <a:t>，为了保证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发送的最后一个 </a:t>
            </a:r>
            <a:r>
              <a:rPr lang="en-US" altLang="zh-CN" sz="2000" b="1" dirty="0">
                <a:latin typeface="微软雅黑" pitchFamily="34" charset="-122"/>
                <a:ea typeface="微软雅黑" pitchFamily="34" charset="-122"/>
              </a:rPr>
              <a:t>ACK </a:t>
            </a:r>
            <a:r>
              <a:rPr lang="zh-CN" altLang="en-US" sz="2000" b="1" dirty="0">
                <a:latin typeface="微软雅黑" pitchFamily="34" charset="-122"/>
                <a:ea typeface="微软雅黑" pitchFamily="34" charset="-122"/>
              </a:rPr>
              <a:t>报文段能够到达 </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第二</a:t>
            </a:r>
            <a:r>
              <a:rPr lang="zh-CN" altLang="en-US" sz="2000" b="1" dirty="0">
                <a:latin typeface="微软雅黑" pitchFamily="34" charset="-122"/>
                <a:ea typeface="微软雅黑" pitchFamily="34" charset="-122"/>
              </a:rPr>
              <a:t>，防止 “已失效的连接请求报文段”出现在本连接中</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39719647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1182563"/>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0229" y="1131148"/>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保活计时器</a:t>
            </a:r>
          </a:p>
        </p:txBody>
      </p:sp>
      <p:sp>
        <p:nvSpPr>
          <p:cNvPr id="4" name="Rectangle 8"/>
          <p:cNvSpPr>
            <a:spLocks noChangeArrowheads="1"/>
          </p:cNvSpPr>
          <p:nvPr/>
        </p:nvSpPr>
        <p:spPr bwMode="auto">
          <a:xfrm>
            <a:off x="545143" y="1595588"/>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用来</a:t>
            </a:r>
            <a:r>
              <a:rPr lang="zh-CN" altLang="en-US" sz="2000" b="1" dirty="0">
                <a:latin typeface="微软雅黑" pitchFamily="34" charset="-122"/>
                <a:ea typeface="微软雅黑" pitchFamily="34" charset="-122"/>
              </a:rPr>
              <a:t>防止</a:t>
            </a:r>
            <a:r>
              <a:rPr lang="zh-CN" altLang="en-US"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TCP</a:t>
            </a:r>
            <a:r>
              <a:rPr lang="zh-CN" altLang="en-US" sz="2000" b="1" dirty="0" smtClean="0">
                <a:latin typeface="微软雅黑" pitchFamily="34" charset="-122"/>
                <a:ea typeface="微软雅黑" pitchFamily="34" charset="-122"/>
              </a:rPr>
              <a:t>连接</a:t>
            </a:r>
            <a:r>
              <a:rPr lang="zh-CN" altLang="en-US" sz="2000" b="1" dirty="0">
                <a:latin typeface="微软雅黑" pitchFamily="34" charset="-122"/>
                <a:ea typeface="微软雅黑" pitchFamily="34" charset="-122"/>
              </a:rPr>
              <a:t>出现长时期的</a:t>
            </a:r>
            <a:r>
              <a:rPr lang="zh-CN" altLang="en-US" sz="2000" b="1" dirty="0" smtClean="0">
                <a:latin typeface="微软雅黑" pitchFamily="34" charset="-122"/>
                <a:ea typeface="微软雅黑" pitchFamily="34" charset="-122"/>
              </a:rPr>
              <a:t>空闲。</a:t>
            </a:r>
            <a:endParaRPr lang="en-US" altLang="zh-CN" sz="2000" b="1" dirty="0" smtClean="0">
              <a:latin typeface="微软雅黑" pitchFamily="34" charset="-122"/>
              <a:ea typeface="微软雅黑" pitchFamily="34" charset="-122"/>
            </a:endParaRP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保活计时器 通常设置为</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小时 。若服务器过了</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小时还没有收到客户的信息，它就发送探测报文段。若发送了</a:t>
            </a:r>
            <a:r>
              <a:rPr lang="en-US" altLang="zh-CN" sz="2000" b="1" dirty="0">
                <a:latin typeface="微软雅黑" pitchFamily="34" charset="-122"/>
                <a:ea typeface="微软雅黑" pitchFamily="34" charset="-122"/>
              </a:rPr>
              <a:t>10</a:t>
            </a:r>
            <a:r>
              <a:rPr lang="zh-CN" altLang="en-US" sz="2000" b="1" dirty="0">
                <a:latin typeface="微软雅黑" pitchFamily="34" charset="-122"/>
                <a:ea typeface="微软雅黑" pitchFamily="34" charset="-122"/>
              </a:rPr>
              <a:t>个探测报文段（每一个相隔</a:t>
            </a:r>
            <a:r>
              <a:rPr lang="en-US" altLang="zh-CN" sz="2000" b="1" dirty="0">
                <a:latin typeface="微软雅黑" pitchFamily="34" charset="-122"/>
                <a:ea typeface="微软雅黑" pitchFamily="34" charset="-122"/>
              </a:rPr>
              <a:t>75</a:t>
            </a:r>
            <a:r>
              <a:rPr lang="zh-CN" altLang="en-US" sz="2000" b="1" dirty="0">
                <a:latin typeface="微软雅黑" pitchFamily="34" charset="-122"/>
                <a:ea typeface="微软雅黑" pitchFamily="34" charset="-122"/>
              </a:rPr>
              <a:t>秒）还没有响应，就假定客户出了故障，因而就终止该连接。 </a:t>
            </a:r>
          </a:p>
        </p:txBody>
      </p:sp>
    </p:spTree>
    <p:extLst>
      <p:ext uri="{BB962C8B-B14F-4D97-AF65-F5344CB8AC3E}">
        <p14:creationId xmlns:p14="http://schemas.microsoft.com/office/powerpoint/2010/main" val="175182767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96310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52851" y="920836"/>
            <a:ext cx="36383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5.9.3  TCP </a:t>
            </a:r>
            <a:r>
              <a:rPr lang="zh-CN" altLang="en-US" sz="2400" b="1" dirty="0">
                <a:solidFill>
                  <a:schemeClr val="bg1"/>
                </a:solidFill>
                <a:latin typeface="微软雅黑" pitchFamily="34" charset="-122"/>
                <a:ea typeface="微软雅黑" pitchFamily="34" charset="-122"/>
              </a:rPr>
              <a:t>的有限状态机</a:t>
            </a:r>
          </a:p>
        </p:txBody>
      </p:sp>
      <p:sp>
        <p:nvSpPr>
          <p:cNvPr id="4" name="Rectangle 8"/>
          <p:cNvSpPr>
            <a:spLocks noChangeArrowheads="1"/>
          </p:cNvSpPr>
          <p:nvPr/>
        </p:nvSpPr>
        <p:spPr bwMode="auto">
          <a:xfrm>
            <a:off x="545143" y="1366988"/>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箭头旁边的字，表明引起这种变迁的原因，或表明发生状态变迁后又出现什么动作。</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图中有三种不同的箭头。</a:t>
            </a:r>
          </a:p>
          <a:p>
            <a:pPr marL="72072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粗实线箭头表示对客户进程的正常变迁。</a:t>
            </a:r>
          </a:p>
          <a:p>
            <a:pPr marL="72072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粗虚线箭头表示对服务器进程的正常变迁。</a:t>
            </a:r>
          </a:p>
          <a:p>
            <a:pPr marL="72072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细线箭头表示异常变迁。 </a:t>
            </a:r>
          </a:p>
        </p:txBody>
      </p:sp>
    </p:spTree>
    <p:extLst>
      <p:ext uri="{BB962C8B-B14F-4D97-AF65-F5344CB8AC3E}">
        <p14:creationId xmlns:p14="http://schemas.microsoft.com/office/powerpoint/2010/main" val="2971278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3946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52864" y="1206255"/>
            <a:ext cx="2056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需要解决的问题 </a:t>
            </a:r>
          </a:p>
        </p:txBody>
      </p:sp>
      <p:sp>
        <p:nvSpPr>
          <p:cNvPr id="4" name="Rectangle 68"/>
          <p:cNvSpPr>
            <a:spLocks noChangeArrowheads="1"/>
          </p:cNvSpPr>
          <p:nvPr/>
        </p:nvSpPr>
        <p:spPr bwMode="auto">
          <a:xfrm>
            <a:off x="556963" y="1712293"/>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由于进程的创建和撤销都是动态的，发送方几乎无法识别其他机器上的进程。</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有时我们会改换接收报文的进程，但并不需要通知所有发送方。</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我们往往需要利用目的主机提供的功能来识别终点，而不需要知道实现这个功能的进程</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423920244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2" y="993781"/>
            <a:ext cx="8053711" cy="37131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9" name="组合 68"/>
          <p:cNvGrpSpPr/>
          <p:nvPr/>
        </p:nvGrpSpPr>
        <p:grpSpPr>
          <a:xfrm>
            <a:off x="2903025" y="957768"/>
            <a:ext cx="4263459" cy="3743225"/>
            <a:chOff x="688417" y="-112036"/>
            <a:chExt cx="8078966" cy="7093164"/>
          </a:xfrm>
        </p:grpSpPr>
        <p:sp>
          <p:nvSpPr>
            <p:cNvPr id="6" name="Rectangle 5"/>
            <p:cNvSpPr>
              <a:spLocks noChangeArrowheads="1"/>
            </p:cNvSpPr>
            <p:nvPr/>
          </p:nvSpPr>
          <p:spPr bwMode="auto">
            <a:xfrm>
              <a:off x="688417" y="4458427"/>
              <a:ext cx="4783787" cy="2451016"/>
            </a:xfrm>
            <a:prstGeom prst="rect">
              <a:avLst/>
            </a:prstGeom>
            <a:solidFill>
              <a:srgbClr val="66FFFF"/>
            </a:solidFill>
            <a:ln w="9525">
              <a:solidFill>
                <a:schemeClr val="tx1"/>
              </a:solidFill>
              <a:prstDash val="sysDot"/>
              <a:miter lim="800000"/>
              <a:headEnd/>
              <a:tailEnd/>
            </a:ln>
            <a:effectLst/>
          </p:spPr>
          <p:txBody>
            <a:bodyPr wrap="none" anchor="ctr"/>
            <a:lstStyle/>
            <a:p>
              <a:endParaRPr lang="zh-CN" altLang="en-US" sz="800" b="1">
                <a:latin typeface="微软雅黑" pitchFamily="34" charset="-122"/>
                <a:ea typeface="微软雅黑" pitchFamily="34" charset="-122"/>
              </a:endParaRPr>
            </a:p>
          </p:txBody>
        </p:sp>
        <p:sp>
          <p:nvSpPr>
            <p:cNvPr id="7" name="Rectangle 6"/>
            <p:cNvSpPr>
              <a:spLocks noChangeArrowheads="1"/>
            </p:cNvSpPr>
            <p:nvPr/>
          </p:nvSpPr>
          <p:spPr bwMode="auto">
            <a:xfrm>
              <a:off x="5726732" y="3632200"/>
              <a:ext cx="1575329" cy="2012950"/>
            </a:xfrm>
            <a:prstGeom prst="rect">
              <a:avLst/>
            </a:prstGeom>
            <a:solidFill>
              <a:srgbClr val="FFFF00"/>
            </a:solidFill>
            <a:ln w="9525">
              <a:solidFill>
                <a:schemeClr val="tx1"/>
              </a:solidFill>
              <a:prstDash val="sysDot"/>
              <a:miter lim="800000"/>
              <a:headEnd/>
              <a:tailEnd/>
            </a:ln>
            <a:effectLst/>
          </p:spPr>
          <p:txBody>
            <a:bodyPr wrap="none" anchor="ctr"/>
            <a:lstStyle/>
            <a:p>
              <a:endParaRPr lang="zh-CN" altLang="en-US" sz="800" b="1">
                <a:latin typeface="微软雅黑" pitchFamily="34" charset="-122"/>
                <a:ea typeface="微软雅黑" pitchFamily="34" charset="-122"/>
              </a:endParaRPr>
            </a:p>
          </p:txBody>
        </p:sp>
        <p:sp>
          <p:nvSpPr>
            <p:cNvPr id="8" name="Line 7"/>
            <p:cNvSpPr>
              <a:spLocks noChangeShapeType="1"/>
            </p:cNvSpPr>
            <p:nvPr/>
          </p:nvSpPr>
          <p:spPr bwMode="auto">
            <a:xfrm rot="5400000" flipV="1">
              <a:off x="5303663" y="3291285"/>
              <a:ext cx="0" cy="1186656"/>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9" name="Rectangle 8"/>
            <p:cNvSpPr>
              <a:spLocks noChangeArrowheads="1"/>
            </p:cNvSpPr>
            <p:nvPr/>
          </p:nvSpPr>
          <p:spPr bwMode="auto">
            <a:xfrm>
              <a:off x="3609668" y="236538"/>
              <a:ext cx="846138" cy="252412"/>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CLOSED</a:t>
              </a:r>
            </a:p>
          </p:txBody>
        </p:sp>
        <p:sp>
          <p:nvSpPr>
            <p:cNvPr id="10" name="Rectangle 9"/>
            <p:cNvSpPr>
              <a:spLocks noChangeArrowheads="1"/>
            </p:cNvSpPr>
            <p:nvPr/>
          </p:nvSpPr>
          <p:spPr bwMode="auto">
            <a:xfrm>
              <a:off x="3270870" y="3759201"/>
              <a:ext cx="1439465"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ESTABLISHED</a:t>
              </a:r>
            </a:p>
          </p:txBody>
        </p:sp>
        <p:sp>
          <p:nvSpPr>
            <p:cNvPr id="11" name="Rectangle 10"/>
            <p:cNvSpPr>
              <a:spLocks noChangeArrowheads="1"/>
            </p:cNvSpPr>
            <p:nvPr/>
          </p:nvSpPr>
          <p:spPr bwMode="auto">
            <a:xfrm>
              <a:off x="3609668" y="1243013"/>
              <a:ext cx="846138" cy="252412"/>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LISTEN</a:t>
              </a:r>
            </a:p>
          </p:txBody>
        </p:sp>
        <p:sp>
          <p:nvSpPr>
            <p:cNvPr id="12" name="Rectangle 11"/>
            <p:cNvSpPr>
              <a:spLocks noChangeArrowheads="1"/>
            </p:cNvSpPr>
            <p:nvPr/>
          </p:nvSpPr>
          <p:spPr bwMode="auto">
            <a:xfrm>
              <a:off x="5853996" y="3759201"/>
              <a:ext cx="1355196"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CLOSE_WAIT</a:t>
              </a:r>
            </a:p>
          </p:txBody>
        </p:sp>
        <p:sp>
          <p:nvSpPr>
            <p:cNvPr id="13" name="Rectangle 12"/>
            <p:cNvSpPr>
              <a:spLocks noChangeArrowheads="1"/>
            </p:cNvSpPr>
            <p:nvPr/>
          </p:nvSpPr>
          <p:spPr bwMode="auto">
            <a:xfrm>
              <a:off x="983547" y="4891089"/>
              <a:ext cx="1184936"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FIN_WAIT_1</a:t>
              </a:r>
            </a:p>
          </p:txBody>
        </p:sp>
        <p:sp>
          <p:nvSpPr>
            <p:cNvPr id="14" name="Rectangle 13"/>
            <p:cNvSpPr>
              <a:spLocks noChangeArrowheads="1"/>
            </p:cNvSpPr>
            <p:nvPr/>
          </p:nvSpPr>
          <p:spPr bwMode="auto">
            <a:xfrm>
              <a:off x="983547" y="2312989"/>
              <a:ext cx="1184936"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dirty="0">
                  <a:latin typeface="微软雅黑" pitchFamily="34" charset="-122"/>
                  <a:ea typeface="微软雅黑" pitchFamily="34" charset="-122"/>
                </a:rPr>
                <a:t>SYN_RCVD</a:t>
              </a:r>
            </a:p>
          </p:txBody>
        </p:sp>
        <p:sp>
          <p:nvSpPr>
            <p:cNvPr id="15" name="Rectangle 14"/>
            <p:cNvSpPr>
              <a:spLocks noChangeArrowheads="1"/>
            </p:cNvSpPr>
            <p:nvPr/>
          </p:nvSpPr>
          <p:spPr bwMode="auto">
            <a:xfrm>
              <a:off x="983547" y="6337301"/>
              <a:ext cx="1184936"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FIN_WAIT_2</a:t>
              </a:r>
            </a:p>
          </p:txBody>
        </p:sp>
        <p:sp>
          <p:nvSpPr>
            <p:cNvPr id="16" name="Rectangle 15"/>
            <p:cNvSpPr>
              <a:spLocks noChangeArrowheads="1"/>
            </p:cNvSpPr>
            <p:nvPr/>
          </p:nvSpPr>
          <p:spPr bwMode="auto">
            <a:xfrm>
              <a:off x="3566674" y="4891089"/>
              <a:ext cx="932127"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CLOSING</a:t>
              </a:r>
            </a:p>
          </p:txBody>
        </p:sp>
        <p:sp>
          <p:nvSpPr>
            <p:cNvPr id="17" name="Rectangle 16"/>
            <p:cNvSpPr>
              <a:spLocks noChangeArrowheads="1"/>
            </p:cNvSpPr>
            <p:nvPr/>
          </p:nvSpPr>
          <p:spPr bwMode="auto">
            <a:xfrm>
              <a:off x="3439410" y="6337301"/>
              <a:ext cx="1186656"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TIME_WAIT</a:t>
              </a:r>
            </a:p>
          </p:txBody>
        </p:sp>
        <p:sp>
          <p:nvSpPr>
            <p:cNvPr id="18" name="Rectangle 17"/>
            <p:cNvSpPr>
              <a:spLocks noChangeArrowheads="1"/>
            </p:cNvSpPr>
            <p:nvPr/>
          </p:nvSpPr>
          <p:spPr bwMode="auto">
            <a:xfrm>
              <a:off x="5981261" y="2312989"/>
              <a:ext cx="1100667" cy="250825"/>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SYN_SENT</a:t>
              </a:r>
            </a:p>
          </p:txBody>
        </p:sp>
        <p:sp>
          <p:nvSpPr>
            <p:cNvPr id="19" name="Rectangle 18"/>
            <p:cNvSpPr>
              <a:spLocks noChangeArrowheads="1"/>
            </p:cNvSpPr>
            <p:nvPr/>
          </p:nvSpPr>
          <p:spPr bwMode="auto">
            <a:xfrm>
              <a:off x="5938266" y="5267326"/>
              <a:ext cx="1186656" cy="252413"/>
            </a:xfrm>
            <a:prstGeom prst="rect">
              <a:avLst/>
            </a:prstGeom>
            <a:solidFill>
              <a:srgbClr val="66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b="1">
                  <a:latin typeface="微软雅黑" pitchFamily="34" charset="-122"/>
                  <a:ea typeface="微软雅黑" pitchFamily="34" charset="-122"/>
                </a:rPr>
                <a:t>LAST_ACK</a:t>
              </a:r>
            </a:p>
          </p:txBody>
        </p:sp>
        <p:sp>
          <p:nvSpPr>
            <p:cNvPr id="20" name="Line 19"/>
            <p:cNvSpPr>
              <a:spLocks noChangeShapeType="1"/>
            </p:cNvSpPr>
            <p:nvPr/>
          </p:nvSpPr>
          <p:spPr bwMode="auto">
            <a:xfrm>
              <a:off x="4287266" y="488950"/>
              <a:ext cx="2244329" cy="182403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1" name="Line 20"/>
            <p:cNvSpPr>
              <a:spLocks noChangeShapeType="1"/>
            </p:cNvSpPr>
            <p:nvPr/>
          </p:nvSpPr>
          <p:spPr bwMode="auto">
            <a:xfrm flipH="1">
              <a:off x="4371536" y="2563814"/>
              <a:ext cx="1736990" cy="1195387"/>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2" name="Line 21"/>
            <p:cNvSpPr>
              <a:spLocks noChangeShapeType="1"/>
            </p:cNvSpPr>
            <p:nvPr/>
          </p:nvSpPr>
          <p:spPr bwMode="auto">
            <a:xfrm flipH="1">
              <a:off x="1915674" y="4010026"/>
              <a:ext cx="1693994" cy="881063"/>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3" name="Line 22"/>
            <p:cNvSpPr>
              <a:spLocks noChangeShapeType="1"/>
            </p:cNvSpPr>
            <p:nvPr/>
          </p:nvSpPr>
          <p:spPr bwMode="auto">
            <a:xfrm flipH="1">
              <a:off x="1554517" y="5141914"/>
              <a:ext cx="0" cy="1195387"/>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4" name="Line 23"/>
            <p:cNvSpPr>
              <a:spLocks noChangeShapeType="1"/>
            </p:cNvSpPr>
            <p:nvPr/>
          </p:nvSpPr>
          <p:spPr bwMode="auto">
            <a:xfrm>
              <a:off x="2166763" y="6462713"/>
              <a:ext cx="1277805"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5" name="Line 24"/>
            <p:cNvSpPr>
              <a:spLocks noChangeShapeType="1"/>
            </p:cNvSpPr>
            <p:nvPr/>
          </p:nvSpPr>
          <p:spPr bwMode="auto">
            <a:xfrm>
              <a:off x="3857318" y="498475"/>
              <a:ext cx="6879" cy="736600"/>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6" name="Line 25"/>
            <p:cNvSpPr>
              <a:spLocks noChangeShapeType="1"/>
            </p:cNvSpPr>
            <p:nvPr/>
          </p:nvSpPr>
          <p:spPr bwMode="auto">
            <a:xfrm flipH="1">
              <a:off x="1363619" y="1263992"/>
              <a:ext cx="2246048" cy="1006475"/>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7" name="Line 26"/>
            <p:cNvSpPr>
              <a:spLocks noChangeShapeType="1"/>
            </p:cNvSpPr>
            <p:nvPr/>
          </p:nvSpPr>
          <p:spPr bwMode="auto">
            <a:xfrm>
              <a:off x="1829684" y="2563814"/>
              <a:ext cx="1864254" cy="1195387"/>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8" name="Line 27"/>
            <p:cNvSpPr>
              <a:spLocks noChangeShapeType="1"/>
            </p:cNvSpPr>
            <p:nvPr/>
          </p:nvSpPr>
          <p:spPr bwMode="auto">
            <a:xfrm>
              <a:off x="6658859" y="4010025"/>
              <a:ext cx="0" cy="1257300"/>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29" name="Freeform 28"/>
            <p:cNvSpPr>
              <a:spLocks/>
            </p:cNvSpPr>
            <p:nvPr/>
          </p:nvSpPr>
          <p:spPr bwMode="auto">
            <a:xfrm>
              <a:off x="7133521" y="5386388"/>
              <a:ext cx="1203854" cy="6350"/>
            </a:xfrm>
            <a:custGeom>
              <a:avLst/>
              <a:gdLst>
                <a:gd name="T0" fmla="*/ 0 w 682"/>
                <a:gd name="T1" fmla="*/ 5 h 5"/>
                <a:gd name="T2" fmla="*/ 682 w 682"/>
                <a:gd name="T3" fmla="*/ 0 h 5"/>
              </a:gdLst>
              <a:ahLst/>
              <a:cxnLst>
                <a:cxn ang="0">
                  <a:pos x="T0" y="T1"/>
                </a:cxn>
                <a:cxn ang="0">
                  <a:pos x="T2" y="T3"/>
                </a:cxn>
              </a:cxnLst>
              <a:rect l="0" t="0" r="r" b="b"/>
              <a:pathLst>
                <a:path w="682" h="5">
                  <a:moveTo>
                    <a:pt x="0" y="5"/>
                  </a:moveTo>
                  <a:lnTo>
                    <a:pt x="682" y="0"/>
                  </a:lnTo>
                </a:path>
              </a:pathLst>
            </a:custGeom>
            <a:noFill/>
            <a:ln w="38100" cmpd="sng">
              <a:solidFill>
                <a:srgbClr val="CC00CC"/>
              </a:solidFill>
              <a:prstDash val="sysDot"/>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0" name="Line 29"/>
            <p:cNvSpPr>
              <a:spLocks noChangeShapeType="1"/>
            </p:cNvSpPr>
            <p:nvPr/>
          </p:nvSpPr>
          <p:spPr bwMode="auto">
            <a:xfrm>
              <a:off x="1554517" y="2563814"/>
              <a:ext cx="0" cy="2327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1" name="Line 30"/>
            <p:cNvSpPr>
              <a:spLocks noChangeShapeType="1"/>
            </p:cNvSpPr>
            <p:nvPr/>
          </p:nvSpPr>
          <p:spPr bwMode="auto">
            <a:xfrm>
              <a:off x="4032737" y="5141914"/>
              <a:ext cx="0" cy="1195387"/>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2" name="Line 31"/>
            <p:cNvSpPr>
              <a:spLocks noChangeShapeType="1"/>
            </p:cNvSpPr>
            <p:nvPr/>
          </p:nvSpPr>
          <p:spPr bwMode="auto">
            <a:xfrm rot="-5400000">
              <a:off x="2864205" y="4319192"/>
              <a:ext cx="1587" cy="1393031"/>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3" name="Line 33"/>
            <p:cNvSpPr>
              <a:spLocks noChangeShapeType="1"/>
            </p:cNvSpPr>
            <p:nvPr/>
          </p:nvSpPr>
          <p:spPr bwMode="auto">
            <a:xfrm rot="5400000" flipH="1">
              <a:off x="4070572" y="529300"/>
              <a:ext cx="0" cy="3821377"/>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4" name="Line 34"/>
            <p:cNvSpPr>
              <a:spLocks noChangeShapeType="1"/>
            </p:cNvSpPr>
            <p:nvPr/>
          </p:nvSpPr>
          <p:spPr bwMode="auto">
            <a:xfrm rot="-5400000">
              <a:off x="2184357" y="882915"/>
              <a:ext cx="876300" cy="1974321"/>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5" name="Line 35"/>
            <p:cNvSpPr>
              <a:spLocks noChangeShapeType="1"/>
            </p:cNvSpPr>
            <p:nvPr/>
          </p:nvSpPr>
          <p:spPr bwMode="auto">
            <a:xfrm>
              <a:off x="1915674" y="5141914"/>
              <a:ext cx="1693994" cy="1195387"/>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6" name="Freeform 36"/>
            <p:cNvSpPr>
              <a:spLocks/>
            </p:cNvSpPr>
            <p:nvPr/>
          </p:nvSpPr>
          <p:spPr bwMode="auto">
            <a:xfrm>
              <a:off x="4455805" y="1368425"/>
              <a:ext cx="1666479" cy="933450"/>
            </a:xfrm>
            <a:custGeom>
              <a:avLst/>
              <a:gdLst>
                <a:gd name="T0" fmla="*/ 0 w 944"/>
                <a:gd name="T1" fmla="*/ 0 h 712"/>
                <a:gd name="T2" fmla="*/ 944 w 944"/>
                <a:gd name="T3" fmla="*/ 712 h 712"/>
              </a:gdLst>
              <a:ahLst/>
              <a:cxnLst>
                <a:cxn ang="0">
                  <a:pos x="T0" y="T1"/>
                </a:cxn>
                <a:cxn ang="0">
                  <a:pos x="T2" y="T3"/>
                </a:cxn>
              </a:cxnLst>
              <a:rect l="0" t="0" r="r" b="b"/>
              <a:pathLst>
                <a:path w="944" h="712">
                  <a:moveTo>
                    <a:pt x="0" y="0"/>
                  </a:moveTo>
                  <a:lnTo>
                    <a:pt x="944" y="712"/>
                  </a:lnTo>
                </a:path>
              </a:pathLst>
            </a:custGeom>
            <a:noFill/>
            <a:ln w="19050">
              <a:solidFill>
                <a:srgbClr val="FF0000"/>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37" name="Text Box 37"/>
            <p:cNvSpPr txBox="1">
              <a:spLocks noChangeArrowheads="1"/>
            </p:cNvSpPr>
            <p:nvPr/>
          </p:nvSpPr>
          <p:spPr bwMode="auto">
            <a:xfrm>
              <a:off x="6043645" y="2501137"/>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主动打开</a:t>
              </a:r>
            </a:p>
          </p:txBody>
        </p:sp>
        <p:sp>
          <p:nvSpPr>
            <p:cNvPr id="38" name="Text Box 38"/>
            <p:cNvSpPr txBox="1">
              <a:spLocks noChangeArrowheads="1"/>
            </p:cNvSpPr>
            <p:nvPr/>
          </p:nvSpPr>
          <p:spPr bwMode="auto">
            <a:xfrm>
              <a:off x="3568393" y="1495426"/>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a:latin typeface="微软雅黑" pitchFamily="34" charset="-122"/>
                  <a:ea typeface="微软雅黑" pitchFamily="34" charset="-122"/>
                </a:rPr>
                <a:t>被动打开</a:t>
              </a:r>
            </a:p>
          </p:txBody>
        </p:sp>
        <p:sp>
          <p:nvSpPr>
            <p:cNvPr id="39" name="Text Box 39"/>
            <p:cNvSpPr txBox="1">
              <a:spLocks noChangeArrowheads="1"/>
            </p:cNvSpPr>
            <p:nvPr/>
          </p:nvSpPr>
          <p:spPr bwMode="auto">
            <a:xfrm>
              <a:off x="5981262" y="3284737"/>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被动关闭</a:t>
              </a:r>
            </a:p>
          </p:txBody>
        </p:sp>
        <p:sp>
          <p:nvSpPr>
            <p:cNvPr id="40" name="Text Box 40"/>
            <p:cNvSpPr txBox="1">
              <a:spLocks noChangeArrowheads="1"/>
            </p:cNvSpPr>
            <p:nvPr/>
          </p:nvSpPr>
          <p:spPr bwMode="auto">
            <a:xfrm>
              <a:off x="3461768" y="4101393"/>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主动关闭</a:t>
              </a:r>
            </a:p>
          </p:txBody>
        </p:sp>
        <p:sp>
          <p:nvSpPr>
            <p:cNvPr id="41" name="Text Box 41"/>
            <p:cNvSpPr txBox="1">
              <a:spLocks noChangeArrowheads="1"/>
            </p:cNvSpPr>
            <p:nvPr/>
          </p:nvSpPr>
          <p:spPr bwMode="auto">
            <a:xfrm>
              <a:off x="3682846" y="-112036"/>
              <a:ext cx="738739"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起点</a:t>
              </a:r>
            </a:p>
          </p:txBody>
        </p:sp>
        <p:sp>
          <p:nvSpPr>
            <p:cNvPr id="42" name="Text Box 42"/>
            <p:cNvSpPr txBox="1">
              <a:spLocks noChangeArrowheads="1"/>
            </p:cNvSpPr>
            <p:nvPr/>
          </p:nvSpPr>
          <p:spPr bwMode="auto">
            <a:xfrm>
              <a:off x="2792381" y="488177"/>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被动打开</a:t>
              </a:r>
            </a:p>
          </p:txBody>
        </p:sp>
        <p:sp>
          <p:nvSpPr>
            <p:cNvPr id="43" name="Text Box 43"/>
            <p:cNvSpPr txBox="1">
              <a:spLocks noChangeArrowheads="1"/>
            </p:cNvSpPr>
            <p:nvPr/>
          </p:nvSpPr>
          <p:spPr bwMode="auto">
            <a:xfrm>
              <a:off x="5043973" y="717550"/>
              <a:ext cx="1321956"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a:latin typeface="微软雅黑" pitchFamily="34" charset="-122"/>
                  <a:ea typeface="微软雅黑" pitchFamily="34" charset="-122"/>
                </a:rPr>
                <a:t>主动打开</a:t>
              </a:r>
            </a:p>
            <a:p>
              <a:r>
                <a:rPr kumimoji="1" lang="zh-CN" altLang="en-US" sz="800" b="1">
                  <a:latin typeface="微软雅黑" pitchFamily="34" charset="-122"/>
                  <a:ea typeface="微软雅黑" pitchFamily="34" charset="-122"/>
                </a:rPr>
                <a:t>  发送 </a:t>
              </a:r>
              <a:r>
                <a:rPr kumimoji="1" lang="en-US" altLang="zh-CN" sz="800" b="1">
                  <a:latin typeface="微软雅黑" pitchFamily="34" charset="-122"/>
                  <a:ea typeface="微软雅黑" pitchFamily="34" charset="-122"/>
                </a:rPr>
                <a:t>SYN</a:t>
              </a:r>
            </a:p>
          </p:txBody>
        </p:sp>
        <p:sp>
          <p:nvSpPr>
            <p:cNvPr id="44" name="Text Box 44"/>
            <p:cNvSpPr txBox="1">
              <a:spLocks noChangeArrowheads="1"/>
            </p:cNvSpPr>
            <p:nvPr/>
          </p:nvSpPr>
          <p:spPr bwMode="auto">
            <a:xfrm>
              <a:off x="3609668" y="2438399"/>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a:latin typeface="微软雅黑" pitchFamily="34" charset="-122"/>
                  <a:ea typeface="微软雅黑" pitchFamily="34" charset="-122"/>
                </a:rPr>
                <a:t>同时打开</a:t>
              </a:r>
            </a:p>
          </p:txBody>
        </p:sp>
        <p:sp>
          <p:nvSpPr>
            <p:cNvPr id="45" name="Text Box 45"/>
            <p:cNvSpPr txBox="1">
              <a:spLocks noChangeArrowheads="1"/>
            </p:cNvSpPr>
            <p:nvPr/>
          </p:nvSpPr>
          <p:spPr bwMode="auto">
            <a:xfrm>
              <a:off x="2793238" y="2104599"/>
              <a:ext cx="2919724"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SYN</a:t>
              </a:r>
              <a:r>
                <a:rPr kumimoji="1" lang="zh-CN" altLang="en-US" sz="800" b="1" dirty="0">
                  <a:latin typeface="微软雅黑" pitchFamily="34" charset="-122"/>
                  <a:ea typeface="微软雅黑" pitchFamily="34" charset="-122"/>
                </a:rPr>
                <a:t>，发送 </a:t>
              </a:r>
              <a:r>
                <a:rPr kumimoji="1" lang="en-US" altLang="zh-CN" sz="800" b="1" dirty="0" smtClean="0">
                  <a:latin typeface="微软雅黑" pitchFamily="34" charset="-122"/>
                  <a:ea typeface="微软雅黑" pitchFamily="34" charset="-122"/>
                </a:rPr>
                <a:t>SYN</a:t>
              </a:r>
              <a:r>
                <a:rPr kumimoji="1" lang="zh-CN" altLang="en-US" sz="800" b="1" dirty="0" smtClean="0">
                  <a:latin typeface="微软雅黑" pitchFamily="34" charset="-122"/>
                  <a:ea typeface="微软雅黑" pitchFamily="34" charset="-122"/>
                </a:rPr>
                <a:t>，</a:t>
              </a:r>
              <a:r>
                <a:rPr kumimoji="1" lang="en-US" altLang="zh-CN" sz="800" b="1" dirty="0" smtClean="0">
                  <a:latin typeface="微软雅黑" pitchFamily="34" charset="-122"/>
                  <a:ea typeface="微软雅黑" pitchFamily="34" charset="-122"/>
                </a:rPr>
                <a:t> </a:t>
              </a:r>
              <a:r>
                <a:rPr kumimoji="1" lang="en-US" altLang="zh-CN" sz="800" b="1" dirty="0">
                  <a:latin typeface="微软雅黑" pitchFamily="34" charset="-122"/>
                  <a:ea typeface="微软雅黑" pitchFamily="34" charset="-122"/>
                </a:rPr>
                <a:t>ACK</a:t>
              </a:r>
            </a:p>
          </p:txBody>
        </p:sp>
        <p:sp>
          <p:nvSpPr>
            <p:cNvPr id="46" name="Text Box 46"/>
            <p:cNvSpPr txBox="1">
              <a:spLocks noChangeArrowheads="1"/>
            </p:cNvSpPr>
            <p:nvPr/>
          </p:nvSpPr>
          <p:spPr bwMode="auto">
            <a:xfrm>
              <a:off x="2413469" y="2670176"/>
              <a:ext cx="1206528"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ACK</a:t>
              </a:r>
            </a:p>
          </p:txBody>
        </p:sp>
        <p:sp>
          <p:nvSpPr>
            <p:cNvPr id="47" name="Text Box 47"/>
            <p:cNvSpPr txBox="1">
              <a:spLocks noChangeArrowheads="1"/>
            </p:cNvSpPr>
            <p:nvPr/>
          </p:nvSpPr>
          <p:spPr bwMode="auto">
            <a:xfrm>
              <a:off x="3376289" y="2997959"/>
              <a:ext cx="1321956" cy="75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solidFill>
                    <a:srgbClr val="CC00CC"/>
                  </a:solidFill>
                  <a:latin typeface="微软雅黑" pitchFamily="34" charset="-122"/>
                  <a:ea typeface="微软雅黑" pitchFamily="34" charset="-122"/>
                </a:rPr>
                <a:t>数据传送</a:t>
              </a:r>
            </a:p>
            <a:p>
              <a:pPr algn="ctr"/>
              <a:r>
                <a:rPr kumimoji="1" lang="zh-CN" altLang="en-US" sz="1000" b="1" dirty="0" smtClean="0">
                  <a:solidFill>
                    <a:srgbClr val="CC00CC"/>
                  </a:solidFill>
                  <a:latin typeface="微软雅黑" pitchFamily="34" charset="-122"/>
                  <a:ea typeface="微软雅黑" pitchFamily="34" charset="-122"/>
                </a:rPr>
                <a:t>阶段</a:t>
              </a:r>
              <a:endParaRPr kumimoji="1" lang="zh-CN" altLang="en-US" sz="1000" b="1" dirty="0">
                <a:solidFill>
                  <a:srgbClr val="CC00CC"/>
                </a:solidFill>
                <a:latin typeface="微软雅黑" pitchFamily="34" charset="-122"/>
                <a:ea typeface="微软雅黑" pitchFamily="34" charset="-122"/>
              </a:endParaRPr>
            </a:p>
          </p:txBody>
        </p:sp>
        <p:sp>
          <p:nvSpPr>
            <p:cNvPr id="48" name="Text Box 48"/>
            <p:cNvSpPr txBox="1">
              <a:spLocks noChangeArrowheads="1"/>
            </p:cNvSpPr>
            <p:nvPr/>
          </p:nvSpPr>
          <p:spPr bwMode="auto">
            <a:xfrm>
              <a:off x="5628242" y="4314826"/>
              <a:ext cx="1133627"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关闭</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FIN</a:t>
              </a:r>
            </a:p>
          </p:txBody>
        </p:sp>
        <p:sp>
          <p:nvSpPr>
            <p:cNvPr id="49" name="Text Box 49"/>
            <p:cNvSpPr txBox="1">
              <a:spLocks noChangeArrowheads="1"/>
            </p:cNvSpPr>
            <p:nvPr/>
          </p:nvSpPr>
          <p:spPr bwMode="auto">
            <a:xfrm>
              <a:off x="1963828" y="3816889"/>
              <a:ext cx="1133626"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关闭</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FIN</a:t>
              </a:r>
            </a:p>
          </p:txBody>
        </p:sp>
        <p:sp>
          <p:nvSpPr>
            <p:cNvPr id="50" name="Text Box 50"/>
            <p:cNvSpPr txBox="1">
              <a:spLocks noChangeArrowheads="1"/>
            </p:cNvSpPr>
            <p:nvPr/>
          </p:nvSpPr>
          <p:spPr bwMode="auto">
            <a:xfrm>
              <a:off x="1442579" y="3205761"/>
              <a:ext cx="1133626"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关闭</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FIN</a:t>
              </a:r>
            </a:p>
          </p:txBody>
        </p:sp>
        <p:sp>
          <p:nvSpPr>
            <p:cNvPr id="51" name="Text Box 51"/>
            <p:cNvSpPr txBox="1">
              <a:spLocks noChangeArrowheads="1"/>
            </p:cNvSpPr>
            <p:nvPr/>
          </p:nvSpPr>
          <p:spPr bwMode="auto">
            <a:xfrm>
              <a:off x="2591551" y="1787526"/>
              <a:ext cx="1173115"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a:latin typeface="微软雅黑" pitchFamily="34" charset="-122"/>
                  <a:ea typeface="微软雅黑" pitchFamily="34" charset="-122"/>
                </a:rPr>
                <a:t>收到 </a:t>
              </a:r>
              <a:r>
                <a:rPr kumimoji="1" lang="en-US" altLang="zh-CN" sz="800" b="1">
                  <a:latin typeface="微软雅黑" pitchFamily="34" charset="-122"/>
                  <a:ea typeface="微软雅黑" pitchFamily="34" charset="-122"/>
                </a:rPr>
                <a:t>RST</a:t>
              </a:r>
            </a:p>
          </p:txBody>
        </p:sp>
        <p:sp>
          <p:nvSpPr>
            <p:cNvPr id="52" name="Text Box 52"/>
            <p:cNvSpPr txBox="1">
              <a:spLocks noChangeArrowheads="1"/>
            </p:cNvSpPr>
            <p:nvPr/>
          </p:nvSpPr>
          <p:spPr bwMode="auto">
            <a:xfrm>
              <a:off x="1272471" y="1051665"/>
              <a:ext cx="1728992"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SYN</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SYN, ACK</a:t>
              </a:r>
            </a:p>
          </p:txBody>
        </p:sp>
        <p:sp>
          <p:nvSpPr>
            <p:cNvPr id="53" name="Text Box 53"/>
            <p:cNvSpPr txBox="1">
              <a:spLocks noChangeArrowheads="1"/>
            </p:cNvSpPr>
            <p:nvPr/>
          </p:nvSpPr>
          <p:spPr bwMode="auto">
            <a:xfrm>
              <a:off x="7222951" y="1852331"/>
              <a:ext cx="933146"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关闭</a:t>
              </a:r>
            </a:p>
            <a:p>
              <a:r>
                <a:rPr kumimoji="1" lang="zh-CN" altLang="en-US" sz="800" b="1" dirty="0">
                  <a:latin typeface="微软雅黑" pitchFamily="34" charset="-122"/>
                  <a:ea typeface="微软雅黑" pitchFamily="34" charset="-122"/>
                </a:rPr>
                <a:t>或超时</a:t>
              </a:r>
            </a:p>
          </p:txBody>
        </p:sp>
        <p:sp>
          <p:nvSpPr>
            <p:cNvPr id="54" name="Text Box 54"/>
            <p:cNvSpPr txBox="1">
              <a:spLocks noChangeArrowheads="1"/>
            </p:cNvSpPr>
            <p:nvPr/>
          </p:nvSpPr>
          <p:spPr bwMode="auto">
            <a:xfrm>
              <a:off x="7195592" y="4928280"/>
              <a:ext cx="1206528"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ACK</a:t>
              </a:r>
            </a:p>
          </p:txBody>
        </p:sp>
        <p:sp>
          <p:nvSpPr>
            <p:cNvPr id="55" name="Text Box 55"/>
            <p:cNvSpPr txBox="1">
              <a:spLocks noChangeArrowheads="1"/>
            </p:cNvSpPr>
            <p:nvPr/>
          </p:nvSpPr>
          <p:spPr bwMode="auto">
            <a:xfrm>
              <a:off x="5259895" y="2771976"/>
              <a:ext cx="2017563"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SYN, ACK</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ACK</a:t>
              </a:r>
            </a:p>
          </p:txBody>
        </p:sp>
        <p:sp>
          <p:nvSpPr>
            <p:cNvPr id="56" name="Text Box 56"/>
            <p:cNvSpPr txBox="1">
              <a:spLocks noChangeArrowheads="1"/>
            </p:cNvSpPr>
            <p:nvPr/>
          </p:nvSpPr>
          <p:spPr bwMode="auto">
            <a:xfrm>
              <a:off x="3915017" y="5390442"/>
              <a:ext cx="1206528"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ACK</a:t>
              </a:r>
            </a:p>
          </p:txBody>
        </p:sp>
        <p:sp>
          <p:nvSpPr>
            <p:cNvPr id="57" name="Text Box 57"/>
            <p:cNvSpPr txBox="1">
              <a:spLocks noChangeArrowheads="1"/>
            </p:cNvSpPr>
            <p:nvPr/>
          </p:nvSpPr>
          <p:spPr bwMode="auto">
            <a:xfrm>
              <a:off x="1429605" y="5486316"/>
              <a:ext cx="1206528"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ACK</a:t>
              </a:r>
            </a:p>
          </p:txBody>
        </p:sp>
        <p:sp>
          <p:nvSpPr>
            <p:cNvPr id="58" name="Text Box 58"/>
            <p:cNvSpPr txBox="1">
              <a:spLocks noChangeArrowheads="1"/>
            </p:cNvSpPr>
            <p:nvPr/>
          </p:nvSpPr>
          <p:spPr bwMode="auto">
            <a:xfrm>
              <a:off x="2051233" y="5875535"/>
              <a:ext cx="1206528"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FIN</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ACK</a:t>
              </a:r>
            </a:p>
          </p:txBody>
        </p:sp>
        <p:sp>
          <p:nvSpPr>
            <p:cNvPr id="59" name="Text Box 59"/>
            <p:cNvSpPr txBox="1">
              <a:spLocks noChangeArrowheads="1"/>
            </p:cNvSpPr>
            <p:nvPr/>
          </p:nvSpPr>
          <p:spPr bwMode="auto">
            <a:xfrm>
              <a:off x="2440674" y="5310190"/>
              <a:ext cx="1656089"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FIN, ACK</a:t>
              </a:r>
            </a:p>
            <a:p>
              <a:r>
                <a:rPr kumimoji="1" lang="en-US" altLang="zh-CN" sz="800" b="1" dirty="0">
                  <a:latin typeface="微软雅黑" pitchFamily="34" charset="-122"/>
                  <a:ea typeface="微软雅黑" pitchFamily="34" charset="-122"/>
                </a:rPr>
                <a:t>     </a:t>
              </a:r>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ACK</a:t>
              </a:r>
            </a:p>
          </p:txBody>
        </p:sp>
        <p:sp>
          <p:nvSpPr>
            <p:cNvPr id="60" name="Text Box 60"/>
            <p:cNvSpPr txBox="1">
              <a:spLocks noChangeArrowheads="1"/>
            </p:cNvSpPr>
            <p:nvPr/>
          </p:nvSpPr>
          <p:spPr bwMode="auto">
            <a:xfrm>
              <a:off x="2410662" y="4443330"/>
              <a:ext cx="1206528"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FIN</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ACK</a:t>
              </a:r>
            </a:p>
          </p:txBody>
        </p:sp>
        <p:sp>
          <p:nvSpPr>
            <p:cNvPr id="61" name="Text Box 61"/>
            <p:cNvSpPr txBox="1">
              <a:spLocks noChangeArrowheads="1"/>
            </p:cNvSpPr>
            <p:nvPr/>
          </p:nvSpPr>
          <p:spPr bwMode="auto">
            <a:xfrm>
              <a:off x="3480846" y="4545696"/>
              <a:ext cx="1127551"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b="1" dirty="0">
                  <a:latin typeface="微软雅黑" pitchFamily="34" charset="-122"/>
                  <a:ea typeface="微软雅黑" pitchFamily="34" charset="-122"/>
                </a:rPr>
                <a:t>同时</a:t>
              </a:r>
              <a:r>
                <a:rPr kumimoji="1" lang="zh-CN" altLang="en-US" sz="800" b="1" dirty="0" smtClean="0">
                  <a:latin typeface="微软雅黑" pitchFamily="34" charset="-122"/>
                  <a:ea typeface="微软雅黑" pitchFamily="34" charset="-122"/>
                </a:rPr>
                <a:t>关闭</a:t>
              </a:r>
              <a:endParaRPr kumimoji="1" lang="zh-CN" altLang="en-US" sz="800" b="1" dirty="0">
                <a:latin typeface="微软雅黑" pitchFamily="34" charset="-122"/>
                <a:ea typeface="微软雅黑" pitchFamily="34" charset="-122"/>
              </a:endParaRPr>
            </a:p>
          </p:txBody>
        </p:sp>
        <p:sp>
          <p:nvSpPr>
            <p:cNvPr id="62" name="Text Box 62"/>
            <p:cNvSpPr txBox="1">
              <a:spLocks noChangeArrowheads="1"/>
            </p:cNvSpPr>
            <p:nvPr/>
          </p:nvSpPr>
          <p:spPr bwMode="auto">
            <a:xfrm>
              <a:off x="4667812" y="3251257"/>
              <a:ext cx="1206528" cy="6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收到 </a:t>
              </a:r>
              <a:r>
                <a:rPr kumimoji="1" lang="en-US" altLang="zh-CN" sz="800" b="1" dirty="0">
                  <a:latin typeface="微软雅黑" pitchFamily="34" charset="-122"/>
                  <a:ea typeface="微软雅黑" pitchFamily="34" charset="-122"/>
                </a:rPr>
                <a:t>FIN</a:t>
              </a:r>
            </a:p>
            <a:p>
              <a:r>
                <a:rPr kumimoji="1" lang="zh-CN" altLang="en-US" sz="800" b="1" dirty="0">
                  <a:latin typeface="微软雅黑" pitchFamily="34" charset="-122"/>
                  <a:ea typeface="微软雅黑" pitchFamily="34" charset="-122"/>
                </a:rPr>
                <a:t>发送 </a:t>
              </a:r>
              <a:r>
                <a:rPr kumimoji="1" lang="en-US" altLang="zh-CN" sz="800" b="1" dirty="0">
                  <a:latin typeface="微软雅黑" pitchFamily="34" charset="-122"/>
                  <a:ea typeface="微软雅黑" pitchFamily="34" charset="-122"/>
                </a:rPr>
                <a:t>ACK</a:t>
              </a:r>
            </a:p>
          </p:txBody>
        </p:sp>
        <p:sp>
          <p:nvSpPr>
            <p:cNvPr id="63" name="Text Box 63"/>
            <p:cNvSpPr txBox="1">
              <a:spLocks noChangeArrowheads="1"/>
            </p:cNvSpPr>
            <p:nvPr/>
          </p:nvSpPr>
          <p:spPr bwMode="auto">
            <a:xfrm>
              <a:off x="4287266" y="1808163"/>
              <a:ext cx="1206528"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a:latin typeface="微软雅黑" pitchFamily="34" charset="-122"/>
                  <a:ea typeface="微软雅黑" pitchFamily="34" charset="-122"/>
                </a:rPr>
                <a:t>发送 </a:t>
              </a:r>
              <a:r>
                <a:rPr kumimoji="1" lang="en-US" altLang="zh-CN" sz="800" b="1">
                  <a:latin typeface="微软雅黑" pitchFamily="34" charset="-122"/>
                  <a:ea typeface="微软雅黑" pitchFamily="34" charset="-122"/>
                </a:rPr>
                <a:t>SYN</a:t>
              </a:r>
            </a:p>
          </p:txBody>
        </p:sp>
        <p:sp>
          <p:nvSpPr>
            <p:cNvPr id="64" name="Text Box 64"/>
            <p:cNvSpPr txBox="1">
              <a:spLocks noChangeArrowheads="1"/>
            </p:cNvSpPr>
            <p:nvPr/>
          </p:nvSpPr>
          <p:spPr bwMode="auto">
            <a:xfrm>
              <a:off x="2674274" y="6572876"/>
              <a:ext cx="2682792"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dirty="0">
                  <a:latin typeface="微软雅黑" pitchFamily="34" charset="-122"/>
                  <a:ea typeface="微软雅黑" pitchFamily="34" charset="-122"/>
                </a:rPr>
                <a:t>定时经过两倍报文段寿命后</a:t>
              </a:r>
            </a:p>
          </p:txBody>
        </p:sp>
        <p:sp>
          <p:nvSpPr>
            <p:cNvPr id="65" name="Line 65"/>
            <p:cNvSpPr>
              <a:spLocks noChangeShapeType="1"/>
            </p:cNvSpPr>
            <p:nvPr/>
          </p:nvSpPr>
          <p:spPr bwMode="auto">
            <a:xfrm flipV="1">
              <a:off x="4117007" y="488951"/>
              <a:ext cx="0" cy="75882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66" name="Text Box 66"/>
            <p:cNvSpPr txBox="1">
              <a:spLocks noChangeArrowheads="1"/>
            </p:cNvSpPr>
            <p:nvPr/>
          </p:nvSpPr>
          <p:spPr bwMode="auto">
            <a:xfrm>
              <a:off x="4103249" y="846138"/>
              <a:ext cx="738740" cy="40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b="1">
                  <a:latin typeface="微软雅黑" pitchFamily="34" charset="-122"/>
                  <a:ea typeface="微软雅黑" pitchFamily="34" charset="-122"/>
                </a:rPr>
                <a:t>关闭</a:t>
              </a:r>
            </a:p>
          </p:txBody>
        </p:sp>
        <p:sp>
          <p:nvSpPr>
            <p:cNvPr id="67" name="Freeform 67"/>
            <p:cNvSpPr>
              <a:spLocks/>
            </p:cNvSpPr>
            <p:nvPr/>
          </p:nvSpPr>
          <p:spPr bwMode="auto">
            <a:xfrm>
              <a:off x="4455804" y="363537"/>
              <a:ext cx="4311579" cy="6094413"/>
            </a:xfrm>
            <a:custGeom>
              <a:avLst/>
              <a:gdLst>
                <a:gd name="T0" fmla="*/ 103 w 2196"/>
                <a:gd name="T1" fmla="*/ 4653 h 4653"/>
                <a:gd name="T2" fmla="*/ 1518 w 2196"/>
                <a:gd name="T3" fmla="*/ 4650 h 4653"/>
                <a:gd name="T4" fmla="*/ 1926 w 2196"/>
                <a:gd name="T5" fmla="*/ 4650 h 4653"/>
                <a:gd name="T6" fmla="*/ 2004 w 2196"/>
                <a:gd name="T7" fmla="*/ 4620 h 4653"/>
                <a:gd name="T8" fmla="*/ 2082 w 2196"/>
                <a:gd name="T9" fmla="*/ 4584 h 4653"/>
                <a:gd name="T10" fmla="*/ 2148 w 2196"/>
                <a:gd name="T11" fmla="*/ 4500 h 4653"/>
                <a:gd name="T12" fmla="*/ 2190 w 2196"/>
                <a:gd name="T13" fmla="*/ 4386 h 4653"/>
                <a:gd name="T14" fmla="*/ 2195 w 2196"/>
                <a:gd name="T15" fmla="*/ 4300 h 4653"/>
                <a:gd name="T16" fmla="*/ 2196 w 2196"/>
                <a:gd name="T17" fmla="*/ 336 h 4653"/>
                <a:gd name="T18" fmla="*/ 2184 w 2196"/>
                <a:gd name="T19" fmla="*/ 210 h 4653"/>
                <a:gd name="T20" fmla="*/ 2154 w 2196"/>
                <a:gd name="T21" fmla="*/ 126 h 4653"/>
                <a:gd name="T22" fmla="*/ 2070 w 2196"/>
                <a:gd name="T23" fmla="*/ 54 h 4653"/>
                <a:gd name="T24" fmla="*/ 1950 w 2196"/>
                <a:gd name="T25" fmla="*/ 6 h 4653"/>
                <a:gd name="T26" fmla="*/ 1806 w 2196"/>
                <a:gd name="T27" fmla="*/ 0 h 4653"/>
                <a:gd name="T28" fmla="*/ 256 w 2196"/>
                <a:gd name="T29" fmla="*/ 0 h 4653"/>
                <a:gd name="T30" fmla="*/ 0 w 2196"/>
                <a:gd name="T31" fmla="*/ 0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6" h="4653">
                  <a:moveTo>
                    <a:pt x="103" y="4653"/>
                  </a:moveTo>
                  <a:lnTo>
                    <a:pt x="1518" y="4650"/>
                  </a:lnTo>
                  <a:lnTo>
                    <a:pt x="1926" y="4650"/>
                  </a:lnTo>
                  <a:lnTo>
                    <a:pt x="2004" y="4620"/>
                  </a:lnTo>
                  <a:lnTo>
                    <a:pt x="2082" y="4584"/>
                  </a:lnTo>
                  <a:lnTo>
                    <a:pt x="2148" y="4500"/>
                  </a:lnTo>
                  <a:lnTo>
                    <a:pt x="2190" y="4386"/>
                  </a:lnTo>
                  <a:lnTo>
                    <a:pt x="2195" y="4300"/>
                  </a:lnTo>
                  <a:lnTo>
                    <a:pt x="2196" y="336"/>
                  </a:lnTo>
                  <a:lnTo>
                    <a:pt x="2184" y="210"/>
                  </a:lnTo>
                  <a:lnTo>
                    <a:pt x="2154" y="126"/>
                  </a:lnTo>
                  <a:lnTo>
                    <a:pt x="2070" y="54"/>
                  </a:lnTo>
                  <a:lnTo>
                    <a:pt x="1950" y="6"/>
                  </a:lnTo>
                  <a:lnTo>
                    <a:pt x="1806" y="0"/>
                  </a:lnTo>
                  <a:lnTo>
                    <a:pt x="256" y="0"/>
                  </a:lnTo>
                  <a:lnTo>
                    <a:pt x="0" y="0"/>
                  </a:lnTo>
                </a:path>
              </a:pathLst>
            </a:custGeom>
            <a:noFill/>
            <a:ln w="28575" cmpd="sng">
              <a:solidFill>
                <a:srgbClr val="0000FF"/>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sp>
          <p:nvSpPr>
            <p:cNvPr id="68" name="Line 31"/>
            <p:cNvSpPr>
              <a:spLocks noChangeShapeType="1"/>
            </p:cNvSpPr>
            <p:nvPr/>
          </p:nvSpPr>
          <p:spPr bwMode="auto">
            <a:xfrm rot="-5400000">
              <a:off x="7722729" y="1828911"/>
              <a:ext cx="0" cy="1218976"/>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800" b="1">
                <a:latin typeface="微软雅黑" pitchFamily="34" charset="-122"/>
                <a:ea typeface="微软雅黑" pitchFamily="34" charset="-122"/>
              </a:endParaRPr>
            </a:p>
          </p:txBody>
        </p:sp>
      </p:grpSp>
      <p:sp>
        <p:nvSpPr>
          <p:cNvPr id="73" name="矩形 72"/>
          <p:cNvSpPr/>
          <p:nvPr/>
        </p:nvSpPr>
        <p:spPr>
          <a:xfrm>
            <a:off x="975651" y="2645317"/>
            <a:ext cx="1662498" cy="307777"/>
          </a:xfrm>
          <a:prstGeom prst="rect">
            <a:avLst/>
          </a:prstGeom>
        </p:spPr>
        <p:txBody>
          <a:bodyPr wrap="square">
            <a:spAutoFit/>
          </a:bodyPr>
          <a:lstStyle/>
          <a:p>
            <a:r>
              <a:rPr lang="en-US" altLang="zh-CN" sz="1400" b="1" dirty="0" smtClean="0">
                <a:latin typeface="微软雅黑" pitchFamily="34" charset="-122"/>
                <a:ea typeface="微软雅黑" pitchFamily="34" charset="-122"/>
              </a:rPr>
              <a:t>TCP</a:t>
            </a:r>
            <a:r>
              <a:rPr lang="zh-CN" altLang="en-US" sz="1400" b="1" dirty="0" smtClean="0">
                <a:latin typeface="微软雅黑" pitchFamily="34" charset="-122"/>
                <a:ea typeface="微软雅黑" pitchFamily="34" charset="-122"/>
              </a:rPr>
              <a:t>的有限状态机 </a:t>
            </a:r>
            <a:endParaRPr lang="zh-CN" altLang="en-US" sz="1400" b="1" dirty="0">
              <a:latin typeface="微软雅黑" pitchFamily="34" charset="-122"/>
              <a:ea typeface="微软雅黑" pitchFamily="34" charset="-122"/>
            </a:endParaRPr>
          </a:p>
        </p:txBody>
      </p:sp>
      <p:sp>
        <p:nvSpPr>
          <p:cNvPr id="70" name="AutoShape 5"/>
          <p:cNvSpPr>
            <a:spLocks noChangeArrowheads="1"/>
          </p:cNvSpPr>
          <p:nvPr/>
        </p:nvSpPr>
        <p:spPr bwMode="auto">
          <a:xfrm>
            <a:off x="545143" y="57438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1" name="Rectangle 6"/>
          <p:cNvSpPr>
            <a:spLocks noChangeArrowheads="1"/>
          </p:cNvSpPr>
          <p:nvPr/>
        </p:nvSpPr>
        <p:spPr bwMode="auto">
          <a:xfrm>
            <a:off x="2752851" y="532115"/>
            <a:ext cx="36383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5.9.3  TCP </a:t>
            </a:r>
            <a:r>
              <a:rPr lang="zh-CN" altLang="en-US" sz="2400" b="1" dirty="0">
                <a:solidFill>
                  <a:schemeClr val="bg1"/>
                </a:solidFill>
                <a:latin typeface="微软雅黑" pitchFamily="34" charset="-122"/>
                <a:ea typeface="微软雅黑" pitchFamily="34" charset="-122"/>
              </a:rPr>
              <a:t>的有限状态机</a:t>
            </a:r>
          </a:p>
        </p:txBody>
      </p:sp>
      <p:pic>
        <p:nvPicPr>
          <p:cNvPr id="72" name="图片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74" name="Line 3"/>
          <p:cNvSpPr>
            <a:spLocks noChangeShapeType="1"/>
          </p:cNvSpPr>
          <p:nvPr/>
        </p:nvSpPr>
        <p:spPr bwMode="auto">
          <a:xfrm>
            <a:off x="1266568" y="4803998"/>
            <a:ext cx="6942395"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Rectangle 9"/>
          <p:cNvSpPr>
            <a:spLocks noChangeArrowheads="1"/>
          </p:cNvSpPr>
          <p:nvPr/>
        </p:nvSpPr>
        <p:spPr bwMode="auto">
          <a:xfrm>
            <a:off x="8208962" y="4394656"/>
            <a:ext cx="609917" cy="609917"/>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cs typeface="Arial" charset="0"/>
            </a:endParaRPr>
          </a:p>
        </p:txBody>
      </p:sp>
    </p:spTree>
    <p:extLst>
      <p:ext uri="{BB962C8B-B14F-4D97-AF65-F5344CB8AC3E}">
        <p14:creationId xmlns:p14="http://schemas.microsoft.com/office/powerpoint/2010/main" val="16132776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18" y="416125"/>
            <a:ext cx="8882374" cy="139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62119" y="1124162"/>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18" y="1916956"/>
            <a:ext cx="8841290" cy="145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394140" y="2766686"/>
            <a:ext cx="314510" cy="369332"/>
          </a:xfrm>
          <a:prstGeom prst="rect">
            <a:avLst/>
          </a:prstGeom>
          <a:noFill/>
        </p:spPr>
        <p:txBody>
          <a:bodyPr wrap="none" rtlCol="0">
            <a:spAutoFit/>
          </a:bodyPr>
          <a:lstStyle/>
          <a:p>
            <a:r>
              <a:rPr lang="en-US" altLang="zh-CN" b="1" dirty="0">
                <a:solidFill>
                  <a:srgbClr val="FF0000"/>
                </a:solidFill>
              </a:rPr>
              <a:t>B</a:t>
            </a:r>
            <a:endParaRPr lang="zh-CN" altLang="en-US" b="1" dirty="0">
              <a:solidFill>
                <a:srgbClr val="FF0000"/>
              </a:solidFill>
            </a:endParaRPr>
          </a:p>
        </p:txBody>
      </p:sp>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18" y="3534032"/>
            <a:ext cx="8844167" cy="1382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336475" y="4290686"/>
            <a:ext cx="314510" cy="369332"/>
          </a:xfrm>
          <a:prstGeom prst="rect">
            <a:avLst/>
          </a:prstGeom>
          <a:noFill/>
        </p:spPr>
        <p:txBody>
          <a:bodyPr wrap="none" rtlCol="0">
            <a:spAutoFit/>
          </a:bodyPr>
          <a:lstStyle/>
          <a:p>
            <a:r>
              <a:rPr lang="en-US" altLang="zh-CN" b="1" dirty="0">
                <a:solidFill>
                  <a:srgbClr val="FF0000"/>
                </a:solidFill>
              </a:rPr>
              <a:t>B</a:t>
            </a:r>
            <a:endParaRPr lang="zh-CN" altLang="en-US" b="1" dirty="0">
              <a:solidFill>
                <a:srgbClr val="FF0000"/>
              </a:solidFill>
            </a:endParaRPr>
          </a:p>
        </p:txBody>
      </p:sp>
    </p:spTree>
    <p:extLst>
      <p:ext uri="{BB962C8B-B14F-4D97-AF65-F5344CB8AC3E}">
        <p14:creationId xmlns:p14="http://schemas.microsoft.com/office/powerpoint/2010/main" val="172188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94" y="154668"/>
            <a:ext cx="8607773" cy="2449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94" y="2811942"/>
            <a:ext cx="8621020" cy="109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561220" y="3175411"/>
            <a:ext cx="383438" cy="369332"/>
          </a:xfrm>
          <a:prstGeom prst="rect">
            <a:avLst/>
          </a:prstGeom>
          <a:noFill/>
        </p:spPr>
        <p:txBody>
          <a:bodyPr wrap="none" rtlCol="0">
            <a:spAutoFit/>
          </a:bodyPr>
          <a:lstStyle/>
          <a:p>
            <a:r>
              <a:rPr lang="en-US" altLang="zh-CN" b="1" dirty="0">
                <a:solidFill>
                  <a:srgbClr val="FF0000"/>
                </a:solidFill>
              </a:rPr>
              <a:t>D</a:t>
            </a:r>
            <a:r>
              <a:rPr lang="en-US" altLang="zh-CN" b="1" dirty="0" smtClean="0">
                <a:solidFill>
                  <a:srgbClr val="FF0000"/>
                </a:solidFill>
              </a:rPr>
              <a:t> </a:t>
            </a:r>
            <a:endParaRPr lang="zh-CN" altLang="en-US" b="1" dirty="0">
              <a:solidFill>
                <a:srgbClr val="FF0000"/>
              </a:solidFill>
            </a:endParaRPr>
          </a:p>
        </p:txBody>
      </p:sp>
      <p:sp>
        <p:nvSpPr>
          <p:cNvPr id="3" name="TextBox 2"/>
          <p:cNvSpPr txBox="1"/>
          <p:nvPr/>
        </p:nvSpPr>
        <p:spPr>
          <a:xfrm>
            <a:off x="168694" y="4042429"/>
            <a:ext cx="8505855" cy="369332"/>
          </a:xfrm>
          <a:prstGeom prst="rect">
            <a:avLst/>
          </a:prstGeom>
          <a:noFill/>
        </p:spPr>
        <p:txBody>
          <a:bodyPr wrap="none" rtlCol="0">
            <a:spAutoFit/>
          </a:bodyPr>
          <a:lstStyle/>
          <a:p>
            <a:r>
              <a:rPr lang="zh-CN" altLang="en-US" dirty="0" smtClean="0"/>
              <a:t>解：第</a:t>
            </a:r>
            <a:r>
              <a:rPr lang="en-US" altLang="zh-CN" dirty="0" smtClean="0"/>
              <a:t>3</a:t>
            </a:r>
            <a:r>
              <a:rPr lang="zh-CN" altLang="en-US" dirty="0" smtClean="0"/>
              <a:t>次握手时甲发出的确认序列号应为第</a:t>
            </a:r>
            <a:r>
              <a:rPr lang="en-US" altLang="zh-CN" dirty="0" smtClean="0"/>
              <a:t>2</a:t>
            </a:r>
            <a:r>
              <a:rPr lang="zh-CN" altLang="en-US" dirty="0" smtClean="0"/>
              <a:t>次握手时乙发出的序列号</a:t>
            </a:r>
            <a:r>
              <a:rPr lang="en-US" altLang="zh-CN" dirty="0" smtClean="0"/>
              <a:t>+1</a:t>
            </a:r>
            <a:r>
              <a:rPr lang="zh-CN" altLang="en-US" dirty="0" smtClean="0"/>
              <a:t>，即</a:t>
            </a:r>
            <a:r>
              <a:rPr lang="en-US" altLang="zh-CN" dirty="0" smtClean="0"/>
              <a:t>2047</a:t>
            </a:r>
            <a:endParaRPr lang="zh-CN" altLang="en-US" dirty="0"/>
          </a:p>
        </p:txBody>
      </p:sp>
      <p:sp>
        <p:nvSpPr>
          <p:cNvPr id="6" name="TextBox 5"/>
          <p:cNvSpPr txBox="1"/>
          <p:nvPr/>
        </p:nvSpPr>
        <p:spPr>
          <a:xfrm>
            <a:off x="1724526" y="840359"/>
            <a:ext cx="359394" cy="369332"/>
          </a:xfrm>
          <a:prstGeom prst="rect">
            <a:avLst/>
          </a:prstGeom>
          <a:noFill/>
        </p:spPr>
        <p:txBody>
          <a:bodyPr wrap="none" rtlCol="0">
            <a:spAutoFit/>
          </a:bodyPr>
          <a:lstStyle/>
          <a:p>
            <a:r>
              <a:rPr lang="en-US" altLang="zh-CN" b="1" dirty="0" smtClean="0">
                <a:solidFill>
                  <a:srgbClr val="FF0000"/>
                </a:solidFill>
              </a:rPr>
              <a:t>C </a:t>
            </a:r>
            <a:endParaRPr lang="zh-CN" altLang="en-US" b="1" dirty="0">
              <a:solidFill>
                <a:srgbClr val="FF0000"/>
              </a:solidFill>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265" y="953969"/>
            <a:ext cx="2377727" cy="1857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968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506"/>
                                        </p:tgtEl>
                                        <p:attrNameLst>
                                          <p:attrName>style.visibility</p:attrName>
                                        </p:attrNameLst>
                                      </p:cBhvr>
                                      <p:to>
                                        <p:strVal val="visible"/>
                                      </p:to>
                                    </p:set>
                                    <p:anim calcmode="lin" valueType="num">
                                      <p:cBhvr additive="base">
                                        <p:cTn id="25" dur="500" fill="hold"/>
                                        <p:tgtEl>
                                          <p:spTgt spid="21506"/>
                                        </p:tgtEl>
                                        <p:attrNameLst>
                                          <p:attrName>ppt_x</p:attrName>
                                        </p:attrNameLst>
                                      </p:cBhvr>
                                      <p:tavLst>
                                        <p:tav tm="0">
                                          <p:val>
                                            <p:strVal val="#ppt_x"/>
                                          </p:val>
                                        </p:tav>
                                        <p:tav tm="100000">
                                          <p:val>
                                            <p:strVal val="#ppt_x"/>
                                          </p:val>
                                        </p:tav>
                                      </p:tavLst>
                                    </p:anim>
                                    <p:anim calcmode="lin" valueType="num">
                                      <p:cBhvr additive="base">
                                        <p:cTn id="26"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74" y="120053"/>
            <a:ext cx="5181266" cy="4884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85540" y="31338"/>
            <a:ext cx="3967765" cy="1200329"/>
          </a:xfrm>
          <a:prstGeom prst="rect">
            <a:avLst/>
          </a:prstGeom>
          <a:noFill/>
        </p:spPr>
        <p:txBody>
          <a:bodyPr wrap="square" rtlCol="0">
            <a:spAutoFit/>
          </a:bodyPr>
          <a:lstStyle/>
          <a:p>
            <a:r>
              <a:rPr lang="zh-CN" altLang="en-US" dirty="0" smtClean="0"/>
              <a:t>解：</a:t>
            </a:r>
            <a:endParaRPr lang="en-US" altLang="zh-CN" dirty="0" smtClean="0"/>
          </a:p>
          <a:p>
            <a:r>
              <a:rPr lang="en-US" altLang="zh-CN" dirty="0" smtClean="0"/>
              <a:t>1)</a:t>
            </a:r>
            <a:r>
              <a:rPr lang="zh-CN" altLang="en-US" dirty="0" smtClean="0"/>
              <a:t>第二次握手</a:t>
            </a:r>
            <a:r>
              <a:rPr lang="en-US" altLang="zh-CN" dirty="0" smtClean="0"/>
              <a:t>TCP</a:t>
            </a:r>
            <a:r>
              <a:rPr lang="zh-CN" altLang="en-US" dirty="0" smtClean="0"/>
              <a:t>的</a:t>
            </a:r>
            <a:r>
              <a:rPr lang="en-US" altLang="zh-CN" dirty="0" smtClean="0"/>
              <a:t>SYN=1</a:t>
            </a:r>
            <a:r>
              <a:rPr lang="zh-CN" altLang="en-US" dirty="0" smtClean="0"/>
              <a:t>，</a:t>
            </a:r>
            <a:r>
              <a:rPr lang="en-US" altLang="zh-CN" dirty="0" smtClean="0"/>
              <a:t>ACK=1</a:t>
            </a:r>
          </a:p>
          <a:p>
            <a:r>
              <a:rPr lang="zh-CN" altLang="en-US" dirty="0" smtClean="0"/>
              <a:t>确认序号</a:t>
            </a:r>
            <a:r>
              <a:rPr lang="en-US" altLang="zh-CN" dirty="0" smtClean="0"/>
              <a:t>=101</a:t>
            </a:r>
            <a:r>
              <a:rPr lang="zh-CN" altLang="en-US" dirty="0" smtClean="0"/>
              <a:t>；因连接建立数据部分需消耗一个字节；</a:t>
            </a:r>
            <a:endParaRPr lang="zh-CN" altLang="en-US" dirty="0"/>
          </a:p>
        </p:txBody>
      </p:sp>
      <p:sp>
        <p:nvSpPr>
          <p:cNvPr id="4" name="TextBox 3"/>
          <p:cNvSpPr txBox="1"/>
          <p:nvPr/>
        </p:nvSpPr>
        <p:spPr>
          <a:xfrm>
            <a:off x="5285540" y="1154971"/>
            <a:ext cx="3967765" cy="369332"/>
          </a:xfrm>
          <a:prstGeom prst="rect">
            <a:avLst/>
          </a:prstGeom>
          <a:noFill/>
        </p:spPr>
        <p:txBody>
          <a:bodyPr wrap="square" rtlCol="0">
            <a:spAutoFit/>
          </a:bodyPr>
          <a:lstStyle/>
          <a:p>
            <a:r>
              <a:rPr lang="en-US" altLang="zh-CN" dirty="0"/>
              <a:t>2</a:t>
            </a:r>
            <a:r>
              <a:rPr lang="en-US" altLang="zh-CN" dirty="0" smtClean="0"/>
              <a:t>)</a:t>
            </a:r>
            <a:r>
              <a:rPr lang="zh-CN" altLang="en-US" dirty="0" smtClean="0"/>
              <a:t> 具体过程翻页看</a:t>
            </a:r>
            <a:r>
              <a:rPr lang="zh-CN" altLang="en-US" dirty="0"/>
              <a:t>；</a:t>
            </a:r>
            <a:r>
              <a:rPr lang="en-US" altLang="zh-CN" dirty="0" smtClean="0"/>
              <a:t>12K</a:t>
            </a:r>
            <a:r>
              <a:rPr lang="zh-CN" altLang="en-US" dirty="0" smtClean="0"/>
              <a:t>、</a:t>
            </a:r>
            <a:r>
              <a:rPr lang="en-US" altLang="zh-CN" dirty="0" smtClean="0"/>
              <a:t>9K</a:t>
            </a:r>
            <a:r>
              <a:rPr lang="zh-CN" altLang="en-US" dirty="0" smtClean="0"/>
              <a:t>、</a:t>
            </a:r>
            <a:r>
              <a:rPr lang="en-US" altLang="zh-CN" dirty="0" smtClean="0"/>
              <a:t>9K</a:t>
            </a:r>
            <a:r>
              <a:rPr lang="zh-CN" altLang="en-US" smtClean="0"/>
              <a:t>。</a:t>
            </a:r>
            <a:endParaRPr lang="en-US" altLang="zh-CN" dirty="0" smtClean="0"/>
          </a:p>
        </p:txBody>
      </p:sp>
      <p:sp>
        <p:nvSpPr>
          <p:cNvPr id="6" name="TextBox 5"/>
          <p:cNvSpPr txBox="1"/>
          <p:nvPr/>
        </p:nvSpPr>
        <p:spPr>
          <a:xfrm>
            <a:off x="5285537" y="1524303"/>
            <a:ext cx="3967765" cy="2308324"/>
          </a:xfrm>
          <a:prstGeom prst="rect">
            <a:avLst/>
          </a:prstGeom>
          <a:noFill/>
        </p:spPr>
        <p:txBody>
          <a:bodyPr wrap="square" rtlCol="0">
            <a:spAutoFit/>
          </a:bodyPr>
          <a:lstStyle/>
          <a:p>
            <a:r>
              <a:rPr lang="en-US" altLang="zh-CN" dirty="0" smtClean="0"/>
              <a:t>3</a:t>
            </a:r>
            <a:r>
              <a:rPr lang="en-US" altLang="zh-CN" dirty="0"/>
              <a:t>)</a:t>
            </a:r>
            <a:r>
              <a:rPr lang="zh-CN" altLang="en-US" dirty="0"/>
              <a:t>要求下一个待发送的数据段序号，必须首先</a:t>
            </a:r>
            <a:r>
              <a:rPr lang="en-US" altLang="zh-CN" dirty="0"/>
              <a:t>TCP</a:t>
            </a:r>
            <a:r>
              <a:rPr lang="zh-CN" altLang="en-US" dirty="0"/>
              <a:t>连接重新建立，初始</a:t>
            </a:r>
            <a:r>
              <a:rPr lang="zh-CN" altLang="en-US" dirty="0" smtClean="0"/>
              <a:t>序号</a:t>
            </a:r>
            <a:r>
              <a:rPr lang="en-US" altLang="zh-CN" dirty="0"/>
              <a:t>1</a:t>
            </a:r>
            <a:r>
              <a:rPr lang="en-US" altLang="zh-CN" dirty="0" smtClean="0"/>
              <a:t>00</a:t>
            </a:r>
            <a:r>
              <a:rPr lang="zh-CN" altLang="en-US" dirty="0"/>
              <a:t>，连接建立用掉一个字节，</a:t>
            </a:r>
            <a:endParaRPr lang="en-US" altLang="zh-CN" dirty="0"/>
          </a:p>
          <a:p>
            <a:r>
              <a:rPr lang="zh-CN" altLang="en-US" dirty="0"/>
              <a:t>所以下一个待发送数据段序号</a:t>
            </a:r>
            <a:r>
              <a:rPr lang="en-US" altLang="zh-CN" dirty="0"/>
              <a:t>=20K+101=20581</a:t>
            </a:r>
          </a:p>
          <a:p>
            <a:r>
              <a:rPr lang="zh-CN" altLang="en-US" dirty="0"/>
              <a:t>       因</a:t>
            </a:r>
            <a:r>
              <a:rPr lang="en-US" altLang="zh-CN" dirty="0"/>
              <a:t>1+2+4+8+5=20KB</a:t>
            </a:r>
            <a:r>
              <a:rPr lang="zh-CN" altLang="en-US" dirty="0"/>
              <a:t>，所以</a:t>
            </a:r>
            <a:r>
              <a:rPr lang="en-US" altLang="zh-CN" dirty="0"/>
              <a:t>H3</a:t>
            </a:r>
            <a:r>
              <a:rPr lang="zh-CN" altLang="en-US" dirty="0"/>
              <a:t>共发送</a:t>
            </a:r>
            <a:r>
              <a:rPr lang="en-US" altLang="zh-CN" dirty="0"/>
              <a:t>5</a:t>
            </a:r>
            <a:r>
              <a:rPr lang="zh-CN" altLang="en-US" dirty="0"/>
              <a:t>轮数据，所以平均数据传输速率</a:t>
            </a:r>
            <a:r>
              <a:rPr lang="en-US" altLang="zh-CN" dirty="0"/>
              <a:t>=20KB/(5*200ms)=163.48kb/s</a:t>
            </a:r>
          </a:p>
        </p:txBody>
      </p:sp>
      <p:sp>
        <p:nvSpPr>
          <p:cNvPr id="7" name="TextBox 6"/>
          <p:cNvSpPr txBox="1"/>
          <p:nvPr/>
        </p:nvSpPr>
        <p:spPr>
          <a:xfrm>
            <a:off x="5285540" y="3832994"/>
            <a:ext cx="3967765" cy="1200329"/>
          </a:xfrm>
          <a:prstGeom prst="rect">
            <a:avLst/>
          </a:prstGeom>
          <a:noFill/>
        </p:spPr>
        <p:txBody>
          <a:bodyPr wrap="square" rtlCol="0">
            <a:spAutoFit/>
          </a:bodyPr>
          <a:lstStyle/>
          <a:p>
            <a:r>
              <a:rPr lang="en-US" altLang="zh-CN" dirty="0"/>
              <a:t>4)</a:t>
            </a:r>
            <a:r>
              <a:rPr lang="zh-CN" altLang="en-US" dirty="0"/>
              <a:t>连接释放</a:t>
            </a:r>
            <a:r>
              <a:rPr lang="en-US" altLang="zh-CN" dirty="0"/>
              <a:t>4</a:t>
            </a:r>
            <a:r>
              <a:rPr lang="zh-CN" altLang="en-US" dirty="0"/>
              <a:t>次握手，多一次是服务器还有数据给客户端传输，既然</a:t>
            </a:r>
            <a:r>
              <a:rPr lang="en-US" altLang="zh-CN" dirty="0"/>
              <a:t>H3</a:t>
            </a:r>
            <a:r>
              <a:rPr lang="zh-CN" altLang="en-US" dirty="0"/>
              <a:t>与</a:t>
            </a:r>
            <a:r>
              <a:rPr lang="en-US" altLang="zh-CN" dirty="0"/>
              <a:t>S</a:t>
            </a:r>
            <a:r>
              <a:rPr lang="zh-CN" altLang="en-US" dirty="0"/>
              <a:t>通信结束，则只需要</a:t>
            </a:r>
            <a:r>
              <a:rPr lang="en-US" altLang="zh-CN" dirty="0"/>
              <a:t>3</a:t>
            </a:r>
            <a:r>
              <a:rPr lang="zh-CN" altLang="en-US" dirty="0"/>
              <a:t>次握手，即</a:t>
            </a:r>
            <a:r>
              <a:rPr lang="en-US" altLang="zh-CN" dirty="0" smtClean="0"/>
              <a:t>3*200ms/2=300ms</a:t>
            </a:r>
            <a:endParaRPr lang="zh-CN" altLang="en-US" dirty="0"/>
          </a:p>
        </p:txBody>
      </p:sp>
    </p:spTree>
    <p:extLst>
      <p:ext uri="{BB962C8B-B14F-4D97-AF65-F5344CB8AC3E}">
        <p14:creationId xmlns:p14="http://schemas.microsoft.com/office/powerpoint/2010/main" val="67020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747832610"/>
              </p:ext>
            </p:extLst>
          </p:nvPr>
        </p:nvGraphicFramePr>
        <p:xfrm>
          <a:off x="878222" y="0"/>
          <a:ext cx="7502277" cy="5143500"/>
        </p:xfrm>
        <a:graphic>
          <a:graphicData uri="http://schemas.openxmlformats.org/presentationml/2006/ole">
            <mc:AlternateContent xmlns:mc="http://schemas.openxmlformats.org/markup-compatibility/2006">
              <mc:Choice xmlns:v="urn:schemas-microsoft-com:vml" Requires="v">
                <p:oleObj spid="_x0000_s20531" name="BMP 图像" r:id="rId3" imgW="12573000" imgH="8620200" progId="Paint.Picture">
                  <p:embed/>
                </p:oleObj>
              </mc:Choice>
              <mc:Fallback>
                <p:oleObj name="BMP 图像" r:id="rId3" imgW="12573000" imgH="8620200" progId="Paint.Picture">
                  <p:embed/>
                  <p:pic>
                    <p:nvPicPr>
                      <p:cNvPr id="0" name=""/>
                      <p:cNvPicPr/>
                      <p:nvPr/>
                    </p:nvPicPr>
                    <p:blipFill>
                      <a:blip r:embed="rId4"/>
                      <a:stretch>
                        <a:fillRect/>
                      </a:stretch>
                    </p:blipFill>
                    <p:spPr>
                      <a:xfrm>
                        <a:off x="878222" y="0"/>
                        <a:ext cx="7502277" cy="5143500"/>
                      </a:xfrm>
                      <a:prstGeom prst="rect">
                        <a:avLst/>
                      </a:prstGeom>
                    </p:spPr>
                  </p:pic>
                </p:oleObj>
              </mc:Fallback>
            </mc:AlternateContent>
          </a:graphicData>
        </a:graphic>
      </p:graphicFrame>
      <p:sp>
        <p:nvSpPr>
          <p:cNvPr id="4" name="圆角矩形标注 3"/>
          <p:cNvSpPr/>
          <p:nvPr/>
        </p:nvSpPr>
        <p:spPr>
          <a:xfrm>
            <a:off x="-65903" y="0"/>
            <a:ext cx="1161536" cy="675503"/>
          </a:xfrm>
          <a:prstGeom prst="wedgeRoundRectCallout">
            <a:avLst>
              <a:gd name="adj1" fmla="val 38209"/>
              <a:gd name="adj2" fmla="val 69139"/>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rgbClr val="0000FF"/>
                </a:solidFill>
              </a:rPr>
              <a:t>这里的发送窗口应该是第一轮发送完成后的窗口值</a:t>
            </a:r>
            <a:endParaRPr lang="zh-CN" altLang="en-US" sz="1000" b="1" dirty="0">
              <a:solidFill>
                <a:srgbClr val="0000FF"/>
              </a:solidFill>
            </a:endParaRPr>
          </a:p>
        </p:txBody>
      </p:sp>
      <p:sp>
        <p:nvSpPr>
          <p:cNvPr id="5" name="圆角矩形标注 4"/>
          <p:cNvSpPr/>
          <p:nvPr/>
        </p:nvSpPr>
        <p:spPr>
          <a:xfrm>
            <a:off x="3945924" y="214183"/>
            <a:ext cx="856735" cy="230659"/>
          </a:xfrm>
          <a:prstGeom prst="wedgeRoundRectCallout">
            <a:avLst>
              <a:gd name="adj1" fmla="val 94742"/>
              <a:gd name="adj2" fmla="val 14784"/>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rgbClr val="0000FF"/>
                </a:solidFill>
              </a:rPr>
              <a:t>先看这里</a:t>
            </a:r>
            <a:endParaRPr lang="zh-CN" altLang="en-US" sz="1000" b="1" dirty="0">
              <a:solidFill>
                <a:srgbClr val="0000FF"/>
              </a:solidFill>
            </a:endParaRPr>
          </a:p>
        </p:txBody>
      </p:sp>
      <p:sp>
        <p:nvSpPr>
          <p:cNvPr id="6" name="矩形 5"/>
          <p:cNvSpPr/>
          <p:nvPr/>
        </p:nvSpPr>
        <p:spPr>
          <a:xfrm>
            <a:off x="4135395" y="675503"/>
            <a:ext cx="2221564" cy="205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smtClean="0">
                <a:solidFill>
                  <a:srgbClr val="FF00FF"/>
                </a:solidFill>
              </a:rPr>
              <a:t>第一轮：发送端发送的数据量：</a:t>
            </a:r>
            <a:r>
              <a:rPr lang="en-US" altLang="zh-CN" sz="1000" b="1" dirty="0" smtClean="0">
                <a:solidFill>
                  <a:srgbClr val="FF00FF"/>
                </a:solidFill>
              </a:rPr>
              <a:t>1KB</a:t>
            </a:r>
            <a:endParaRPr lang="zh-CN" altLang="en-US" sz="1000" b="1" dirty="0">
              <a:solidFill>
                <a:srgbClr val="FF00FF"/>
              </a:solidFill>
            </a:endParaRPr>
          </a:p>
        </p:txBody>
      </p:sp>
      <p:sp>
        <p:nvSpPr>
          <p:cNvPr id="7" name="矩形 6"/>
          <p:cNvSpPr/>
          <p:nvPr/>
        </p:nvSpPr>
        <p:spPr>
          <a:xfrm>
            <a:off x="4135395" y="1837038"/>
            <a:ext cx="2221564" cy="205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smtClean="0">
                <a:solidFill>
                  <a:srgbClr val="FF00FF"/>
                </a:solidFill>
              </a:rPr>
              <a:t>第二轮：发送端发送的数据量：</a:t>
            </a:r>
            <a:r>
              <a:rPr lang="en-US" altLang="zh-CN" sz="1000" b="1" dirty="0">
                <a:solidFill>
                  <a:srgbClr val="FF00FF"/>
                </a:solidFill>
              </a:rPr>
              <a:t>2</a:t>
            </a:r>
            <a:r>
              <a:rPr lang="en-US" altLang="zh-CN" sz="1000" b="1" dirty="0" smtClean="0">
                <a:solidFill>
                  <a:srgbClr val="FF00FF"/>
                </a:solidFill>
              </a:rPr>
              <a:t>KB</a:t>
            </a:r>
            <a:endParaRPr lang="zh-CN" altLang="en-US" sz="1000" b="1" dirty="0">
              <a:solidFill>
                <a:srgbClr val="FF00FF"/>
              </a:solidFill>
            </a:endParaRPr>
          </a:p>
        </p:txBody>
      </p:sp>
      <p:sp>
        <p:nvSpPr>
          <p:cNvPr id="8" name="矩形 7"/>
          <p:cNvSpPr/>
          <p:nvPr/>
        </p:nvSpPr>
        <p:spPr>
          <a:xfrm>
            <a:off x="4135394" y="3336324"/>
            <a:ext cx="2221565" cy="205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smtClean="0">
                <a:solidFill>
                  <a:srgbClr val="FF00FF"/>
                </a:solidFill>
              </a:rPr>
              <a:t>第三轮：发送端发送的数据量：</a:t>
            </a:r>
            <a:r>
              <a:rPr lang="en-US" altLang="zh-CN" sz="1000" b="1" dirty="0">
                <a:solidFill>
                  <a:srgbClr val="FF00FF"/>
                </a:solidFill>
              </a:rPr>
              <a:t>4</a:t>
            </a:r>
            <a:r>
              <a:rPr lang="en-US" altLang="zh-CN" sz="1000" b="1" dirty="0" smtClean="0">
                <a:solidFill>
                  <a:srgbClr val="FF00FF"/>
                </a:solidFill>
              </a:rPr>
              <a:t>KB</a:t>
            </a:r>
            <a:endParaRPr lang="zh-CN" altLang="en-US" sz="1000" b="1" dirty="0">
              <a:solidFill>
                <a:srgbClr val="FF00FF"/>
              </a:solidFill>
            </a:endParaRPr>
          </a:p>
        </p:txBody>
      </p:sp>
      <p:sp>
        <p:nvSpPr>
          <p:cNvPr id="9" name="矩形 8"/>
          <p:cNvSpPr/>
          <p:nvPr/>
        </p:nvSpPr>
        <p:spPr>
          <a:xfrm>
            <a:off x="4135394" y="4835611"/>
            <a:ext cx="2221565" cy="205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smtClean="0">
                <a:solidFill>
                  <a:srgbClr val="FF00FF"/>
                </a:solidFill>
              </a:rPr>
              <a:t>第四轮：发送端发送的数据量：</a:t>
            </a:r>
            <a:r>
              <a:rPr lang="en-US" altLang="zh-CN" sz="1000" b="1" dirty="0">
                <a:solidFill>
                  <a:srgbClr val="FF00FF"/>
                </a:solidFill>
              </a:rPr>
              <a:t>8</a:t>
            </a:r>
            <a:r>
              <a:rPr lang="en-US" altLang="zh-CN" sz="1000" b="1" dirty="0" smtClean="0">
                <a:solidFill>
                  <a:srgbClr val="FF00FF"/>
                </a:solidFill>
              </a:rPr>
              <a:t>KB</a:t>
            </a:r>
            <a:endParaRPr lang="zh-CN" altLang="en-US" sz="1000" b="1" dirty="0">
              <a:solidFill>
                <a:srgbClr val="FF00FF"/>
              </a:solidFill>
            </a:endParaRPr>
          </a:p>
        </p:txBody>
      </p:sp>
      <p:cxnSp>
        <p:nvCxnSpPr>
          <p:cNvPr id="11" name="直接箭头连接符 10"/>
          <p:cNvCxnSpPr/>
          <p:nvPr/>
        </p:nvCxnSpPr>
        <p:spPr>
          <a:xfrm>
            <a:off x="3900616" y="778476"/>
            <a:ext cx="1297460" cy="2759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900616" y="778476"/>
            <a:ext cx="1297460" cy="7372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900616" y="1940011"/>
            <a:ext cx="1355125" cy="3336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900616" y="1940011"/>
            <a:ext cx="1297460" cy="1091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900616" y="3439297"/>
            <a:ext cx="1297460" cy="3418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900616" y="3439297"/>
            <a:ext cx="1297460" cy="1116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圆角矩形标注 25"/>
          <p:cNvSpPr/>
          <p:nvPr/>
        </p:nvSpPr>
        <p:spPr>
          <a:xfrm>
            <a:off x="12791" y="2208606"/>
            <a:ext cx="1102136" cy="1101269"/>
          </a:xfrm>
          <a:prstGeom prst="wedgeRoundRectCallout">
            <a:avLst>
              <a:gd name="adj1" fmla="val 172736"/>
              <a:gd name="adj2" fmla="val -119032"/>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rgbClr val="FF0000"/>
                </a:solidFill>
              </a:rPr>
              <a:t>发送方每收到一个对新报文段的确认，就使发送方的拥塞窗口加</a:t>
            </a:r>
            <a:r>
              <a:rPr lang="en-US" altLang="zh-CN" sz="1000" b="1" dirty="0" smtClean="0">
                <a:solidFill>
                  <a:srgbClr val="FF0000"/>
                </a:solidFill>
              </a:rPr>
              <a:t>1</a:t>
            </a:r>
            <a:endParaRPr lang="zh-CN" altLang="en-US" sz="1000" b="1" dirty="0">
              <a:solidFill>
                <a:srgbClr val="FF0000"/>
              </a:solidFill>
            </a:endParaRPr>
          </a:p>
        </p:txBody>
      </p:sp>
      <p:cxnSp>
        <p:nvCxnSpPr>
          <p:cNvPr id="28" name="直接箭头连接符 27"/>
          <p:cNvCxnSpPr/>
          <p:nvPr/>
        </p:nvCxnSpPr>
        <p:spPr>
          <a:xfrm>
            <a:off x="3900616" y="1940011"/>
            <a:ext cx="1297460" cy="602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900616" y="1940011"/>
            <a:ext cx="1297460" cy="819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972404" y="3997410"/>
            <a:ext cx="389850" cy="338554"/>
          </a:xfrm>
          <a:prstGeom prst="rect">
            <a:avLst/>
          </a:prstGeom>
          <a:noFill/>
        </p:spPr>
        <p:txBody>
          <a:bodyPr wrap="none" rtlCol="0">
            <a:spAutoFit/>
          </a:bodyPr>
          <a:lstStyle/>
          <a:p>
            <a:r>
              <a:rPr lang="zh-CN" altLang="en-US" sz="1600" dirty="0" smtClean="0">
                <a:solidFill>
                  <a:srgbClr val="FF00FF"/>
                </a:solidFill>
              </a:rPr>
              <a:t>略</a:t>
            </a:r>
            <a:endParaRPr lang="zh-CN" altLang="en-US" sz="1600" dirty="0">
              <a:solidFill>
                <a:srgbClr val="FF00FF"/>
              </a:solidFill>
            </a:endParaRPr>
          </a:p>
        </p:txBody>
      </p:sp>
      <p:pic>
        <p:nvPicPr>
          <p:cNvPr id="20524" name="Picture 4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7610" y="0"/>
            <a:ext cx="2696390" cy="1580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连接符 9"/>
          <p:cNvCxnSpPr/>
          <p:nvPr/>
        </p:nvCxnSpPr>
        <p:spPr>
          <a:xfrm>
            <a:off x="7164888" y="3997410"/>
            <a:ext cx="10647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066779" y="3853360"/>
            <a:ext cx="10647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70768" y="4272982"/>
            <a:ext cx="29751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017257" y="4145165"/>
            <a:ext cx="606946" cy="107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79504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88632" y="1756611"/>
            <a:ext cx="2236510" cy="707886"/>
          </a:xfrm>
          <a:prstGeom prst="rect">
            <a:avLst/>
          </a:prstGeom>
          <a:noFill/>
        </p:spPr>
        <p:txBody>
          <a:bodyPr wrap="none" rtlCol="0">
            <a:spAutoFit/>
          </a:bodyPr>
          <a:lstStyle/>
          <a:p>
            <a:r>
              <a:rPr lang="zh-CN" altLang="en-US" sz="4000" dirty="0" smtClean="0">
                <a:solidFill>
                  <a:srgbClr val="00B0F0"/>
                </a:solidFill>
                <a:latin typeface="微软雅黑" panose="020B0503020204020204" pitchFamily="34" charset="-122"/>
                <a:ea typeface="微软雅黑" panose="020B0503020204020204" pitchFamily="34" charset="-122"/>
              </a:rPr>
              <a:t>本章结束</a:t>
            </a:r>
            <a:endParaRPr lang="zh-CN" altLang="en-US" sz="40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6450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2117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552270" y="1187967"/>
            <a:ext cx="40581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端口号 </a:t>
            </a:r>
            <a:r>
              <a:rPr lang="en-US" altLang="zh-CN" sz="2000" b="1" dirty="0">
                <a:solidFill>
                  <a:schemeClr val="bg1"/>
                </a:solidFill>
                <a:latin typeface="微软雅黑" pitchFamily="34" charset="-122"/>
                <a:ea typeface="微软雅黑" pitchFamily="34" charset="-122"/>
              </a:rPr>
              <a:t>(protocol port number)</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694005"/>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解决这个问题的方法就是在运输层使用</a:t>
            </a:r>
            <a:r>
              <a:rPr lang="zh-CN" altLang="en-US" sz="2000" b="1" dirty="0">
                <a:solidFill>
                  <a:srgbClr val="0000FF"/>
                </a:solidFill>
                <a:latin typeface="微软雅黑" pitchFamily="34" charset="-122"/>
                <a:ea typeface="微软雅黑" pitchFamily="34" charset="-122"/>
              </a:rPr>
              <a:t>协议端口号 </a:t>
            </a:r>
            <a:r>
              <a:rPr lang="en-US" altLang="zh-CN" sz="2000" b="1" dirty="0">
                <a:latin typeface="微软雅黑" pitchFamily="34" charset="-122"/>
                <a:ea typeface="微软雅黑" pitchFamily="34" charset="-122"/>
              </a:rPr>
              <a:t>(protocol port number)</a:t>
            </a:r>
            <a:r>
              <a:rPr lang="zh-CN" altLang="en-US" sz="2000" b="1" dirty="0">
                <a:latin typeface="微软雅黑" pitchFamily="34" charset="-122"/>
                <a:ea typeface="微软雅黑" pitchFamily="34" charset="-122"/>
              </a:rPr>
              <a:t>，或通常简称为</a:t>
            </a:r>
            <a:r>
              <a:rPr lang="zh-CN" altLang="en-US" sz="2000" b="1" dirty="0">
                <a:solidFill>
                  <a:srgbClr val="0000FF"/>
                </a:solidFill>
                <a:latin typeface="微软雅黑" pitchFamily="34" charset="-122"/>
                <a:ea typeface="微软雅黑" pitchFamily="34" charset="-122"/>
              </a:rPr>
              <a:t>端口</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(port)</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虽然通信的终点是应用进程，但我们可以把端口想象是通信的终点，因为我们只要把要传送的报文交到目的主机的某一个合适的目的端口，剩下的工作（即最后交付目的进程）就由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来完成。</a:t>
            </a:r>
          </a:p>
        </p:txBody>
      </p:sp>
    </p:spTree>
    <p:extLst>
      <p:ext uri="{BB962C8B-B14F-4D97-AF65-F5344CB8AC3E}">
        <p14:creationId xmlns:p14="http://schemas.microsoft.com/office/powerpoint/2010/main" val="936221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937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56" y="116053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软件端口与硬件端口</a:t>
            </a:r>
          </a:p>
        </p:txBody>
      </p:sp>
      <p:sp>
        <p:nvSpPr>
          <p:cNvPr id="7" name="Rectangle 68"/>
          <p:cNvSpPr>
            <a:spLocks noChangeArrowheads="1"/>
          </p:cNvSpPr>
          <p:nvPr/>
        </p:nvSpPr>
        <p:spPr bwMode="auto">
          <a:xfrm>
            <a:off x="556963" y="1611709"/>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两个不同的概念。</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在协议栈层间的抽象的协议端口是</a:t>
            </a:r>
            <a:r>
              <a:rPr lang="zh-CN" altLang="en-US" sz="2000" b="1" dirty="0">
                <a:solidFill>
                  <a:srgbClr val="0000FF"/>
                </a:solidFill>
                <a:latin typeface="微软雅黑" pitchFamily="34" charset="-122"/>
                <a:ea typeface="微软雅黑" pitchFamily="34" charset="-122"/>
              </a:rPr>
              <a:t>软件端口</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路由器或交换机上的端口是</a:t>
            </a:r>
            <a:r>
              <a:rPr lang="zh-CN" altLang="en-US" sz="2000" b="1" dirty="0">
                <a:solidFill>
                  <a:srgbClr val="0000FF"/>
                </a:solidFill>
                <a:latin typeface="微软雅黑" pitchFamily="34" charset="-122"/>
                <a:ea typeface="微软雅黑" pitchFamily="34" charset="-122"/>
              </a:rPr>
              <a:t>硬件端口</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硬件端口是不同硬件设备进行交互的接口，而软件端口是应用层的各种协议进程与运输实体进行层间交互的一种地址。 </a:t>
            </a:r>
          </a:p>
        </p:txBody>
      </p:sp>
    </p:spTree>
    <p:extLst>
      <p:ext uri="{BB962C8B-B14F-4D97-AF65-F5344CB8AC3E}">
        <p14:creationId xmlns:p14="http://schemas.microsoft.com/office/powerpoint/2010/main" val="1764252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a:xfrm>
            <a:off x="556963" y="2323023"/>
            <a:ext cx="8048776" cy="19755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797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56" y="64654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TCP/IP </a:t>
            </a:r>
            <a:r>
              <a:rPr lang="zh-CN" altLang="en-US" sz="2000" b="1" dirty="0">
                <a:solidFill>
                  <a:schemeClr val="bg1"/>
                </a:solidFill>
                <a:latin typeface="微软雅黑" pitchFamily="34" charset="-122"/>
                <a:ea typeface="微软雅黑" pitchFamily="34" charset="-122"/>
              </a:rPr>
              <a:t>运输层</a:t>
            </a:r>
            <a:r>
              <a:rPr lang="zh-CN" altLang="en-US" sz="2000" b="1" dirty="0" smtClean="0">
                <a:solidFill>
                  <a:schemeClr val="bg1"/>
                </a:solidFill>
                <a:latin typeface="微软雅黑" pitchFamily="34" charset="-122"/>
                <a:ea typeface="微软雅黑" pitchFamily="34" charset="-122"/>
              </a:rPr>
              <a:t>端口</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07460"/>
            <a:ext cx="818496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端口用一个 </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位端口号进行标志，允许有</a:t>
            </a:r>
            <a:r>
              <a:rPr lang="en-US" altLang="zh-CN" sz="2000" b="1" dirty="0">
                <a:latin typeface="微软雅黑" pitchFamily="34" charset="-122"/>
                <a:ea typeface="微软雅黑" pitchFamily="34" charset="-122"/>
              </a:rPr>
              <a:t>65,535</a:t>
            </a:r>
            <a:r>
              <a:rPr lang="zh-CN" altLang="en-US" sz="2000" b="1" dirty="0">
                <a:latin typeface="微软雅黑" pitchFamily="34" charset="-122"/>
                <a:ea typeface="微软雅黑" pitchFamily="34" charset="-122"/>
              </a:rPr>
              <a:t>个不同的端口</a:t>
            </a:r>
            <a:r>
              <a:rPr lang="zh-CN" altLang="en-US" sz="2000" b="1" dirty="0" smtClean="0">
                <a:latin typeface="微软雅黑" pitchFamily="34" charset="-122"/>
                <a:ea typeface="微软雅黑" pitchFamily="34" charset="-122"/>
              </a:rPr>
              <a:t>号。</a:t>
            </a:r>
            <a:endParaRPr lang="zh-CN" altLang="en-US" sz="2000" b="1" dirty="0">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端口号只具有</a:t>
            </a:r>
            <a:r>
              <a:rPr lang="zh-CN" altLang="en-US" sz="2000" b="1" dirty="0">
                <a:solidFill>
                  <a:srgbClr val="0000FF"/>
                </a:solidFill>
                <a:latin typeface="微软雅黑" pitchFamily="34" charset="-122"/>
                <a:ea typeface="微软雅黑" pitchFamily="34" charset="-122"/>
              </a:rPr>
              <a:t>本地意义</a:t>
            </a:r>
            <a:r>
              <a:rPr lang="zh-CN" altLang="en-US" sz="2000" b="1" dirty="0">
                <a:latin typeface="微软雅黑" pitchFamily="34" charset="-122"/>
                <a:ea typeface="微软雅黑" pitchFamily="34" charset="-122"/>
              </a:rPr>
              <a:t>，即端口号只是为了标志</a:t>
            </a:r>
            <a:r>
              <a:rPr lang="zh-CN" altLang="en-US" sz="2000" b="1" dirty="0">
                <a:solidFill>
                  <a:srgbClr val="0000FF"/>
                </a:solidFill>
                <a:latin typeface="微软雅黑" pitchFamily="34" charset="-122"/>
                <a:ea typeface="微软雅黑" pitchFamily="34" charset="-122"/>
              </a:rPr>
              <a:t>本计算机应用层中的各进程</a:t>
            </a: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互联网中，不同计算机的相同端口号是没有联系的。</a:t>
            </a:r>
          </a:p>
        </p:txBody>
      </p:sp>
      <p:grpSp>
        <p:nvGrpSpPr>
          <p:cNvPr id="67" name="组合 66"/>
          <p:cNvGrpSpPr/>
          <p:nvPr/>
        </p:nvGrpSpPr>
        <p:grpSpPr>
          <a:xfrm>
            <a:off x="2391189" y="2502400"/>
            <a:ext cx="4198797" cy="1779586"/>
            <a:chOff x="2391189" y="2487614"/>
            <a:chExt cx="4198797" cy="1779586"/>
          </a:xfrm>
        </p:grpSpPr>
        <p:grpSp>
          <p:nvGrpSpPr>
            <p:cNvPr id="4" name="组合 3"/>
            <p:cNvGrpSpPr/>
            <p:nvPr/>
          </p:nvGrpSpPr>
          <p:grpSpPr>
            <a:xfrm>
              <a:off x="4979394" y="2487614"/>
              <a:ext cx="1610592" cy="1779586"/>
              <a:chOff x="4947238" y="2487613"/>
              <a:chExt cx="2070244" cy="2209581"/>
            </a:xfrm>
          </p:grpSpPr>
          <p:grpSp>
            <p:nvGrpSpPr>
              <p:cNvPr id="25" name="Group 223"/>
              <p:cNvGrpSpPr>
                <a:grpSpLocks/>
              </p:cNvGrpSpPr>
              <p:nvPr/>
            </p:nvGrpSpPr>
            <p:grpSpPr bwMode="auto">
              <a:xfrm>
                <a:off x="5025269" y="2487613"/>
                <a:ext cx="1819273" cy="1360190"/>
                <a:chOff x="1234" y="3088"/>
                <a:chExt cx="572" cy="571"/>
              </a:xfrm>
            </p:grpSpPr>
            <p:sp>
              <p:nvSpPr>
                <p:cNvPr id="26" name="Rectangle 224"/>
                <p:cNvSpPr>
                  <a:spLocks noChangeArrowheads="1"/>
                </p:cNvSpPr>
                <p:nvPr/>
              </p:nvSpPr>
              <p:spPr bwMode="auto">
                <a:xfrm>
                  <a:off x="1270" y="3127"/>
                  <a:ext cx="503" cy="376"/>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27" name="Freeform 225"/>
                <p:cNvSpPr>
                  <a:spLocks noEditPoints="1"/>
                </p:cNvSpPr>
                <p:nvPr/>
              </p:nvSpPr>
              <p:spPr bwMode="auto">
                <a:xfrm>
                  <a:off x="1234" y="3088"/>
                  <a:ext cx="572" cy="476"/>
                </a:xfrm>
                <a:custGeom>
                  <a:avLst/>
                  <a:gdLst>
                    <a:gd name="T0" fmla="*/ 0 w 10862"/>
                    <a:gd name="T1" fmla="*/ 0 h 9055"/>
                    <a:gd name="T2" fmla="*/ 572 w 10862"/>
                    <a:gd name="T3" fmla="*/ 0 h 9055"/>
                    <a:gd name="T4" fmla="*/ 572 w 10862"/>
                    <a:gd name="T5" fmla="*/ 476 h 9055"/>
                    <a:gd name="T6" fmla="*/ 0 w 10862"/>
                    <a:gd name="T7" fmla="*/ 476 h 9055"/>
                    <a:gd name="T8" fmla="*/ 0 w 10862"/>
                    <a:gd name="T9" fmla="*/ 0 h 9055"/>
                    <a:gd name="T10" fmla="*/ 51 w 10862"/>
                    <a:gd name="T11" fmla="*/ 48 h 9055"/>
                    <a:gd name="T12" fmla="*/ 527 w 10862"/>
                    <a:gd name="T13" fmla="*/ 48 h 9055"/>
                    <a:gd name="T14" fmla="*/ 527 w 10862"/>
                    <a:gd name="T15" fmla="*/ 403 h 9055"/>
                    <a:gd name="T16" fmla="*/ 51 w 10862"/>
                    <a:gd name="T17" fmla="*/ 403 h 9055"/>
                    <a:gd name="T18" fmla="*/ 51 w 10862"/>
                    <a:gd name="T19" fmla="*/ 48 h 90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62" h="9055">
                      <a:moveTo>
                        <a:pt x="0" y="0"/>
                      </a:moveTo>
                      <a:lnTo>
                        <a:pt x="10862" y="0"/>
                      </a:lnTo>
                      <a:lnTo>
                        <a:pt x="10862" y="9055"/>
                      </a:lnTo>
                      <a:lnTo>
                        <a:pt x="0" y="9055"/>
                      </a:lnTo>
                      <a:lnTo>
                        <a:pt x="0" y="0"/>
                      </a:lnTo>
                      <a:close/>
                      <a:moveTo>
                        <a:pt x="963" y="922"/>
                      </a:moveTo>
                      <a:lnTo>
                        <a:pt x="9998" y="922"/>
                      </a:lnTo>
                      <a:lnTo>
                        <a:pt x="9998" y="7663"/>
                      </a:lnTo>
                      <a:lnTo>
                        <a:pt x="963" y="7663"/>
                      </a:lnTo>
                      <a:lnTo>
                        <a:pt x="963" y="922"/>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2000"/>
                </a:p>
              </p:txBody>
            </p:sp>
            <p:sp>
              <p:nvSpPr>
                <p:cNvPr id="28" name="Rectangle 226"/>
                <p:cNvSpPr>
                  <a:spLocks noChangeArrowheads="1"/>
                </p:cNvSpPr>
                <p:nvPr/>
              </p:nvSpPr>
              <p:spPr bwMode="auto">
                <a:xfrm>
                  <a:off x="1285" y="3136"/>
                  <a:ext cx="475" cy="8"/>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29" name="Rectangle 227"/>
                <p:cNvSpPr>
                  <a:spLocks noChangeArrowheads="1"/>
                </p:cNvSpPr>
                <p:nvPr/>
              </p:nvSpPr>
              <p:spPr bwMode="auto">
                <a:xfrm>
                  <a:off x="1285" y="3138"/>
                  <a:ext cx="9" cy="349"/>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30" name="Rectangle 228"/>
                <p:cNvSpPr>
                  <a:spLocks noChangeArrowheads="1"/>
                </p:cNvSpPr>
                <p:nvPr/>
              </p:nvSpPr>
              <p:spPr bwMode="auto">
                <a:xfrm>
                  <a:off x="1752" y="3136"/>
                  <a:ext cx="8"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31" name="Rectangle 229"/>
                <p:cNvSpPr>
                  <a:spLocks noChangeArrowheads="1"/>
                </p:cNvSpPr>
                <p:nvPr/>
              </p:nvSpPr>
              <p:spPr bwMode="auto">
                <a:xfrm>
                  <a:off x="1285" y="3482"/>
                  <a:ext cx="475"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32" name="Rectangle 230"/>
                <p:cNvSpPr>
                  <a:spLocks noChangeArrowheads="1"/>
                </p:cNvSpPr>
                <p:nvPr/>
              </p:nvSpPr>
              <p:spPr bwMode="auto">
                <a:xfrm>
                  <a:off x="1417" y="3565"/>
                  <a:ext cx="228" cy="32"/>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33" name="Rectangle 231"/>
                <p:cNvSpPr>
                  <a:spLocks noChangeArrowheads="1"/>
                </p:cNvSpPr>
                <p:nvPr/>
              </p:nvSpPr>
              <p:spPr bwMode="auto">
                <a:xfrm>
                  <a:off x="1436" y="3598"/>
                  <a:ext cx="186" cy="19"/>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34" name="Rectangle 232"/>
                <p:cNvSpPr>
                  <a:spLocks noChangeArrowheads="1"/>
                </p:cNvSpPr>
                <p:nvPr/>
              </p:nvSpPr>
              <p:spPr bwMode="auto">
                <a:xfrm>
                  <a:off x="1334" y="3620"/>
                  <a:ext cx="384" cy="39"/>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grpSp>
          <p:grpSp>
            <p:nvGrpSpPr>
              <p:cNvPr id="35" name="Group 5"/>
              <p:cNvGrpSpPr>
                <a:grpSpLocks/>
              </p:cNvGrpSpPr>
              <p:nvPr/>
            </p:nvGrpSpPr>
            <p:grpSpPr bwMode="auto">
              <a:xfrm>
                <a:off x="5055491" y="3835401"/>
                <a:ext cx="1828800" cy="451861"/>
                <a:chOff x="3504" y="3216"/>
                <a:chExt cx="1200" cy="496"/>
              </a:xfrm>
              <a:solidFill>
                <a:srgbClr val="66FFFF"/>
              </a:solidFill>
            </p:grpSpPr>
            <p:sp>
              <p:nvSpPr>
                <p:cNvPr id="36" name="Rectangle 6"/>
                <p:cNvSpPr>
                  <a:spLocks noChangeArrowheads="1"/>
                </p:cNvSpPr>
                <p:nvPr/>
              </p:nvSpPr>
              <p:spPr bwMode="auto">
                <a:xfrm>
                  <a:off x="3504" y="3216"/>
                  <a:ext cx="1200" cy="49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37" name="Rectangle 7"/>
                <p:cNvSpPr>
                  <a:spLocks noChangeArrowheads="1"/>
                </p:cNvSpPr>
                <p:nvPr/>
              </p:nvSpPr>
              <p:spPr bwMode="auto">
                <a:xfrm>
                  <a:off x="3648" y="3419"/>
                  <a:ext cx="24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latin typeface="微软雅黑" pitchFamily="34" charset="-122"/>
                      <a:ea typeface="微软雅黑" pitchFamily="34" charset="-122"/>
                    </a:rPr>
                    <a:t>70</a:t>
                  </a:r>
                  <a:endParaRPr kumimoji="1" lang="zh-CN" altLang="en-US" sz="1200" b="1" dirty="0">
                    <a:latin typeface="微软雅黑" pitchFamily="34" charset="-122"/>
                    <a:ea typeface="微软雅黑" pitchFamily="34" charset="-122"/>
                  </a:endParaRPr>
                </a:p>
              </p:txBody>
            </p:sp>
            <p:sp>
              <p:nvSpPr>
                <p:cNvPr id="38" name="Rectangle 8"/>
                <p:cNvSpPr>
                  <a:spLocks noChangeArrowheads="1"/>
                </p:cNvSpPr>
                <p:nvPr/>
              </p:nvSpPr>
              <p:spPr bwMode="auto">
                <a:xfrm>
                  <a:off x="3984" y="3419"/>
                  <a:ext cx="24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a:latin typeface="微软雅黑" pitchFamily="34" charset="-122"/>
                      <a:ea typeface="微软雅黑" pitchFamily="34" charset="-122"/>
                    </a:rPr>
                    <a:t>80</a:t>
                  </a:r>
                </a:p>
              </p:txBody>
            </p:sp>
            <p:sp>
              <p:nvSpPr>
                <p:cNvPr id="39" name="Rectangle 9"/>
                <p:cNvSpPr>
                  <a:spLocks noChangeArrowheads="1"/>
                </p:cNvSpPr>
                <p:nvPr/>
              </p:nvSpPr>
              <p:spPr bwMode="auto">
                <a:xfrm>
                  <a:off x="4320" y="3419"/>
                  <a:ext cx="24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latin typeface="微软雅黑" pitchFamily="34" charset="-122"/>
                      <a:ea typeface="微软雅黑" pitchFamily="34" charset="-122"/>
                    </a:rPr>
                    <a:t>90</a:t>
                  </a:r>
                  <a:endParaRPr kumimoji="1" lang="zh-CN" altLang="en-US" sz="1200" b="1" dirty="0">
                    <a:latin typeface="微软雅黑" pitchFamily="34" charset="-122"/>
                    <a:ea typeface="微软雅黑" pitchFamily="34" charset="-122"/>
                  </a:endParaRPr>
                </a:p>
              </p:txBody>
            </p:sp>
          </p:grpSp>
          <p:sp>
            <p:nvSpPr>
              <p:cNvPr id="40" name="Oval 13"/>
              <p:cNvSpPr>
                <a:spLocks noChangeArrowheads="1"/>
              </p:cNvSpPr>
              <p:nvPr/>
            </p:nvSpPr>
            <p:spPr bwMode="auto">
              <a:xfrm>
                <a:off x="5743263" y="2818789"/>
                <a:ext cx="381000" cy="381000"/>
              </a:xfrm>
              <a:prstGeom prst="ellipse">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P2</a:t>
                </a:r>
              </a:p>
            </p:txBody>
          </p:sp>
          <p:sp>
            <p:nvSpPr>
              <p:cNvPr id="41" name="Oval 14"/>
              <p:cNvSpPr>
                <a:spLocks noChangeArrowheads="1"/>
              </p:cNvSpPr>
              <p:nvPr/>
            </p:nvSpPr>
            <p:spPr bwMode="auto">
              <a:xfrm>
                <a:off x="5224517" y="2719143"/>
                <a:ext cx="381000" cy="381000"/>
              </a:xfrm>
              <a:prstGeom prst="ellipse">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P1</a:t>
                </a:r>
              </a:p>
            </p:txBody>
          </p:sp>
          <p:sp>
            <p:nvSpPr>
              <p:cNvPr id="42" name="Oval 15"/>
              <p:cNvSpPr>
                <a:spLocks noChangeArrowheads="1"/>
              </p:cNvSpPr>
              <p:nvPr/>
            </p:nvSpPr>
            <p:spPr bwMode="auto">
              <a:xfrm>
                <a:off x="6215117" y="2719143"/>
                <a:ext cx="381000" cy="381000"/>
              </a:xfrm>
              <a:prstGeom prst="ellipse">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P3</a:t>
                </a:r>
              </a:p>
            </p:txBody>
          </p:sp>
          <p:sp>
            <p:nvSpPr>
              <p:cNvPr id="43" name="AutoShape 16"/>
              <p:cNvSpPr>
                <a:spLocks noChangeArrowheads="1"/>
              </p:cNvSpPr>
              <p:nvPr/>
            </p:nvSpPr>
            <p:spPr bwMode="auto">
              <a:xfrm>
                <a:off x="5826466" y="3234959"/>
                <a:ext cx="225486" cy="671900"/>
              </a:xfrm>
              <a:prstGeom prst="upArrow">
                <a:avLst>
                  <a:gd name="adj1" fmla="val 50000"/>
                  <a:gd name="adj2" fmla="val 45000"/>
                </a:avLst>
              </a:prstGeom>
              <a:solidFill>
                <a:srgbClr val="FF66FF"/>
              </a:solidFill>
              <a:ln w="9525">
                <a:solidFill>
                  <a:schemeClr val="tx1"/>
                </a:solidFill>
                <a:miter lim="800000"/>
                <a:headEnd/>
                <a:tailEnd/>
              </a:ln>
              <a:effectLst/>
            </p:spPr>
            <p:txBody>
              <a:bodyPr wrap="none" anchor="ctr"/>
              <a:lstStyle/>
              <a:p>
                <a:endParaRPr lang="zh-CN" altLang="en-US" sz="1600"/>
              </a:p>
            </p:txBody>
          </p:sp>
          <p:sp>
            <p:nvSpPr>
              <p:cNvPr id="12" name="Text Box 10"/>
              <p:cNvSpPr txBox="1">
                <a:spLocks noChangeArrowheads="1"/>
              </p:cNvSpPr>
              <p:nvPr/>
            </p:nvSpPr>
            <p:spPr bwMode="auto">
              <a:xfrm>
                <a:off x="4947238" y="4266242"/>
                <a:ext cx="2070244" cy="43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latin typeface="微软雅黑" pitchFamily="34" charset="-122"/>
                    <a:ea typeface="微软雅黑" pitchFamily="34" charset="-122"/>
                  </a:rPr>
                  <a:t>1</a:t>
                </a:r>
                <a:r>
                  <a:rPr kumimoji="1" lang="en-US" altLang="zh-CN" sz="1400" b="1" dirty="0" smtClean="0">
                    <a:latin typeface="微软雅黑" pitchFamily="34" charset="-122"/>
                    <a:ea typeface="微软雅黑" pitchFamily="34" charset="-122"/>
                  </a:rPr>
                  <a:t>92</a:t>
                </a:r>
                <a:r>
                  <a:rPr kumimoji="1" lang="zh-CN" altLang="en-US" sz="1400" b="1" dirty="0" smtClean="0">
                    <a:latin typeface="微软雅黑" pitchFamily="34" charset="-122"/>
                    <a:ea typeface="微软雅黑" pitchFamily="34" charset="-122"/>
                  </a:rPr>
                  <a:t>.1</a:t>
                </a:r>
                <a:r>
                  <a:rPr kumimoji="1" lang="en-US" altLang="zh-CN" sz="1400" b="1" dirty="0" smtClean="0">
                    <a:latin typeface="微软雅黑" pitchFamily="34" charset="-122"/>
                    <a:ea typeface="微软雅黑" pitchFamily="34" charset="-122"/>
                  </a:rPr>
                  <a:t>68</a:t>
                </a:r>
                <a:r>
                  <a:rPr kumimoji="1" lang="zh-CN" altLang="en-US" sz="1400" b="1" dirty="0" smtClean="0">
                    <a:latin typeface="微软雅黑" pitchFamily="34" charset="-122"/>
                    <a:ea typeface="微软雅黑" pitchFamily="34" charset="-122"/>
                  </a:rPr>
                  <a:t>.</a:t>
                </a:r>
                <a:r>
                  <a:rPr kumimoji="1" lang="en-US" altLang="zh-CN" sz="1400" b="1" dirty="0" smtClean="0">
                    <a:latin typeface="微软雅黑" pitchFamily="34" charset="-122"/>
                    <a:ea typeface="微软雅黑" pitchFamily="34" charset="-122"/>
                  </a:rPr>
                  <a:t>1</a:t>
                </a:r>
                <a:r>
                  <a:rPr kumimoji="1" lang="zh-CN" altLang="en-US" sz="1400" b="1" dirty="0" smtClean="0">
                    <a:latin typeface="微软雅黑" pitchFamily="34" charset="-122"/>
                    <a:ea typeface="微软雅黑" pitchFamily="34" charset="-122"/>
                  </a:rPr>
                  <a:t>.</a:t>
                </a:r>
                <a:r>
                  <a:rPr kumimoji="1" lang="en-US" altLang="zh-CN" sz="1400" b="1" dirty="0">
                    <a:latin typeface="微软雅黑" pitchFamily="34" charset="-122"/>
                    <a:ea typeface="微软雅黑" pitchFamily="34" charset="-122"/>
                  </a:rPr>
                  <a:t>7</a:t>
                </a:r>
                <a:r>
                  <a:rPr kumimoji="1" lang="zh-CN" altLang="en-US" sz="1400" b="1" dirty="0" smtClean="0">
                    <a:latin typeface="微软雅黑" pitchFamily="34" charset="-122"/>
                    <a:ea typeface="微软雅黑" pitchFamily="34" charset="-122"/>
                  </a:rPr>
                  <a:t>:80</a:t>
                </a:r>
                <a:endParaRPr kumimoji="1" lang="en-US" altLang="zh-CN" sz="1400" b="1" dirty="0">
                  <a:latin typeface="微软雅黑" pitchFamily="34" charset="-122"/>
                  <a:ea typeface="微软雅黑" pitchFamily="34" charset="-122"/>
                </a:endParaRPr>
              </a:p>
            </p:txBody>
          </p:sp>
        </p:grpSp>
        <p:grpSp>
          <p:nvGrpSpPr>
            <p:cNvPr id="3" name="组合 2"/>
            <p:cNvGrpSpPr/>
            <p:nvPr/>
          </p:nvGrpSpPr>
          <p:grpSpPr>
            <a:xfrm>
              <a:off x="2391189" y="2487614"/>
              <a:ext cx="1729679" cy="1779586"/>
              <a:chOff x="1780770" y="2487613"/>
              <a:chExt cx="2223316" cy="2209581"/>
            </a:xfrm>
          </p:grpSpPr>
          <p:grpSp>
            <p:nvGrpSpPr>
              <p:cNvPr id="44" name="Group 223"/>
              <p:cNvGrpSpPr>
                <a:grpSpLocks/>
              </p:cNvGrpSpPr>
              <p:nvPr/>
            </p:nvGrpSpPr>
            <p:grpSpPr bwMode="auto">
              <a:xfrm>
                <a:off x="1935339" y="2487613"/>
                <a:ext cx="1819273" cy="1360190"/>
                <a:chOff x="1234" y="3088"/>
                <a:chExt cx="572" cy="571"/>
              </a:xfrm>
            </p:grpSpPr>
            <p:sp>
              <p:nvSpPr>
                <p:cNvPr id="45" name="Rectangle 224"/>
                <p:cNvSpPr>
                  <a:spLocks noChangeArrowheads="1"/>
                </p:cNvSpPr>
                <p:nvPr/>
              </p:nvSpPr>
              <p:spPr bwMode="auto">
                <a:xfrm>
                  <a:off x="1270" y="3127"/>
                  <a:ext cx="503" cy="376"/>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46" name="Freeform 225"/>
                <p:cNvSpPr>
                  <a:spLocks noEditPoints="1"/>
                </p:cNvSpPr>
                <p:nvPr/>
              </p:nvSpPr>
              <p:spPr bwMode="auto">
                <a:xfrm>
                  <a:off x="1234" y="3088"/>
                  <a:ext cx="572" cy="476"/>
                </a:xfrm>
                <a:custGeom>
                  <a:avLst/>
                  <a:gdLst>
                    <a:gd name="T0" fmla="*/ 0 w 10862"/>
                    <a:gd name="T1" fmla="*/ 0 h 9055"/>
                    <a:gd name="T2" fmla="*/ 572 w 10862"/>
                    <a:gd name="T3" fmla="*/ 0 h 9055"/>
                    <a:gd name="T4" fmla="*/ 572 w 10862"/>
                    <a:gd name="T5" fmla="*/ 476 h 9055"/>
                    <a:gd name="T6" fmla="*/ 0 w 10862"/>
                    <a:gd name="T7" fmla="*/ 476 h 9055"/>
                    <a:gd name="T8" fmla="*/ 0 w 10862"/>
                    <a:gd name="T9" fmla="*/ 0 h 9055"/>
                    <a:gd name="T10" fmla="*/ 51 w 10862"/>
                    <a:gd name="T11" fmla="*/ 48 h 9055"/>
                    <a:gd name="T12" fmla="*/ 527 w 10862"/>
                    <a:gd name="T13" fmla="*/ 48 h 9055"/>
                    <a:gd name="T14" fmla="*/ 527 w 10862"/>
                    <a:gd name="T15" fmla="*/ 403 h 9055"/>
                    <a:gd name="T16" fmla="*/ 51 w 10862"/>
                    <a:gd name="T17" fmla="*/ 403 h 9055"/>
                    <a:gd name="T18" fmla="*/ 51 w 10862"/>
                    <a:gd name="T19" fmla="*/ 48 h 90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62" h="9055">
                      <a:moveTo>
                        <a:pt x="0" y="0"/>
                      </a:moveTo>
                      <a:lnTo>
                        <a:pt x="10862" y="0"/>
                      </a:lnTo>
                      <a:lnTo>
                        <a:pt x="10862" y="9055"/>
                      </a:lnTo>
                      <a:lnTo>
                        <a:pt x="0" y="9055"/>
                      </a:lnTo>
                      <a:lnTo>
                        <a:pt x="0" y="0"/>
                      </a:lnTo>
                      <a:close/>
                      <a:moveTo>
                        <a:pt x="963" y="922"/>
                      </a:moveTo>
                      <a:lnTo>
                        <a:pt x="9998" y="922"/>
                      </a:lnTo>
                      <a:lnTo>
                        <a:pt x="9998" y="7663"/>
                      </a:lnTo>
                      <a:lnTo>
                        <a:pt x="963" y="7663"/>
                      </a:lnTo>
                      <a:lnTo>
                        <a:pt x="963" y="922"/>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sz="2000"/>
                </a:p>
              </p:txBody>
            </p:sp>
            <p:sp>
              <p:nvSpPr>
                <p:cNvPr id="47" name="Rectangle 226"/>
                <p:cNvSpPr>
                  <a:spLocks noChangeArrowheads="1"/>
                </p:cNvSpPr>
                <p:nvPr/>
              </p:nvSpPr>
              <p:spPr bwMode="auto">
                <a:xfrm>
                  <a:off x="1285" y="3136"/>
                  <a:ext cx="475" cy="8"/>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48" name="Rectangle 227"/>
                <p:cNvSpPr>
                  <a:spLocks noChangeArrowheads="1"/>
                </p:cNvSpPr>
                <p:nvPr/>
              </p:nvSpPr>
              <p:spPr bwMode="auto">
                <a:xfrm>
                  <a:off x="1285" y="3138"/>
                  <a:ext cx="9" cy="349"/>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49" name="Rectangle 228"/>
                <p:cNvSpPr>
                  <a:spLocks noChangeArrowheads="1"/>
                </p:cNvSpPr>
                <p:nvPr/>
              </p:nvSpPr>
              <p:spPr bwMode="auto">
                <a:xfrm>
                  <a:off x="1752" y="3136"/>
                  <a:ext cx="8"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50" name="Rectangle 229"/>
                <p:cNvSpPr>
                  <a:spLocks noChangeArrowheads="1"/>
                </p:cNvSpPr>
                <p:nvPr/>
              </p:nvSpPr>
              <p:spPr bwMode="auto">
                <a:xfrm>
                  <a:off x="1285" y="3482"/>
                  <a:ext cx="475"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51" name="Rectangle 230"/>
                <p:cNvSpPr>
                  <a:spLocks noChangeArrowheads="1"/>
                </p:cNvSpPr>
                <p:nvPr/>
              </p:nvSpPr>
              <p:spPr bwMode="auto">
                <a:xfrm>
                  <a:off x="1417" y="3565"/>
                  <a:ext cx="228" cy="32"/>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52" name="Rectangle 231"/>
                <p:cNvSpPr>
                  <a:spLocks noChangeArrowheads="1"/>
                </p:cNvSpPr>
                <p:nvPr/>
              </p:nvSpPr>
              <p:spPr bwMode="auto">
                <a:xfrm>
                  <a:off x="1436" y="3598"/>
                  <a:ext cx="186" cy="19"/>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sp>
              <p:nvSpPr>
                <p:cNvPr id="53" name="Rectangle 232"/>
                <p:cNvSpPr>
                  <a:spLocks noChangeArrowheads="1"/>
                </p:cNvSpPr>
                <p:nvPr/>
              </p:nvSpPr>
              <p:spPr bwMode="auto">
                <a:xfrm>
                  <a:off x="1334" y="3620"/>
                  <a:ext cx="384" cy="39"/>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sz="2000"/>
                </a:p>
              </p:txBody>
            </p:sp>
          </p:grpSp>
          <p:grpSp>
            <p:nvGrpSpPr>
              <p:cNvPr id="54" name="Group 5"/>
              <p:cNvGrpSpPr>
                <a:grpSpLocks/>
              </p:cNvGrpSpPr>
              <p:nvPr/>
            </p:nvGrpSpPr>
            <p:grpSpPr bwMode="auto">
              <a:xfrm>
                <a:off x="1965561" y="3835401"/>
                <a:ext cx="1828800" cy="451861"/>
                <a:chOff x="3504" y="3216"/>
                <a:chExt cx="1200" cy="496"/>
              </a:xfrm>
              <a:solidFill>
                <a:srgbClr val="66FFFF"/>
              </a:solidFill>
            </p:grpSpPr>
            <p:sp>
              <p:nvSpPr>
                <p:cNvPr id="55" name="Rectangle 6"/>
                <p:cNvSpPr>
                  <a:spLocks noChangeArrowheads="1"/>
                </p:cNvSpPr>
                <p:nvPr/>
              </p:nvSpPr>
              <p:spPr bwMode="auto">
                <a:xfrm>
                  <a:off x="3504" y="3216"/>
                  <a:ext cx="1200" cy="49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6" name="Rectangle 7"/>
                <p:cNvSpPr>
                  <a:spLocks noChangeArrowheads="1"/>
                </p:cNvSpPr>
                <p:nvPr/>
              </p:nvSpPr>
              <p:spPr bwMode="auto">
                <a:xfrm>
                  <a:off x="3648" y="3419"/>
                  <a:ext cx="24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latin typeface="微软雅黑" pitchFamily="34" charset="-122"/>
                      <a:ea typeface="微软雅黑" pitchFamily="34" charset="-122"/>
                    </a:rPr>
                    <a:t>70</a:t>
                  </a:r>
                  <a:endParaRPr kumimoji="1" lang="zh-CN" altLang="en-US" sz="1200" b="1" dirty="0">
                    <a:latin typeface="微软雅黑" pitchFamily="34" charset="-122"/>
                    <a:ea typeface="微软雅黑" pitchFamily="34" charset="-122"/>
                  </a:endParaRPr>
                </a:p>
              </p:txBody>
            </p:sp>
            <p:sp>
              <p:nvSpPr>
                <p:cNvPr id="57" name="Rectangle 8"/>
                <p:cNvSpPr>
                  <a:spLocks noChangeArrowheads="1"/>
                </p:cNvSpPr>
                <p:nvPr/>
              </p:nvSpPr>
              <p:spPr bwMode="auto">
                <a:xfrm>
                  <a:off x="3984" y="3419"/>
                  <a:ext cx="24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a:latin typeface="微软雅黑" pitchFamily="34" charset="-122"/>
                      <a:ea typeface="微软雅黑" pitchFamily="34" charset="-122"/>
                    </a:rPr>
                    <a:t>80</a:t>
                  </a:r>
                </a:p>
              </p:txBody>
            </p:sp>
            <p:sp>
              <p:nvSpPr>
                <p:cNvPr id="58" name="Rectangle 9"/>
                <p:cNvSpPr>
                  <a:spLocks noChangeArrowheads="1"/>
                </p:cNvSpPr>
                <p:nvPr/>
              </p:nvSpPr>
              <p:spPr bwMode="auto">
                <a:xfrm>
                  <a:off x="4320" y="3419"/>
                  <a:ext cx="24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latin typeface="微软雅黑" pitchFamily="34" charset="-122"/>
                      <a:ea typeface="微软雅黑" pitchFamily="34" charset="-122"/>
                    </a:rPr>
                    <a:t>90</a:t>
                  </a:r>
                  <a:endParaRPr kumimoji="1" lang="zh-CN" altLang="en-US" sz="1200" b="1" dirty="0">
                    <a:latin typeface="微软雅黑" pitchFamily="34" charset="-122"/>
                    <a:ea typeface="微软雅黑" pitchFamily="34" charset="-122"/>
                  </a:endParaRPr>
                </a:p>
              </p:txBody>
            </p:sp>
          </p:grpSp>
          <p:sp>
            <p:nvSpPr>
              <p:cNvPr id="59" name="Oval 13"/>
              <p:cNvSpPr>
                <a:spLocks noChangeArrowheads="1"/>
              </p:cNvSpPr>
              <p:nvPr/>
            </p:nvSpPr>
            <p:spPr bwMode="auto">
              <a:xfrm>
                <a:off x="2653333" y="2818789"/>
                <a:ext cx="381000" cy="381000"/>
              </a:xfrm>
              <a:prstGeom prst="ellipse">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P2</a:t>
                </a:r>
              </a:p>
            </p:txBody>
          </p:sp>
          <p:sp>
            <p:nvSpPr>
              <p:cNvPr id="60" name="Oval 14"/>
              <p:cNvSpPr>
                <a:spLocks noChangeArrowheads="1"/>
              </p:cNvSpPr>
              <p:nvPr/>
            </p:nvSpPr>
            <p:spPr bwMode="auto">
              <a:xfrm>
                <a:off x="2134587" y="2719143"/>
                <a:ext cx="381000" cy="381000"/>
              </a:xfrm>
              <a:prstGeom prst="ellipse">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P1</a:t>
                </a:r>
              </a:p>
            </p:txBody>
          </p:sp>
          <p:sp>
            <p:nvSpPr>
              <p:cNvPr id="61" name="Oval 15"/>
              <p:cNvSpPr>
                <a:spLocks noChangeArrowheads="1"/>
              </p:cNvSpPr>
              <p:nvPr/>
            </p:nvSpPr>
            <p:spPr bwMode="auto">
              <a:xfrm>
                <a:off x="3125187" y="2719143"/>
                <a:ext cx="381000" cy="381000"/>
              </a:xfrm>
              <a:prstGeom prst="ellipse">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P3</a:t>
                </a:r>
              </a:p>
            </p:txBody>
          </p:sp>
          <p:sp>
            <p:nvSpPr>
              <p:cNvPr id="62" name="AutoShape 16"/>
              <p:cNvSpPr>
                <a:spLocks noChangeArrowheads="1"/>
              </p:cNvSpPr>
              <p:nvPr/>
            </p:nvSpPr>
            <p:spPr bwMode="auto">
              <a:xfrm>
                <a:off x="2736536" y="3234959"/>
                <a:ext cx="225486" cy="671900"/>
              </a:xfrm>
              <a:prstGeom prst="upArrow">
                <a:avLst>
                  <a:gd name="adj1" fmla="val 50000"/>
                  <a:gd name="adj2" fmla="val 45000"/>
                </a:avLst>
              </a:prstGeom>
              <a:solidFill>
                <a:srgbClr val="FF66FF"/>
              </a:solidFill>
              <a:ln w="9525">
                <a:solidFill>
                  <a:schemeClr val="tx1"/>
                </a:solidFill>
                <a:miter lim="800000"/>
                <a:headEnd/>
                <a:tailEnd/>
              </a:ln>
              <a:effectLst/>
            </p:spPr>
            <p:txBody>
              <a:bodyPr wrap="none" anchor="ctr"/>
              <a:lstStyle/>
              <a:p>
                <a:endParaRPr lang="zh-CN" altLang="en-US" sz="1600"/>
              </a:p>
            </p:txBody>
          </p:sp>
          <p:sp>
            <p:nvSpPr>
              <p:cNvPr id="63" name="Text Box 10"/>
              <p:cNvSpPr txBox="1">
                <a:spLocks noChangeArrowheads="1"/>
              </p:cNvSpPr>
              <p:nvPr/>
            </p:nvSpPr>
            <p:spPr bwMode="auto">
              <a:xfrm>
                <a:off x="1780770" y="4266242"/>
                <a:ext cx="2223316" cy="43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latin typeface="微软雅黑" pitchFamily="34" charset="-122"/>
                    <a:ea typeface="微软雅黑" pitchFamily="34" charset="-122"/>
                  </a:rPr>
                  <a:t>1</a:t>
                </a:r>
                <a:r>
                  <a:rPr kumimoji="1" lang="en-US" altLang="zh-CN" sz="1400" b="1" dirty="0" smtClean="0">
                    <a:latin typeface="微软雅黑" pitchFamily="34" charset="-122"/>
                    <a:ea typeface="微软雅黑" pitchFamily="34" charset="-122"/>
                  </a:rPr>
                  <a:t>92</a:t>
                </a:r>
                <a:r>
                  <a:rPr kumimoji="1" lang="zh-CN" altLang="en-US" sz="1400" b="1" dirty="0" smtClean="0">
                    <a:latin typeface="微软雅黑" pitchFamily="34" charset="-122"/>
                    <a:ea typeface="微软雅黑" pitchFamily="34" charset="-122"/>
                  </a:rPr>
                  <a:t>.1</a:t>
                </a:r>
                <a:r>
                  <a:rPr kumimoji="1" lang="en-US" altLang="zh-CN" sz="1400" b="1" dirty="0" smtClean="0">
                    <a:latin typeface="微软雅黑" pitchFamily="34" charset="-122"/>
                    <a:ea typeface="微软雅黑" pitchFamily="34" charset="-122"/>
                  </a:rPr>
                  <a:t>68</a:t>
                </a:r>
                <a:r>
                  <a:rPr kumimoji="1" lang="zh-CN" altLang="en-US" sz="1400" b="1" dirty="0" smtClean="0">
                    <a:latin typeface="微软雅黑" pitchFamily="34" charset="-122"/>
                    <a:ea typeface="微软雅黑" pitchFamily="34" charset="-122"/>
                  </a:rPr>
                  <a:t>.</a:t>
                </a:r>
                <a:r>
                  <a:rPr kumimoji="1" lang="en-US" altLang="zh-CN" sz="1400" b="1" dirty="0" smtClean="0">
                    <a:latin typeface="微软雅黑" pitchFamily="34" charset="-122"/>
                    <a:ea typeface="微软雅黑" pitchFamily="34" charset="-122"/>
                  </a:rPr>
                  <a:t>10</a:t>
                </a:r>
                <a:r>
                  <a:rPr kumimoji="1" lang="zh-CN" altLang="en-US" sz="1400" b="1" dirty="0" smtClean="0">
                    <a:latin typeface="微软雅黑" pitchFamily="34" charset="-122"/>
                    <a:ea typeface="微软雅黑" pitchFamily="34" charset="-122"/>
                  </a:rPr>
                  <a:t>.</a:t>
                </a:r>
                <a:r>
                  <a:rPr kumimoji="1" lang="en-US" altLang="zh-CN" sz="1400" b="1" dirty="0" smtClean="0">
                    <a:latin typeface="微软雅黑" pitchFamily="34" charset="-122"/>
                    <a:ea typeface="微软雅黑" pitchFamily="34" charset="-122"/>
                  </a:rPr>
                  <a:t>2</a:t>
                </a:r>
                <a:r>
                  <a:rPr kumimoji="1" lang="zh-CN" altLang="en-US" sz="1400" b="1" dirty="0" smtClean="0">
                    <a:latin typeface="微软雅黑" pitchFamily="34" charset="-122"/>
                    <a:ea typeface="微软雅黑" pitchFamily="34" charset="-122"/>
                  </a:rPr>
                  <a:t>:80</a:t>
                </a:r>
                <a:endParaRPr kumimoji="1" lang="en-US" altLang="zh-CN" sz="1400" b="1" dirty="0">
                  <a:latin typeface="微软雅黑" pitchFamily="34" charset="-122"/>
                  <a:ea typeface="微软雅黑" pitchFamily="34" charset="-122"/>
                </a:endParaRPr>
              </a:p>
            </p:txBody>
          </p:sp>
        </p:grpSp>
        <p:sp>
          <p:nvSpPr>
            <p:cNvPr id="64" name="Rectangle 396"/>
            <p:cNvSpPr>
              <a:spLocks noChangeArrowheads="1"/>
            </p:cNvSpPr>
            <p:nvPr/>
          </p:nvSpPr>
          <p:spPr bwMode="auto">
            <a:xfrm>
              <a:off x="4264969" y="332061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200" b="1" dirty="0">
                  <a:solidFill>
                    <a:srgbClr val="0033CC"/>
                  </a:solidFill>
                  <a:latin typeface="微软雅黑" pitchFamily="34" charset="-122"/>
                  <a:ea typeface="微软雅黑" pitchFamily="34" charset="-122"/>
                </a:rPr>
                <a:t>端口</a:t>
              </a:r>
            </a:p>
          </p:txBody>
        </p:sp>
        <p:sp>
          <p:nvSpPr>
            <p:cNvPr id="65" name="Line 399"/>
            <p:cNvSpPr>
              <a:spLocks noChangeShapeType="1"/>
            </p:cNvSpPr>
            <p:nvPr/>
          </p:nvSpPr>
          <p:spPr bwMode="auto">
            <a:xfrm flipH="1">
              <a:off x="3761794" y="3519669"/>
              <a:ext cx="488037" cy="303717"/>
            </a:xfrm>
            <a:prstGeom prst="line">
              <a:avLst/>
            </a:prstGeom>
            <a:noFill/>
            <a:ln w="28575">
              <a:solidFill>
                <a:srgbClr val="CC00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6" name="Line 399"/>
            <p:cNvSpPr>
              <a:spLocks noChangeShapeType="1"/>
            </p:cNvSpPr>
            <p:nvPr/>
          </p:nvSpPr>
          <p:spPr bwMode="auto">
            <a:xfrm>
              <a:off x="4744254" y="3498824"/>
              <a:ext cx="496873" cy="324563"/>
            </a:xfrm>
            <a:prstGeom prst="line">
              <a:avLst/>
            </a:prstGeom>
            <a:noFill/>
            <a:ln w="28575">
              <a:solidFill>
                <a:srgbClr val="CC00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grpSp>
    </p:spTree>
    <p:extLst>
      <p:ext uri="{BB962C8B-B14F-4D97-AF65-F5344CB8AC3E}">
        <p14:creationId xmlns:p14="http://schemas.microsoft.com/office/powerpoint/2010/main" val="39743446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925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56" y="67603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TCP/IP </a:t>
            </a:r>
            <a:r>
              <a:rPr lang="zh-CN" altLang="en-US" sz="2000" b="1" dirty="0">
                <a:solidFill>
                  <a:schemeClr val="bg1"/>
                </a:solidFill>
                <a:latin typeface="微软雅黑" pitchFamily="34" charset="-122"/>
                <a:ea typeface="微软雅黑" pitchFamily="34" charset="-122"/>
              </a:rPr>
              <a:t>运输层</a:t>
            </a:r>
            <a:r>
              <a:rPr lang="zh-CN" altLang="en-US" sz="2000" b="1" dirty="0" smtClean="0">
                <a:solidFill>
                  <a:schemeClr val="bg1"/>
                </a:solidFill>
                <a:latin typeface="微软雅黑" pitchFamily="34" charset="-122"/>
                <a:ea typeface="微软雅黑" pitchFamily="34" charset="-122"/>
              </a:rPr>
              <a:t>端口</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72349"/>
            <a:ext cx="818496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端口用一个 </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位端口号进行标志，允许有</a:t>
            </a:r>
            <a:r>
              <a:rPr lang="en-US" altLang="zh-CN" sz="2000" b="1" dirty="0">
                <a:latin typeface="微软雅黑" pitchFamily="34" charset="-122"/>
                <a:ea typeface="微软雅黑" pitchFamily="34" charset="-122"/>
              </a:rPr>
              <a:t>65,535</a:t>
            </a:r>
            <a:r>
              <a:rPr lang="zh-CN" altLang="en-US" sz="2000" b="1" dirty="0">
                <a:latin typeface="微软雅黑" pitchFamily="34" charset="-122"/>
                <a:ea typeface="微软雅黑" pitchFamily="34" charset="-122"/>
              </a:rPr>
              <a:t>个不同的端口</a:t>
            </a:r>
            <a:r>
              <a:rPr lang="zh-CN" altLang="en-US" sz="2000" b="1" dirty="0" smtClean="0">
                <a:latin typeface="微软雅黑" pitchFamily="34" charset="-122"/>
                <a:ea typeface="微软雅黑" pitchFamily="34" charset="-122"/>
              </a:rPr>
              <a:t>号。</a:t>
            </a:r>
            <a:endParaRPr lang="zh-CN" altLang="en-US" sz="2000" b="1" dirty="0">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端口号只具有</a:t>
            </a:r>
            <a:r>
              <a:rPr lang="zh-CN" altLang="en-US" sz="2000" b="1" dirty="0">
                <a:solidFill>
                  <a:srgbClr val="0000FF"/>
                </a:solidFill>
                <a:latin typeface="微软雅黑" pitchFamily="34" charset="-122"/>
                <a:ea typeface="微软雅黑" pitchFamily="34" charset="-122"/>
              </a:rPr>
              <a:t>本地意义</a:t>
            </a:r>
            <a:r>
              <a:rPr lang="zh-CN" altLang="en-US" sz="2000" b="1" dirty="0">
                <a:latin typeface="微软雅黑" pitchFamily="34" charset="-122"/>
                <a:ea typeface="微软雅黑" pitchFamily="34" charset="-122"/>
              </a:rPr>
              <a:t>，即端口号只是为了标志</a:t>
            </a:r>
            <a:r>
              <a:rPr lang="zh-CN" altLang="en-US" sz="2000" b="1" dirty="0">
                <a:solidFill>
                  <a:srgbClr val="0000FF"/>
                </a:solidFill>
                <a:latin typeface="微软雅黑" pitchFamily="34" charset="-122"/>
                <a:ea typeface="微软雅黑" pitchFamily="34" charset="-122"/>
              </a:rPr>
              <a:t>本计算机应用层中的各进程</a:t>
            </a: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互联网中，不同计算机的相同端口号是没有联系的。</a:t>
            </a:r>
          </a:p>
        </p:txBody>
      </p:sp>
      <p:sp>
        <p:nvSpPr>
          <p:cNvPr id="8" name="对角圆角矩形 7"/>
          <p:cNvSpPr/>
          <p:nvPr/>
        </p:nvSpPr>
        <p:spPr>
          <a:xfrm>
            <a:off x="556963" y="2578483"/>
            <a:ext cx="8048776" cy="145121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0852" y="2738275"/>
            <a:ext cx="7363641" cy="1131079"/>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由此可见，两个计算机中的进程要互相通信，不仅必须知道对方的端口号（为了找到对方计算机中的应用进程） </a:t>
            </a:r>
            <a:r>
              <a:rPr lang="zh-CN" altLang="en-US" b="1" dirty="0" smtClean="0">
                <a:solidFill>
                  <a:schemeClr val="bg1"/>
                </a:solidFill>
                <a:latin typeface="微软雅黑" pitchFamily="34" charset="-122"/>
                <a:ea typeface="微软雅黑" pitchFamily="34" charset="-122"/>
              </a:rPr>
              <a:t>，</a:t>
            </a:r>
            <a:r>
              <a:rPr lang="zh-CN" altLang="en-US" b="1" dirty="0">
                <a:solidFill>
                  <a:schemeClr val="bg1"/>
                </a:solidFill>
                <a:latin typeface="微软雅黑" pitchFamily="34" charset="-122"/>
                <a:ea typeface="微软雅黑" pitchFamily="34" charset="-122"/>
              </a:rPr>
              <a:t>而且还要知道对方</a:t>
            </a:r>
            <a:r>
              <a:rPr lang="zh-CN" altLang="en-US" b="1" dirty="0" smtClean="0">
                <a:solidFill>
                  <a:schemeClr val="bg1"/>
                </a:solidFill>
                <a:latin typeface="微软雅黑" pitchFamily="34" charset="-122"/>
                <a:ea typeface="微软雅黑" pitchFamily="34" charset="-122"/>
              </a:rPr>
              <a:t>的 </a:t>
            </a:r>
            <a:r>
              <a:rPr lang="en-US" altLang="zh-CN" b="1" dirty="0" smtClean="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地址（为了找到对方的计算机）。</a:t>
            </a:r>
          </a:p>
        </p:txBody>
      </p:sp>
    </p:spTree>
    <p:extLst>
      <p:ext uri="{BB962C8B-B14F-4D97-AF65-F5344CB8AC3E}">
        <p14:creationId xmlns:p14="http://schemas.microsoft.com/office/powerpoint/2010/main" val="1770580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0"/>
          <p:cNvSpPr>
            <a:spLocks noChangeArrowheads="1"/>
          </p:cNvSpPr>
          <p:nvPr/>
        </p:nvSpPr>
        <p:spPr bwMode="auto">
          <a:xfrm>
            <a:off x="1673794" y="2776342"/>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0" name="Rectangle 11"/>
          <p:cNvSpPr>
            <a:spLocks noChangeArrowheads="1"/>
          </p:cNvSpPr>
          <p:nvPr/>
        </p:nvSpPr>
        <p:spPr bwMode="auto">
          <a:xfrm>
            <a:off x="1673794" y="318404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1" name="Rectangle 12"/>
          <p:cNvSpPr>
            <a:spLocks noChangeArrowheads="1"/>
          </p:cNvSpPr>
          <p:nvPr/>
        </p:nvSpPr>
        <p:spPr bwMode="auto">
          <a:xfrm>
            <a:off x="1673794" y="358109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2" name="Rectangle 13"/>
          <p:cNvSpPr>
            <a:spLocks noChangeArrowheads="1"/>
          </p:cNvSpPr>
          <p:nvPr/>
        </p:nvSpPr>
        <p:spPr bwMode="auto">
          <a:xfrm>
            <a:off x="1673794" y="399790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3" name="Rectangle 9"/>
          <p:cNvSpPr>
            <a:spLocks noChangeArrowheads="1"/>
          </p:cNvSpPr>
          <p:nvPr/>
        </p:nvSpPr>
        <p:spPr bwMode="auto">
          <a:xfrm>
            <a:off x="1673794" y="748013"/>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4" name="Rectangle 10"/>
          <p:cNvSpPr>
            <a:spLocks noChangeArrowheads="1"/>
          </p:cNvSpPr>
          <p:nvPr/>
        </p:nvSpPr>
        <p:spPr bwMode="auto">
          <a:xfrm>
            <a:off x="1673794" y="1164126"/>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5" name="Rectangle 11"/>
          <p:cNvSpPr>
            <a:spLocks noChangeArrowheads="1"/>
          </p:cNvSpPr>
          <p:nvPr/>
        </p:nvSpPr>
        <p:spPr bwMode="auto">
          <a:xfrm>
            <a:off x="1673794" y="156268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6" name="Rectangle 12"/>
          <p:cNvSpPr>
            <a:spLocks noChangeArrowheads="1"/>
          </p:cNvSpPr>
          <p:nvPr/>
        </p:nvSpPr>
        <p:spPr bwMode="auto">
          <a:xfrm>
            <a:off x="1673794" y="1978022"/>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7" name="Rectangle 13"/>
          <p:cNvSpPr>
            <a:spLocks noChangeArrowheads="1"/>
          </p:cNvSpPr>
          <p:nvPr/>
        </p:nvSpPr>
        <p:spPr bwMode="auto">
          <a:xfrm>
            <a:off x="1673794" y="237654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8" name="Line 16"/>
          <p:cNvSpPr>
            <a:spLocks noChangeShapeType="1"/>
          </p:cNvSpPr>
          <p:nvPr/>
        </p:nvSpPr>
        <p:spPr bwMode="auto">
          <a:xfrm>
            <a:off x="2421504" y="621706"/>
            <a:ext cx="0" cy="39228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29" name="Rectangle 17"/>
          <p:cNvSpPr>
            <a:spLocks noChangeArrowheads="1"/>
          </p:cNvSpPr>
          <p:nvPr/>
        </p:nvSpPr>
        <p:spPr bwMode="auto">
          <a:xfrm>
            <a:off x="1705542" y="651222"/>
            <a:ext cx="5603173"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200"/>
              </a:lnSpc>
            </a:pPr>
            <a:r>
              <a:rPr lang="en-US" altLang="zh-CN" sz="2000" b="1" dirty="0">
                <a:solidFill>
                  <a:schemeClr val="bg1"/>
                </a:solidFill>
                <a:latin typeface="微软雅黑" pitchFamily="34" charset="-122"/>
                <a:ea typeface="微软雅黑" pitchFamily="34" charset="-122"/>
              </a:rPr>
              <a:t>5.1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运输层</a:t>
            </a:r>
            <a:r>
              <a:rPr lang="zh-CN" altLang="en-US" sz="2000" b="1" dirty="0">
                <a:solidFill>
                  <a:schemeClr val="bg1"/>
                </a:solidFill>
                <a:latin typeface="微软雅黑" pitchFamily="34" charset="-122"/>
                <a:ea typeface="微软雅黑" pitchFamily="34" charset="-122"/>
              </a:rPr>
              <a:t>协议概述</a:t>
            </a:r>
          </a:p>
          <a:p>
            <a:pPr eaLnBrk="0" hangingPunct="0">
              <a:lnSpc>
                <a:spcPts val="3200"/>
              </a:lnSpc>
            </a:pPr>
            <a:r>
              <a:rPr lang="en-US" altLang="zh-CN" sz="2000" b="1" dirty="0">
                <a:solidFill>
                  <a:schemeClr val="bg1"/>
                </a:solidFill>
                <a:latin typeface="微软雅黑" pitchFamily="34" charset="-122"/>
                <a:ea typeface="微软雅黑" pitchFamily="34" charset="-122"/>
              </a:rPr>
              <a:t>5.2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用户</a:t>
            </a:r>
            <a:r>
              <a:rPr lang="zh-CN" altLang="en-US" sz="2000" b="1" dirty="0">
                <a:solidFill>
                  <a:schemeClr val="bg1"/>
                </a:solidFill>
                <a:latin typeface="微软雅黑" pitchFamily="34" charset="-122"/>
                <a:ea typeface="微软雅黑" pitchFamily="34" charset="-122"/>
              </a:rPr>
              <a:t>数据报协议 </a:t>
            </a:r>
            <a:r>
              <a:rPr lang="en-US" altLang="zh-CN" sz="2000" b="1" dirty="0">
                <a:solidFill>
                  <a:schemeClr val="bg1"/>
                </a:solidFill>
                <a:latin typeface="微软雅黑" pitchFamily="34" charset="-122"/>
                <a:ea typeface="微软雅黑" pitchFamily="34" charset="-122"/>
              </a:rPr>
              <a:t>UDP </a:t>
            </a:r>
          </a:p>
          <a:p>
            <a:pPr eaLnBrk="0" hangingPunct="0">
              <a:lnSpc>
                <a:spcPts val="3200"/>
              </a:lnSpc>
            </a:pPr>
            <a:r>
              <a:rPr lang="en-US" altLang="zh-CN" sz="2000" b="1" dirty="0">
                <a:solidFill>
                  <a:schemeClr val="bg1"/>
                </a:solidFill>
                <a:latin typeface="微软雅黑" pitchFamily="34" charset="-122"/>
                <a:ea typeface="微软雅黑" pitchFamily="34" charset="-122"/>
              </a:rPr>
              <a:t>5.3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传输控制协议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概述</a:t>
            </a:r>
          </a:p>
          <a:p>
            <a:pPr eaLnBrk="0" hangingPunct="0">
              <a:lnSpc>
                <a:spcPts val="3200"/>
              </a:lnSpc>
            </a:pPr>
            <a:r>
              <a:rPr lang="en-US" altLang="zh-CN" sz="2000" b="1" dirty="0">
                <a:solidFill>
                  <a:schemeClr val="bg1"/>
                </a:solidFill>
                <a:latin typeface="微软雅黑" pitchFamily="34" charset="-122"/>
                <a:ea typeface="微软雅黑" pitchFamily="34" charset="-122"/>
              </a:rPr>
              <a:t>5.4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可靠</a:t>
            </a:r>
            <a:r>
              <a:rPr lang="zh-CN" altLang="en-US" sz="2000" b="1" dirty="0">
                <a:solidFill>
                  <a:schemeClr val="bg1"/>
                </a:solidFill>
                <a:latin typeface="微软雅黑" pitchFamily="34" charset="-122"/>
                <a:ea typeface="微软雅黑" pitchFamily="34" charset="-122"/>
              </a:rPr>
              <a:t>传输的工作原理</a:t>
            </a:r>
          </a:p>
          <a:p>
            <a:pPr eaLnBrk="0" hangingPunct="0">
              <a:lnSpc>
                <a:spcPts val="3200"/>
              </a:lnSpc>
            </a:pPr>
            <a:r>
              <a:rPr lang="en-US" altLang="zh-CN" sz="2000" b="1" dirty="0">
                <a:solidFill>
                  <a:schemeClr val="bg1"/>
                </a:solidFill>
                <a:latin typeface="微软雅黑" pitchFamily="34" charset="-122"/>
                <a:ea typeface="微软雅黑" pitchFamily="34" charset="-122"/>
              </a:rPr>
              <a:t>5.5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报文段的首部格式</a:t>
            </a:r>
          </a:p>
          <a:p>
            <a:pPr eaLnBrk="0" hangingPunct="0">
              <a:lnSpc>
                <a:spcPts val="3200"/>
              </a:lnSpc>
            </a:pPr>
            <a:r>
              <a:rPr lang="en-US" altLang="zh-CN" sz="2000" b="1" dirty="0">
                <a:solidFill>
                  <a:schemeClr val="bg1"/>
                </a:solidFill>
                <a:latin typeface="微软雅黑" pitchFamily="34" charset="-122"/>
                <a:ea typeface="微软雅黑" pitchFamily="34" charset="-122"/>
              </a:rPr>
              <a:t>5.6  </a:t>
            </a:r>
            <a:r>
              <a:rPr lang="en-US" altLang="zh-CN" sz="2000" b="1" dirty="0" smtClean="0">
                <a:solidFill>
                  <a:schemeClr val="bg1"/>
                </a:solidFill>
                <a:latin typeface="微软雅黑" pitchFamily="34" charset="-122"/>
                <a:ea typeface="微软雅黑" pitchFamily="34" charset="-122"/>
              </a:rPr>
              <a:t>                                TCP </a:t>
            </a:r>
            <a:r>
              <a:rPr lang="zh-CN" altLang="en-US" sz="2000" b="1" dirty="0">
                <a:solidFill>
                  <a:schemeClr val="bg1"/>
                </a:solidFill>
                <a:latin typeface="微软雅黑" pitchFamily="34" charset="-122"/>
                <a:ea typeface="微软雅黑" pitchFamily="34" charset="-122"/>
              </a:rPr>
              <a:t>可靠传输的实现</a:t>
            </a:r>
          </a:p>
          <a:p>
            <a:pPr eaLnBrk="0" hangingPunct="0">
              <a:lnSpc>
                <a:spcPts val="3200"/>
              </a:lnSpc>
            </a:pPr>
            <a:r>
              <a:rPr lang="en-US" altLang="zh-CN" sz="2000" b="1" dirty="0">
                <a:solidFill>
                  <a:schemeClr val="bg1"/>
                </a:solidFill>
                <a:latin typeface="微软雅黑" pitchFamily="34" charset="-122"/>
                <a:ea typeface="微软雅黑" pitchFamily="34" charset="-122"/>
              </a:rPr>
              <a:t>5.7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的流量控制</a:t>
            </a:r>
          </a:p>
          <a:p>
            <a:pPr eaLnBrk="0" hangingPunct="0">
              <a:lnSpc>
                <a:spcPts val="3200"/>
              </a:lnSpc>
            </a:pPr>
            <a:r>
              <a:rPr lang="en-US" altLang="zh-CN" sz="2000" b="1" dirty="0">
                <a:solidFill>
                  <a:schemeClr val="bg1"/>
                </a:solidFill>
                <a:latin typeface="微软雅黑" pitchFamily="34" charset="-122"/>
                <a:ea typeface="微软雅黑" pitchFamily="34" charset="-122"/>
              </a:rPr>
              <a:t>5.8  </a:t>
            </a:r>
            <a:r>
              <a:rPr lang="en-US" altLang="zh-CN" sz="2000" b="1" dirty="0" smtClean="0">
                <a:solidFill>
                  <a:schemeClr val="bg1"/>
                </a:solidFill>
                <a:latin typeface="微软雅黑" pitchFamily="34" charset="-122"/>
                <a:ea typeface="微软雅黑" pitchFamily="34" charset="-122"/>
              </a:rPr>
              <a:t>                                       TCP </a:t>
            </a:r>
            <a:r>
              <a:rPr lang="zh-CN" altLang="en-US" sz="2000" b="1" dirty="0">
                <a:solidFill>
                  <a:schemeClr val="bg1"/>
                </a:solidFill>
                <a:latin typeface="微软雅黑" pitchFamily="34" charset="-122"/>
                <a:ea typeface="微软雅黑" pitchFamily="34" charset="-122"/>
              </a:rPr>
              <a:t>的拥塞控制</a:t>
            </a:r>
          </a:p>
          <a:p>
            <a:pPr eaLnBrk="0" hangingPunct="0">
              <a:lnSpc>
                <a:spcPts val="3200"/>
              </a:lnSpc>
            </a:pPr>
            <a:r>
              <a:rPr lang="en-US" altLang="zh-CN" sz="2000" b="1" dirty="0">
                <a:solidFill>
                  <a:schemeClr val="bg1"/>
                </a:solidFill>
                <a:latin typeface="微软雅黑" pitchFamily="34" charset="-122"/>
                <a:ea typeface="微软雅黑" pitchFamily="34" charset="-122"/>
              </a:rPr>
              <a:t>5.9  </a:t>
            </a:r>
            <a:r>
              <a:rPr lang="en-US" altLang="zh-CN" sz="2000" b="1" dirty="0" smtClean="0">
                <a:solidFill>
                  <a:schemeClr val="bg1"/>
                </a:solidFill>
                <a:latin typeface="微软雅黑" pitchFamily="34" charset="-122"/>
                <a:ea typeface="微软雅黑" pitchFamily="34" charset="-122"/>
              </a:rPr>
              <a:t>                                TCP </a:t>
            </a:r>
            <a:r>
              <a:rPr lang="zh-CN" altLang="en-US" sz="2000" b="1" dirty="0">
                <a:solidFill>
                  <a:schemeClr val="bg1"/>
                </a:solidFill>
                <a:latin typeface="微软雅黑" pitchFamily="34" charset="-122"/>
                <a:ea typeface="微软雅黑" pitchFamily="34" charset="-122"/>
              </a:rPr>
              <a:t>的运输连接管理</a:t>
            </a:r>
          </a:p>
        </p:txBody>
      </p:sp>
    </p:spTree>
    <p:extLst>
      <p:ext uri="{BB962C8B-B14F-4D97-AF65-F5344CB8AC3E}">
        <p14:creationId xmlns:p14="http://schemas.microsoft.com/office/powerpoint/2010/main" val="18712266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2372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47817" y="59051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两大类</a:t>
            </a:r>
            <a:r>
              <a:rPr lang="zh-CN" altLang="en-US" sz="2000" b="1" dirty="0" smtClean="0">
                <a:solidFill>
                  <a:schemeClr val="bg1"/>
                </a:solidFill>
                <a:latin typeface="微软雅黑" pitchFamily="34" charset="-122"/>
                <a:ea typeface="微软雅黑" pitchFamily="34" charset="-122"/>
              </a:rPr>
              <a:t>端口</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962464"/>
            <a:ext cx="8184960"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900"/>
              </a:lnSpc>
              <a:buClr>
                <a:srgbClr val="0070C0"/>
              </a:buClr>
              <a:buFont typeface="Wingdings" pitchFamily="2" charset="2"/>
              <a:buChar char="l"/>
            </a:pPr>
            <a:r>
              <a:rPr lang="zh-CN" altLang="en-US" sz="1900" b="1" dirty="0" smtClean="0">
                <a:solidFill>
                  <a:srgbClr val="0000FF"/>
                </a:solidFill>
                <a:latin typeface="微软雅黑" pitchFamily="34" charset="-122"/>
                <a:ea typeface="微软雅黑" pitchFamily="34" charset="-122"/>
              </a:rPr>
              <a:t>服务器</a:t>
            </a:r>
            <a:r>
              <a:rPr lang="zh-CN" altLang="en-US" sz="1900" b="1" dirty="0">
                <a:solidFill>
                  <a:srgbClr val="0000FF"/>
                </a:solidFill>
                <a:latin typeface="微软雅黑" pitchFamily="34" charset="-122"/>
                <a:ea typeface="微软雅黑" pitchFamily="34" charset="-122"/>
              </a:rPr>
              <a:t>端使用的端口号</a:t>
            </a:r>
          </a:p>
          <a:p>
            <a:pPr marL="633413" indent="-342900">
              <a:lnSpc>
                <a:spcPts val="29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熟知端口</a:t>
            </a:r>
            <a:r>
              <a:rPr lang="zh-CN" altLang="en-US" sz="1900" b="1" dirty="0">
                <a:latin typeface="微软雅黑" pitchFamily="34" charset="-122"/>
                <a:ea typeface="微软雅黑" pitchFamily="34" charset="-122"/>
              </a:rPr>
              <a:t>，数值一般为 </a:t>
            </a:r>
            <a:r>
              <a:rPr lang="en-US" altLang="zh-CN" sz="1900" b="1" dirty="0">
                <a:latin typeface="微软雅黑" pitchFamily="34" charset="-122"/>
                <a:ea typeface="微软雅黑" pitchFamily="34" charset="-122"/>
              </a:rPr>
              <a:t>0 ~ 1023</a:t>
            </a:r>
            <a:r>
              <a:rPr lang="zh-CN" altLang="en-US" sz="1900" b="1" dirty="0">
                <a:latin typeface="微软雅黑" pitchFamily="34" charset="-122"/>
                <a:ea typeface="微软雅黑" pitchFamily="34" charset="-122"/>
              </a:rPr>
              <a:t>。</a:t>
            </a:r>
          </a:p>
          <a:p>
            <a:pPr marL="633413" indent="-342900">
              <a:lnSpc>
                <a:spcPts val="29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登记端口号</a:t>
            </a:r>
            <a:r>
              <a:rPr lang="zh-CN" altLang="en-US" sz="1900" b="1" dirty="0">
                <a:latin typeface="微软雅黑" pitchFamily="34" charset="-122"/>
                <a:ea typeface="微软雅黑" pitchFamily="34" charset="-122"/>
              </a:rPr>
              <a:t>，数值为 </a:t>
            </a:r>
            <a:r>
              <a:rPr lang="en-US" altLang="zh-CN" sz="1900" b="1" dirty="0">
                <a:latin typeface="微软雅黑" pitchFamily="34" charset="-122"/>
                <a:ea typeface="微软雅黑" pitchFamily="34" charset="-122"/>
              </a:rPr>
              <a:t>1024 ~ 49151</a:t>
            </a:r>
            <a:r>
              <a:rPr lang="zh-CN" altLang="en-US" sz="1900" b="1" dirty="0">
                <a:latin typeface="微软雅黑" pitchFamily="34" charset="-122"/>
                <a:ea typeface="微软雅黑" pitchFamily="34" charset="-122"/>
              </a:rPr>
              <a:t>，为没有熟知端口号的应用程序使用的。使用这个范围的端口号必须在 </a:t>
            </a:r>
            <a:r>
              <a:rPr lang="en-US" altLang="zh-CN" sz="1900" b="1" dirty="0">
                <a:latin typeface="微软雅黑" pitchFamily="34" charset="-122"/>
                <a:ea typeface="微软雅黑" pitchFamily="34" charset="-122"/>
              </a:rPr>
              <a:t>IANA </a:t>
            </a:r>
            <a:r>
              <a:rPr lang="zh-CN" altLang="en-US" sz="1900" b="1" dirty="0">
                <a:latin typeface="微软雅黑" pitchFamily="34" charset="-122"/>
                <a:ea typeface="微软雅黑" pitchFamily="34" charset="-122"/>
              </a:rPr>
              <a:t>登记，以防止重复。</a:t>
            </a:r>
          </a:p>
          <a:p>
            <a:pPr marL="268288" indent="-268288">
              <a:lnSpc>
                <a:spcPts val="2900"/>
              </a:lnSpc>
              <a:buClr>
                <a:srgbClr val="0070C0"/>
              </a:buClr>
              <a:buFont typeface="Wingdings" pitchFamily="2" charset="2"/>
              <a:buChar char="l"/>
            </a:pPr>
            <a:r>
              <a:rPr lang="zh-CN" altLang="en-US" sz="1900" b="1" dirty="0" smtClean="0">
                <a:solidFill>
                  <a:srgbClr val="0000FF"/>
                </a:solidFill>
                <a:latin typeface="微软雅黑" pitchFamily="34" charset="-122"/>
                <a:ea typeface="微软雅黑" pitchFamily="34" charset="-122"/>
              </a:rPr>
              <a:t>客户端</a:t>
            </a:r>
            <a:r>
              <a:rPr lang="zh-CN" altLang="en-US" sz="1900" b="1" dirty="0">
                <a:solidFill>
                  <a:srgbClr val="0000FF"/>
                </a:solidFill>
                <a:latin typeface="微软雅黑" pitchFamily="34" charset="-122"/>
                <a:ea typeface="微软雅黑" pitchFamily="34" charset="-122"/>
              </a:rPr>
              <a:t>使用的端口号</a:t>
            </a:r>
          </a:p>
          <a:p>
            <a:pPr marL="633413" indent="-342900">
              <a:lnSpc>
                <a:spcPts val="29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又称为短暂端口号</a:t>
            </a:r>
            <a:r>
              <a:rPr lang="zh-CN" altLang="en-US" sz="1900" b="1" dirty="0">
                <a:latin typeface="微软雅黑" pitchFamily="34" charset="-122"/>
                <a:ea typeface="微软雅黑" pitchFamily="34" charset="-122"/>
              </a:rPr>
              <a:t>，数值为 </a:t>
            </a:r>
            <a:r>
              <a:rPr lang="en-US" altLang="zh-CN" sz="1900" b="1" dirty="0">
                <a:latin typeface="微软雅黑" pitchFamily="34" charset="-122"/>
                <a:ea typeface="微软雅黑" pitchFamily="34" charset="-122"/>
              </a:rPr>
              <a:t>49152 ~ 65535</a:t>
            </a:r>
            <a:r>
              <a:rPr lang="zh-CN" altLang="en-US" sz="1900" b="1" dirty="0">
                <a:latin typeface="微软雅黑" pitchFamily="34" charset="-122"/>
                <a:ea typeface="微软雅黑" pitchFamily="34" charset="-122"/>
              </a:rPr>
              <a:t>，留给客户进程选择暂时使用。</a:t>
            </a:r>
          </a:p>
          <a:p>
            <a:pPr marL="633413" indent="-342900">
              <a:lnSpc>
                <a:spcPts val="2900"/>
              </a:lnSpc>
              <a:buClr>
                <a:srgbClr val="7030A0"/>
              </a:buClr>
              <a:buFont typeface="+mj-lt"/>
              <a:buAutoNum type="arabicPeriod"/>
            </a:pPr>
            <a:r>
              <a:rPr lang="zh-CN" altLang="en-US" sz="1900" b="1" dirty="0">
                <a:latin typeface="微软雅黑" pitchFamily="34" charset="-122"/>
                <a:ea typeface="微软雅黑" pitchFamily="34" charset="-122"/>
              </a:rPr>
              <a:t>当服务器进程收到客户进程的报文时，就知道了客户进程所使用的动态端口号。通信结束后，这个端口号可供其他客户进程以后使用。 </a:t>
            </a:r>
          </a:p>
        </p:txBody>
      </p:sp>
    </p:spTree>
    <p:extLst>
      <p:ext uri="{BB962C8B-B14F-4D97-AF65-F5344CB8AC3E}">
        <p14:creationId xmlns:p14="http://schemas.microsoft.com/office/powerpoint/2010/main" val="2741761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472966" y="1238840"/>
            <a:ext cx="8261132" cy="2979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7181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078377" y="684898"/>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两大类、三种类型的</a:t>
            </a:r>
            <a:r>
              <a:rPr lang="zh-CN" altLang="en-US" sz="2000" b="1" dirty="0" smtClean="0">
                <a:solidFill>
                  <a:schemeClr val="bg1"/>
                </a:solidFill>
                <a:latin typeface="微软雅黑" pitchFamily="34" charset="-122"/>
                <a:ea typeface="微软雅黑" pitchFamily="34" charset="-122"/>
              </a:rPr>
              <a:t>端口</a:t>
            </a:r>
            <a:endParaRPr lang="zh-CN" altLang="en-US" sz="2000" b="1" dirty="0">
              <a:solidFill>
                <a:schemeClr val="bg1"/>
              </a:solidFill>
              <a:latin typeface="微软雅黑" pitchFamily="34" charset="-122"/>
              <a:ea typeface="微软雅黑" pitchFamily="34" charset="-122"/>
            </a:endParaRPr>
          </a:p>
        </p:txBody>
      </p:sp>
      <p:grpSp>
        <p:nvGrpSpPr>
          <p:cNvPr id="12" name="组合 11"/>
          <p:cNvGrpSpPr/>
          <p:nvPr/>
        </p:nvGrpSpPr>
        <p:grpSpPr>
          <a:xfrm>
            <a:off x="903891" y="2554361"/>
            <a:ext cx="1187673" cy="336331"/>
            <a:chOff x="945931" y="1776249"/>
            <a:chExt cx="1187673" cy="336331"/>
          </a:xfrm>
        </p:grpSpPr>
        <p:cxnSp>
          <p:nvCxnSpPr>
            <p:cNvPr id="7" name="直接连接符 6"/>
            <p:cNvCxnSpPr/>
            <p:nvPr/>
          </p:nvCxnSpPr>
          <p:spPr>
            <a:xfrm>
              <a:off x="945931" y="1944414"/>
              <a:ext cx="11876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45931" y="1776249"/>
              <a:ext cx="0" cy="3363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33604" y="1776249"/>
              <a:ext cx="0" cy="3363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280747" y="2554361"/>
            <a:ext cx="3563006" cy="336331"/>
            <a:chOff x="945931" y="1776249"/>
            <a:chExt cx="1187673" cy="336331"/>
          </a:xfrm>
        </p:grpSpPr>
        <p:cxnSp>
          <p:nvCxnSpPr>
            <p:cNvPr id="14" name="直接连接符 13"/>
            <p:cNvCxnSpPr/>
            <p:nvPr/>
          </p:nvCxnSpPr>
          <p:spPr>
            <a:xfrm>
              <a:off x="945931" y="1944414"/>
              <a:ext cx="11876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45931" y="1776249"/>
              <a:ext cx="0" cy="3363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133604" y="1776249"/>
              <a:ext cx="0" cy="3363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042288" y="2554361"/>
            <a:ext cx="2313438" cy="336331"/>
            <a:chOff x="945931" y="1776249"/>
            <a:chExt cx="1187673" cy="336331"/>
          </a:xfrm>
        </p:grpSpPr>
        <p:cxnSp>
          <p:nvCxnSpPr>
            <p:cNvPr id="18" name="直接连接符 17"/>
            <p:cNvCxnSpPr/>
            <p:nvPr/>
          </p:nvCxnSpPr>
          <p:spPr>
            <a:xfrm>
              <a:off x="945931" y="1944414"/>
              <a:ext cx="11876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45931" y="1776249"/>
              <a:ext cx="0" cy="3363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33604" y="1776249"/>
              <a:ext cx="0" cy="3363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46241" y="2228553"/>
            <a:ext cx="311304"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0</a:t>
            </a:r>
            <a:endParaRPr lang="zh-CN" altLang="en-US" sz="1600" b="1" dirty="0">
              <a:latin typeface="微软雅黑" pitchFamily="34" charset="-122"/>
              <a:ea typeface="微软雅黑" pitchFamily="34" charset="-122"/>
            </a:endParaRPr>
          </a:p>
        </p:txBody>
      </p:sp>
      <p:sp>
        <p:nvSpPr>
          <p:cNvPr id="22" name="TextBox 21"/>
          <p:cNvSpPr txBox="1"/>
          <p:nvPr/>
        </p:nvSpPr>
        <p:spPr>
          <a:xfrm>
            <a:off x="1696677" y="2228553"/>
            <a:ext cx="691215"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1023</a:t>
            </a:r>
            <a:endParaRPr lang="zh-CN" altLang="en-US" sz="1600" b="1" dirty="0">
              <a:latin typeface="微软雅黑" pitchFamily="34" charset="-122"/>
              <a:ea typeface="微软雅黑" pitchFamily="34" charset="-122"/>
            </a:endParaRPr>
          </a:p>
        </p:txBody>
      </p:sp>
      <p:sp>
        <p:nvSpPr>
          <p:cNvPr id="23" name="TextBox 22"/>
          <p:cNvSpPr txBox="1"/>
          <p:nvPr/>
        </p:nvSpPr>
        <p:spPr>
          <a:xfrm>
            <a:off x="2007484" y="2869664"/>
            <a:ext cx="691215"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1024</a:t>
            </a:r>
            <a:endParaRPr lang="zh-CN" altLang="en-US" sz="1600" b="1" dirty="0">
              <a:latin typeface="微软雅黑" pitchFamily="34" charset="-122"/>
              <a:ea typeface="微软雅黑" pitchFamily="34" charset="-122"/>
            </a:endParaRPr>
          </a:p>
        </p:txBody>
      </p:sp>
      <p:sp>
        <p:nvSpPr>
          <p:cNvPr id="24" name="TextBox 23"/>
          <p:cNvSpPr txBox="1"/>
          <p:nvPr/>
        </p:nvSpPr>
        <p:spPr>
          <a:xfrm>
            <a:off x="5265688" y="2869664"/>
            <a:ext cx="877163"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49</a:t>
            </a:r>
            <a:r>
              <a:rPr lang="en-US" altLang="zh-CN" sz="1600" b="1" dirty="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151</a:t>
            </a:r>
            <a:endParaRPr lang="zh-CN" altLang="en-US" sz="1600" b="1" dirty="0">
              <a:latin typeface="微软雅黑" pitchFamily="34" charset="-122"/>
              <a:ea typeface="微软雅黑" pitchFamily="34" charset="-122"/>
            </a:endParaRPr>
          </a:p>
        </p:txBody>
      </p:sp>
      <p:sp>
        <p:nvSpPr>
          <p:cNvPr id="25" name="TextBox 24"/>
          <p:cNvSpPr txBox="1"/>
          <p:nvPr/>
        </p:nvSpPr>
        <p:spPr>
          <a:xfrm>
            <a:off x="5759673" y="2228553"/>
            <a:ext cx="877163"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49,152</a:t>
            </a:r>
            <a:endParaRPr lang="zh-CN" altLang="en-US" sz="1600" b="1" dirty="0">
              <a:latin typeface="微软雅黑" pitchFamily="34" charset="-122"/>
              <a:ea typeface="微软雅黑" pitchFamily="34" charset="-122"/>
            </a:endParaRPr>
          </a:p>
        </p:txBody>
      </p:sp>
      <p:sp>
        <p:nvSpPr>
          <p:cNvPr id="26" name="TextBox 25"/>
          <p:cNvSpPr txBox="1"/>
          <p:nvPr/>
        </p:nvSpPr>
        <p:spPr>
          <a:xfrm>
            <a:off x="7770616" y="2228553"/>
            <a:ext cx="877163" cy="338554"/>
          </a:xfrm>
          <a:prstGeom prst="rect">
            <a:avLst/>
          </a:prstGeom>
          <a:noFill/>
        </p:spPr>
        <p:txBody>
          <a:bodyPr wrap="none" rtlCol="0">
            <a:spAutoFit/>
          </a:bodyPr>
          <a:lstStyle/>
          <a:p>
            <a:r>
              <a:rPr lang="en-US" altLang="zh-CN" sz="1600" b="1" dirty="0" smtClean="0">
                <a:latin typeface="微软雅黑" pitchFamily="34" charset="-122"/>
                <a:ea typeface="微软雅黑" pitchFamily="34" charset="-122"/>
              </a:rPr>
              <a:t>65,535</a:t>
            </a:r>
            <a:endParaRPr lang="zh-CN" altLang="en-US" sz="1600" b="1" dirty="0">
              <a:latin typeface="微软雅黑" pitchFamily="34" charset="-122"/>
              <a:ea typeface="微软雅黑" pitchFamily="34" charset="-122"/>
            </a:endParaRPr>
          </a:p>
        </p:txBody>
      </p:sp>
      <p:sp>
        <p:nvSpPr>
          <p:cNvPr id="27" name="矩形 26"/>
          <p:cNvSpPr/>
          <p:nvPr/>
        </p:nvSpPr>
        <p:spPr>
          <a:xfrm>
            <a:off x="2247313" y="1440398"/>
            <a:ext cx="2236510" cy="338554"/>
          </a:xfrm>
          <a:prstGeom prst="rect">
            <a:avLst/>
          </a:prstGeom>
        </p:spPr>
        <p:txBody>
          <a:bodyPr wrap="none">
            <a:spAutoFit/>
          </a:bodyPr>
          <a:lstStyle/>
          <a:p>
            <a:pPr algn="ctr"/>
            <a:r>
              <a:rPr lang="zh-CN" altLang="en-US" sz="1600" b="1" dirty="0">
                <a:solidFill>
                  <a:srgbClr val="0000FF"/>
                </a:solidFill>
                <a:latin typeface="微软雅黑" pitchFamily="34" charset="-122"/>
                <a:ea typeface="微软雅黑" pitchFamily="34" charset="-122"/>
              </a:rPr>
              <a:t>服务器端使用的端口号</a:t>
            </a:r>
          </a:p>
        </p:txBody>
      </p:sp>
      <p:sp>
        <p:nvSpPr>
          <p:cNvPr id="28" name="矩形 27"/>
          <p:cNvSpPr/>
          <p:nvPr/>
        </p:nvSpPr>
        <p:spPr>
          <a:xfrm>
            <a:off x="6183344" y="1440398"/>
            <a:ext cx="2031325" cy="338554"/>
          </a:xfrm>
          <a:prstGeom prst="rect">
            <a:avLst/>
          </a:prstGeom>
        </p:spPr>
        <p:txBody>
          <a:bodyPr wrap="none">
            <a:spAutoFit/>
          </a:bodyPr>
          <a:lstStyle/>
          <a:p>
            <a:pPr algn="ctr"/>
            <a:r>
              <a:rPr lang="zh-CN" altLang="en-US" sz="1600" b="1" dirty="0" smtClean="0">
                <a:solidFill>
                  <a:srgbClr val="0000FF"/>
                </a:solidFill>
                <a:latin typeface="微软雅黑" pitchFamily="34" charset="-122"/>
                <a:ea typeface="微软雅黑" pitchFamily="34" charset="-122"/>
              </a:rPr>
              <a:t>客户端</a:t>
            </a:r>
            <a:r>
              <a:rPr lang="zh-CN" altLang="en-US" sz="1600" b="1" dirty="0">
                <a:solidFill>
                  <a:srgbClr val="0000FF"/>
                </a:solidFill>
                <a:latin typeface="微软雅黑" pitchFamily="34" charset="-122"/>
                <a:ea typeface="微软雅黑" pitchFamily="34" charset="-122"/>
              </a:rPr>
              <a:t>使用的端口号</a:t>
            </a:r>
          </a:p>
        </p:txBody>
      </p:sp>
      <p:sp>
        <p:nvSpPr>
          <p:cNvPr id="29" name="右大括号 28"/>
          <p:cNvSpPr/>
          <p:nvPr/>
        </p:nvSpPr>
        <p:spPr>
          <a:xfrm rot="16200000">
            <a:off x="3222679" y="-450437"/>
            <a:ext cx="285779" cy="4809227"/>
          </a:xfrm>
          <a:prstGeom prst="rightBrace">
            <a:avLst>
              <a:gd name="adj1" fmla="val 3451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右大括号 29"/>
          <p:cNvSpPr/>
          <p:nvPr/>
        </p:nvSpPr>
        <p:spPr>
          <a:xfrm rot="16200000">
            <a:off x="7056117" y="797457"/>
            <a:ext cx="285779" cy="2313438"/>
          </a:xfrm>
          <a:prstGeom prst="rightBrace">
            <a:avLst>
              <a:gd name="adj1" fmla="val 3451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AutoShape 16"/>
          <p:cNvSpPr>
            <a:spLocks noChangeArrowheads="1"/>
          </p:cNvSpPr>
          <p:nvPr/>
        </p:nvSpPr>
        <p:spPr bwMode="auto">
          <a:xfrm>
            <a:off x="1541607" y="2890692"/>
            <a:ext cx="175422" cy="541145"/>
          </a:xfrm>
          <a:prstGeom prst="upArrow">
            <a:avLst>
              <a:gd name="adj1" fmla="val 50000"/>
              <a:gd name="adj2" fmla="val 45000"/>
            </a:avLst>
          </a:prstGeom>
          <a:solidFill>
            <a:srgbClr val="FF66FF"/>
          </a:solidFill>
          <a:ln w="9525">
            <a:solidFill>
              <a:schemeClr val="tx1"/>
            </a:solidFill>
            <a:miter lim="800000"/>
            <a:headEnd/>
            <a:tailEnd/>
          </a:ln>
          <a:effectLst/>
        </p:spPr>
        <p:txBody>
          <a:bodyPr wrap="none" anchor="ctr"/>
          <a:lstStyle/>
          <a:p>
            <a:endParaRPr lang="zh-CN" altLang="en-US" sz="1600"/>
          </a:p>
        </p:txBody>
      </p:sp>
      <p:sp>
        <p:nvSpPr>
          <p:cNvPr id="32" name="矩形 31"/>
          <p:cNvSpPr/>
          <p:nvPr/>
        </p:nvSpPr>
        <p:spPr>
          <a:xfrm>
            <a:off x="656226" y="3468900"/>
            <a:ext cx="1967205" cy="584775"/>
          </a:xfrm>
          <a:prstGeom prst="rect">
            <a:avLst/>
          </a:prstGeom>
        </p:spPr>
        <p:txBody>
          <a:bodyPr wrap="none">
            <a:spAutoFit/>
          </a:bodyPr>
          <a:lstStyle/>
          <a:p>
            <a:pPr algn="ctr"/>
            <a:r>
              <a:rPr lang="zh-CN" altLang="en-US" sz="1600" b="1" dirty="0">
                <a:solidFill>
                  <a:srgbClr val="0000FF"/>
                </a:solidFill>
                <a:latin typeface="微软雅黑" pitchFamily="34" charset="-122"/>
                <a:ea typeface="微软雅黑" pitchFamily="34" charset="-122"/>
              </a:rPr>
              <a:t>熟知</a:t>
            </a:r>
            <a:r>
              <a:rPr lang="zh-CN" altLang="en-US" sz="1600" b="1" dirty="0" smtClean="0">
                <a:solidFill>
                  <a:srgbClr val="0000FF"/>
                </a:solidFill>
                <a:latin typeface="微软雅黑" pitchFamily="34" charset="-122"/>
                <a:ea typeface="微软雅黑" pitchFamily="34" charset="-122"/>
              </a:rPr>
              <a:t>端口</a:t>
            </a:r>
            <a:endParaRPr lang="en-US" altLang="zh-CN" sz="1600" b="1" dirty="0" smtClean="0">
              <a:solidFill>
                <a:srgbClr val="0000FF"/>
              </a:solidFill>
              <a:latin typeface="微软雅黑" pitchFamily="34" charset="-122"/>
              <a:ea typeface="微软雅黑" pitchFamily="34" charset="-122"/>
            </a:endParaRPr>
          </a:p>
          <a:p>
            <a:pPr algn="ctr"/>
            <a:r>
              <a:rPr lang="zh-CN" altLang="en-US" sz="1600" b="1" dirty="0" smtClean="0">
                <a:solidFill>
                  <a:srgbClr val="0000FF"/>
                </a:solidFill>
                <a:latin typeface="微软雅黑" pitchFamily="34" charset="-122"/>
                <a:ea typeface="微软雅黑" pitchFamily="34" charset="-122"/>
              </a:rPr>
              <a:t>（</a:t>
            </a:r>
            <a:r>
              <a:rPr lang="en-US" altLang="zh-CN" sz="1600" b="1" dirty="0" smtClean="0">
                <a:solidFill>
                  <a:srgbClr val="0000FF"/>
                </a:solidFill>
                <a:latin typeface="微软雅黑" pitchFamily="34" charset="-122"/>
                <a:ea typeface="微软雅黑" pitchFamily="34" charset="-122"/>
              </a:rPr>
              <a:t>IANA</a:t>
            </a:r>
            <a:r>
              <a:rPr lang="zh-CN" altLang="en-US" sz="1600" b="1" dirty="0" smtClean="0">
                <a:solidFill>
                  <a:srgbClr val="0000FF"/>
                </a:solidFill>
                <a:latin typeface="微软雅黑" pitchFamily="34" charset="-122"/>
                <a:ea typeface="微软雅黑" pitchFamily="34" charset="-122"/>
              </a:rPr>
              <a:t>负责分配）</a:t>
            </a:r>
            <a:endParaRPr lang="zh-CN" altLang="en-US" sz="1600" b="1" dirty="0">
              <a:solidFill>
                <a:srgbClr val="0000FF"/>
              </a:solidFill>
              <a:latin typeface="微软雅黑" pitchFamily="34" charset="-122"/>
              <a:ea typeface="微软雅黑" pitchFamily="34" charset="-122"/>
            </a:endParaRPr>
          </a:p>
        </p:txBody>
      </p:sp>
      <p:sp>
        <p:nvSpPr>
          <p:cNvPr id="33" name="AutoShape 16"/>
          <p:cNvSpPr>
            <a:spLocks noChangeArrowheads="1"/>
          </p:cNvSpPr>
          <p:nvPr/>
        </p:nvSpPr>
        <p:spPr bwMode="auto">
          <a:xfrm>
            <a:off x="3974538" y="2890692"/>
            <a:ext cx="175422" cy="541145"/>
          </a:xfrm>
          <a:prstGeom prst="upArrow">
            <a:avLst>
              <a:gd name="adj1" fmla="val 50000"/>
              <a:gd name="adj2" fmla="val 45000"/>
            </a:avLst>
          </a:prstGeom>
          <a:solidFill>
            <a:srgbClr val="FF66FF"/>
          </a:solidFill>
          <a:ln w="9525">
            <a:solidFill>
              <a:schemeClr val="tx1"/>
            </a:solidFill>
            <a:miter lim="800000"/>
            <a:headEnd/>
            <a:tailEnd/>
          </a:ln>
          <a:effectLst/>
        </p:spPr>
        <p:txBody>
          <a:bodyPr wrap="none" anchor="ctr"/>
          <a:lstStyle/>
          <a:p>
            <a:endParaRPr lang="zh-CN" altLang="en-US" sz="1600"/>
          </a:p>
        </p:txBody>
      </p:sp>
      <p:sp>
        <p:nvSpPr>
          <p:cNvPr id="34" name="矩形 33"/>
          <p:cNvSpPr/>
          <p:nvPr/>
        </p:nvSpPr>
        <p:spPr>
          <a:xfrm>
            <a:off x="3559548" y="3468900"/>
            <a:ext cx="1005403" cy="338554"/>
          </a:xfrm>
          <a:prstGeom prst="rect">
            <a:avLst/>
          </a:prstGeom>
        </p:spPr>
        <p:txBody>
          <a:bodyPr wrap="none">
            <a:spAutoFit/>
          </a:bodyPr>
          <a:lstStyle/>
          <a:p>
            <a:pPr algn="ctr"/>
            <a:r>
              <a:rPr lang="zh-CN" altLang="en-US" sz="1600" b="1" dirty="0" smtClean="0">
                <a:solidFill>
                  <a:srgbClr val="0000FF"/>
                </a:solidFill>
                <a:latin typeface="微软雅黑" pitchFamily="34" charset="-122"/>
                <a:ea typeface="微软雅黑" pitchFamily="34" charset="-122"/>
              </a:rPr>
              <a:t>登记端口</a:t>
            </a:r>
            <a:endParaRPr lang="zh-CN" altLang="en-US" sz="1600" b="1" dirty="0">
              <a:solidFill>
                <a:srgbClr val="0000FF"/>
              </a:solidFill>
              <a:latin typeface="微软雅黑" pitchFamily="34" charset="-122"/>
              <a:ea typeface="微软雅黑" pitchFamily="34" charset="-122"/>
            </a:endParaRPr>
          </a:p>
        </p:txBody>
      </p:sp>
      <p:sp>
        <p:nvSpPr>
          <p:cNvPr id="35" name="AutoShape 16"/>
          <p:cNvSpPr>
            <a:spLocks noChangeArrowheads="1"/>
          </p:cNvSpPr>
          <p:nvPr/>
        </p:nvSpPr>
        <p:spPr bwMode="auto">
          <a:xfrm>
            <a:off x="7111294" y="2890692"/>
            <a:ext cx="175422" cy="541145"/>
          </a:xfrm>
          <a:prstGeom prst="upArrow">
            <a:avLst>
              <a:gd name="adj1" fmla="val 50000"/>
              <a:gd name="adj2" fmla="val 45000"/>
            </a:avLst>
          </a:prstGeom>
          <a:solidFill>
            <a:srgbClr val="FF66FF"/>
          </a:solidFill>
          <a:ln w="9525">
            <a:solidFill>
              <a:schemeClr val="tx1"/>
            </a:solidFill>
            <a:miter lim="800000"/>
            <a:headEnd/>
            <a:tailEnd/>
          </a:ln>
          <a:effectLst/>
        </p:spPr>
        <p:txBody>
          <a:bodyPr wrap="none" anchor="ctr"/>
          <a:lstStyle/>
          <a:p>
            <a:endParaRPr lang="zh-CN" altLang="en-US" sz="1600"/>
          </a:p>
        </p:txBody>
      </p:sp>
      <p:sp>
        <p:nvSpPr>
          <p:cNvPr id="36" name="矩形 35"/>
          <p:cNvSpPr/>
          <p:nvPr/>
        </p:nvSpPr>
        <p:spPr>
          <a:xfrm>
            <a:off x="6696304" y="3468900"/>
            <a:ext cx="1005403" cy="338554"/>
          </a:xfrm>
          <a:prstGeom prst="rect">
            <a:avLst/>
          </a:prstGeom>
        </p:spPr>
        <p:txBody>
          <a:bodyPr wrap="none">
            <a:spAutoFit/>
          </a:bodyPr>
          <a:lstStyle/>
          <a:p>
            <a:pPr algn="ctr"/>
            <a:r>
              <a:rPr lang="zh-CN" altLang="en-US" sz="1600" b="1" dirty="0">
                <a:solidFill>
                  <a:srgbClr val="0000FF"/>
                </a:solidFill>
                <a:latin typeface="微软雅黑" pitchFamily="34" charset="-122"/>
                <a:ea typeface="微软雅黑" pitchFamily="34" charset="-122"/>
              </a:rPr>
              <a:t>短暂</a:t>
            </a:r>
            <a:r>
              <a:rPr lang="zh-CN" altLang="en-US" sz="1600" b="1" dirty="0" smtClean="0">
                <a:solidFill>
                  <a:srgbClr val="0000FF"/>
                </a:solidFill>
                <a:latin typeface="微软雅黑" pitchFamily="34" charset="-122"/>
                <a:ea typeface="微软雅黑" pitchFamily="34" charset="-122"/>
              </a:rPr>
              <a:t>端口</a:t>
            </a:r>
            <a:endParaRPr lang="zh-CN" altLang="en-US"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538451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9" name="Rectangle 6"/>
          <p:cNvSpPr>
            <a:spLocks noChangeArrowheads="1"/>
          </p:cNvSpPr>
          <p:nvPr/>
        </p:nvSpPr>
        <p:spPr bwMode="auto">
          <a:xfrm>
            <a:off x="3573339" y="65083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常用的熟知端口</a:t>
            </a:r>
          </a:p>
        </p:txBody>
      </p:sp>
      <p:sp>
        <p:nvSpPr>
          <p:cNvPr id="100" name="圆角矩形 99"/>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4" name="Group 52"/>
          <p:cNvGraphicFramePr>
            <a:graphicFrameLocks noGrp="1"/>
          </p:cNvGraphicFramePr>
          <p:nvPr>
            <p:extLst>
              <p:ext uri="{D42A27DB-BD31-4B8C-83A1-F6EECF244321}">
                <p14:modId xmlns:p14="http://schemas.microsoft.com/office/powerpoint/2010/main" val="1414542099"/>
              </p:ext>
            </p:extLst>
          </p:nvPr>
        </p:nvGraphicFramePr>
        <p:xfrm>
          <a:off x="1347347" y="3532583"/>
          <a:ext cx="6396835" cy="640128"/>
        </p:xfrm>
        <a:graphic>
          <a:graphicData uri="http://schemas.openxmlformats.org/drawingml/2006/table">
            <a:tbl>
              <a:tblPr/>
              <a:tblGrid>
                <a:gridCol w="3391504"/>
                <a:gridCol w="3005331"/>
              </a:tblGrid>
              <a:tr h="26824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400" b="1" i="0" u="none" strike="noStrike" cap="none" normalizeH="0" baseline="0" dirty="0" smtClean="0">
                          <a:ln>
                            <a:noFill/>
                          </a:ln>
                          <a:solidFill>
                            <a:schemeClr val="tx1"/>
                          </a:solidFill>
                          <a:effectLst/>
                          <a:latin typeface="微软雅黑" pitchFamily="34" charset="-122"/>
                          <a:ea typeface="微软雅黑" pitchFamily="34" charset="-122"/>
                        </a:rPr>
                        <a:t>UDP</a:t>
                      </a:r>
                    </a:p>
                  </a:txBody>
                  <a:tcPr marL="99060" marR="99060" marT="45732" marB="45732"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400" b="1" i="0" u="none" strike="noStrike" cap="none" normalizeH="0" baseline="0" dirty="0" smtClean="0">
                          <a:ln>
                            <a:noFill/>
                          </a:ln>
                          <a:solidFill>
                            <a:schemeClr val="tx1"/>
                          </a:solidFill>
                          <a:effectLst/>
                          <a:latin typeface="微软雅黑" pitchFamily="34" charset="-122"/>
                          <a:ea typeface="微软雅黑" pitchFamily="34" charset="-122"/>
                        </a:rPr>
                        <a:t>TCP</a:t>
                      </a:r>
                    </a:p>
                  </a:txBody>
                  <a:tcPr marL="99060" marR="99060" marT="45732" marB="45732"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FFFF"/>
                    </a:solidFill>
                  </a:tcPr>
                </a:tc>
              </a:tr>
              <a:tr h="268249">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600" b="1" i="0" u="none" strike="noStrike" cap="none" normalizeH="0" baseline="0" dirty="0" smtClean="0">
                          <a:ln>
                            <a:noFill/>
                          </a:ln>
                          <a:solidFill>
                            <a:schemeClr val="bg1"/>
                          </a:solidFill>
                          <a:effectLst/>
                          <a:latin typeface="微软雅黑" pitchFamily="34" charset="-122"/>
                          <a:ea typeface="微软雅黑" pitchFamily="34" charset="-122"/>
                        </a:rPr>
                        <a:t>IP</a:t>
                      </a:r>
                    </a:p>
                  </a:txBody>
                  <a:tcPr marL="99060" marR="99060" marT="45732" marB="45732"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00FF"/>
                    </a:solidFill>
                  </a:tcPr>
                </a:tc>
                <a:tc hMerge="1">
                  <a:txBody>
                    <a:bodyPr/>
                    <a:lstStyle/>
                    <a:p>
                      <a:endParaRPr lang="zh-CN" altLang="en-US"/>
                    </a:p>
                  </a:txBody>
                  <a:tcPr/>
                </a:tc>
              </a:tr>
            </a:tbl>
          </a:graphicData>
        </a:graphic>
      </p:graphicFrame>
      <p:grpSp>
        <p:nvGrpSpPr>
          <p:cNvPr id="145" name="组合 144"/>
          <p:cNvGrpSpPr/>
          <p:nvPr/>
        </p:nvGrpSpPr>
        <p:grpSpPr>
          <a:xfrm>
            <a:off x="1451405" y="1234440"/>
            <a:ext cx="6616240" cy="2370094"/>
            <a:chOff x="759902" y="1324147"/>
            <a:chExt cx="8990242" cy="3220518"/>
          </a:xfrm>
        </p:grpSpPr>
        <p:sp>
          <p:nvSpPr>
            <p:cNvPr id="146" name="Text Box 14"/>
            <p:cNvSpPr txBox="1">
              <a:spLocks noChangeArrowheads="1"/>
            </p:cNvSpPr>
            <p:nvPr/>
          </p:nvSpPr>
          <p:spPr bwMode="auto">
            <a:xfrm>
              <a:off x="5183702" y="3371439"/>
              <a:ext cx="1429147"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SMTP</a:t>
              </a:r>
              <a:endParaRPr lang="en-US" altLang="zh-CN" sz="1400" dirty="0">
                <a:latin typeface="微软雅黑" pitchFamily="34" charset="-122"/>
                <a:ea typeface="微软雅黑" pitchFamily="34" charset="-122"/>
              </a:endParaRPr>
            </a:p>
          </p:txBody>
        </p:sp>
        <p:sp>
          <p:nvSpPr>
            <p:cNvPr id="147" name="Text Box 15"/>
            <p:cNvSpPr txBox="1">
              <a:spLocks noChangeArrowheads="1"/>
            </p:cNvSpPr>
            <p:nvPr/>
          </p:nvSpPr>
          <p:spPr bwMode="auto">
            <a:xfrm>
              <a:off x="6228399" y="2905781"/>
              <a:ext cx="1319080"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FTP</a:t>
              </a:r>
              <a:endParaRPr lang="en-US" altLang="zh-CN" sz="1400" dirty="0">
                <a:latin typeface="微软雅黑" pitchFamily="34" charset="-122"/>
                <a:ea typeface="微软雅黑" pitchFamily="34" charset="-122"/>
              </a:endParaRPr>
            </a:p>
          </p:txBody>
        </p:sp>
        <p:sp>
          <p:nvSpPr>
            <p:cNvPr id="148" name="Text Box 16"/>
            <p:cNvSpPr txBox="1">
              <a:spLocks noChangeArrowheads="1"/>
            </p:cNvSpPr>
            <p:nvPr/>
          </p:nvSpPr>
          <p:spPr bwMode="auto">
            <a:xfrm>
              <a:off x="6899407" y="2401725"/>
              <a:ext cx="1539213"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Telnet</a:t>
              </a:r>
              <a:endParaRPr lang="en-US" altLang="zh-CN" sz="1400" dirty="0">
                <a:latin typeface="微软雅黑" pitchFamily="34" charset="-122"/>
                <a:ea typeface="微软雅黑" pitchFamily="34" charset="-122"/>
              </a:endParaRPr>
            </a:p>
          </p:txBody>
        </p:sp>
        <p:sp>
          <p:nvSpPr>
            <p:cNvPr id="149" name="Text Box 17"/>
            <p:cNvSpPr txBox="1">
              <a:spLocks noChangeArrowheads="1"/>
            </p:cNvSpPr>
            <p:nvPr/>
          </p:nvSpPr>
          <p:spPr bwMode="auto">
            <a:xfrm>
              <a:off x="759902" y="3447638"/>
              <a:ext cx="1098947"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RPC</a:t>
              </a:r>
              <a:endParaRPr lang="en-US" altLang="zh-CN" sz="1400" dirty="0">
                <a:latin typeface="微软雅黑" pitchFamily="34" charset="-122"/>
                <a:ea typeface="微软雅黑" pitchFamily="34" charset="-122"/>
              </a:endParaRPr>
            </a:p>
          </p:txBody>
        </p:sp>
        <p:sp>
          <p:nvSpPr>
            <p:cNvPr id="150" name="Text Box 18"/>
            <p:cNvSpPr txBox="1">
              <a:spLocks noChangeArrowheads="1"/>
            </p:cNvSpPr>
            <p:nvPr/>
          </p:nvSpPr>
          <p:spPr bwMode="auto">
            <a:xfrm>
              <a:off x="1547877" y="3066640"/>
              <a:ext cx="1319081"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DNS</a:t>
              </a:r>
              <a:endParaRPr lang="en-US" altLang="zh-CN" sz="1400" dirty="0">
                <a:latin typeface="微软雅黑" pitchFamily="34" charset="-122"/>
                <a:ea typeface="微软雅黑" pitchFamily="34" charset="-122"/>
              </a:endParaRPr>
            </a:p>
          </p:txBody>
        </p:sp>
        <p:sp>
          <p:nvSpPr>
            <p:cNvPr id="151" name="Text Box 19"/>
            <p:cNvSpPr txBox="1">
              <a:spLocks noChangeArrowheads="1"/>
            </p:cNvSpPr>
            <p:nvPr/>
          </p:nvSpPr>
          <p:spPr bwMode="auto">
            <a:xfrm>
              <a:off x="3186129" y="2116237"/>
              <a:ext cx="1539215"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SNMP</a:t>
              </a:r>
              <a:endParaRPr lang="en-US" altLang="zh-CN" sz="1400" dirty="0">
                <a:latin typeface="微软雅黑" pitchFamily="34" charset="-122"/>
                <a:ea typeface="微软雅黑" pitchFamily="34" charset="-122"/>
              </a:endParaRPr>
            </a:p>
          </p:txBody>
        </p:sp>
        <p:sp>
          <p:nvSpPr>
            <p:cNvPr id="152" name="Text Box 20"/>
            <p:cNvSpPr txBox="1">
              <a:spLocks noChangeArrowheads="1"/>
            </p:cNvSpPr>
            <p:nvPr/>
          </p:nvSpPr>
          <p:spPr bwMode="auto">
            <a:xfrm>
              <a:off x="2349476" y="2545742"/>
              <a:ext cx="1649281"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TFTP</a:t>
              </a:r>
              <a:endParaRPr lang="en-US" altLang="zh-CN" sz="1400" dirty="0">
                <a:latin typeface="微软雅黑" pitchFamily="34" charset="-122"/>
                <a:ea typeface="微软雅黑" pitchFamily="34" charset="-122"/>
              </a:endParaRPr>
            </a:p>
          </p:txBody>
        </p:sp>
        <p:sp>
          <p:nvSpPr>
            <p:cNvPr id="153" name="Oval 21"/>
            <p:cNvSpPr>
              <a:spLocks noChangeArrowheads="1"/>
            </p:cNvSpPr>
            <p:nvPr/>
          </p:nvSpPr>
          <p:spPr bwMode="auto">
            <a:xfrm>
              <a:off x="900112"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4" name="Oval 22"/>
            <p:cNvSpPr>
              <a:spLocks noChangeArrowheads="1"/>
            </p:cNvSpPr>
            <p:nvPr/>
          </p:nvSpPr>
          <p:spPr bwMode="auto">
            <a:xfrm>
              <a:off x="1824631"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5" name="Oval 23"/>
            <p:cNvSpPr>
              <a:spLocks noChangeArrowheads="1"/>
            </p:cNvSpPr>
            <p:nvPr/>
          </p:nvSpPr>
          <p:spPr bwMode="auto">
            <a:xfrm>
              <a:off x="3516327"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6" name="Oval 24"/>
            <p:cNvSpPr>
              <a:spLocks noChangeArrowheads="1"/>
            </p:cNvSpPr>
            <p:nvPr/>
          </p:nvSpPr>
          <p:spPr bwMode="auto">
            <a:xfrm>
              <a:off x="2700006"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7" name="Oval 25"/>
            <p:cNvSpPr>
              <a:spLocks noChangeArrowheads="1"/>
            </p:cNvSpPr>
            <p:nvPr/>
          </p:nvSpPr>
          <p:spPr bwMode="auto">
            <a:xfrm>
              <a:off x="5596451"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8" name="Oval 26"/>
            <p:cNvSpPr>
              <a:spLocks noChangeArrowheads="1"/>
            </p:cNvSpPr>
            <p:nvPr/>
          </p:nvSpPr>
          <p:spPr bwMode="auto">
            <a:xfrm>
              <a:off x="6411433"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9" name="Oval 27"/>
            <p:cNvSpPr>
              <a:spLocks noChangeArrowheads="1"/>
            </p:cNvSpPr>
            <p:nvPr/>
          </p:nvSpPr>
          <p:spPr bwMode="auto">
            <a:xfrm>
              <a:off x="7219289"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60" name="Line 28"/>
            <p:cNvSpPr>
              <a:spLocks noChangeShapeType="1"/>
            </p:cNvSpPr>
            <p:nvPr/>
          </p:nvSpPr>
          <p:spPr bwMode="auto">
            <a:xfrm>
              <a:off x="1090099" y="3825526"/>
              <a:ext cx="0" cy="3810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1" name="Line 29"/>
            <p:cNvSpPr>
              <a:spLocks noChangeShapeType="1"/>
            </p:cNvSpPr>
            <p:nvPr/>
          </p:nvSpPr>
          <p:spPr bwMode="auto">
            <a:xfrm>
              <a:off x="1989731" y="3444526"/>
              <a:ext cx="0" cy="7620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2" name="Line 30"/>
            <p:cNvSpPr>
              <a:spLocks noChangeShapeType="1"/>
            </p:cNvSpPr>
            <p:nvPr/>
          </p:nvSpPr>
          <p:spPr bwMode="auto">
            <a:xfrm>
              <a:off x="3681427" y="2471191"/>
              <a:ext cx="0" cy="173533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3" name="Line 31"/>
            <p:cNvSpPr>
              <a:spLocks noChangeShapeType="1"/>
            </p:cNvSpPr>
            <p:nvPr/>
          </p:nvSpPr>
          <p:spPr bwMode="auto">
            <a:xfrm>
              <a:off x="2865106" y="2941289"/>
              <a:ext cx="0" cy="12652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4" name="Line 32"/>
            <p:cNvSpPr>
              <a:spLocks noChangeShapeType="1"/>
            </p:cNvSpPr>
            <p:nvPr/>
          </p:nvSpPr>
          <p:spPr bwMode="auto">
            <a:xfrm>
              <a:off x="5761551" y="3749326"/>
              <a:ext cx="0" cy="4572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5" name="Line 33"/>
            <p:cNvSpPr>
              <a:spLocks noChangeShapeType="1"/>
            </p:cNvSpPr>
            <p:nvPr/>
          </p:nvSpPr>
          <p:spPr bwMode="auto">
            <a:xfrm>
              <a:off x="6611375" y="3251645"/>
              <a:ext cx="0" cy="95488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6" name="Line 34"/>
            <p:cNvSpPr>
              <a:spLocks noChangeShapeType="1"/>
            </p:cNvSpPr>
            <p:nvPr/>
          </p:nvSpPr>
          <p:spPr bwMode="auto">
            <a:xfrm>
              <a:off x="7394707" y="2730747"/>
              <a:ext cx="0" cy="1475779"/>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68" name="Text Box 36"/>
            <p:cNvSpPr txBox="1">
              <a:spLocks noChangeArrowheads="1"/>
            </p:cNvSpPr>
            <p:nvPr/>
          </p:nvSpPr>
          <p:spPr bwMode="auto">
            <a:xfrm>
              <a:off x="1469582" y="3825527"/>
              <a:ext cx="1123026"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53</a:t>
              </a:r>
              <a:endParaRPr lang="en-US" altLang="zh-CN" sz="1400" dirty="0">
                <a:latin typeface="微软雅黑" pitchFamily="34" charset="-122"/>
                <a:ea typeface="微软雅黑" pitchFamily="34" charset="-122"/>
              </a:endParaRPr>
            </a:p>
          </p:txBody>
        </p:sp>
        <p:sp>
          <p:nvSpPr>
            <p:cNvPr id="169" name="Text Box 37"/>
            <p:cNvSpPr txBox="1">
              <a:spLocks noChangeArrowheads="1"/>
            </p:cNvSpPr>
            <p:nvPr/>
          </p:nvSpPr>
          <p:spPr bwMode="auto">
            <a:xfrm>
              <a:off x="3606878" y="3825528"/>
              <a:ext cx="816902"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161</a:t>
              </a:r>
              <a:endParaRPr lang="en-US" altLang="zh-CN" sz="1400" dirty="0">
                <a:latin typeface="微软雅黑" pitchFamily="34" charset="-122"/>
                <a:ea typeface="微软雅黑" pitchFamily="34" charset="-122"/>
              </a:endParaRPr>
            </a:p>
          </p:txBody>
        </p:sp>
        <p:sp>
          <p:nvSpPr>
            <p:cNvPr id="170" name="Text Box 38"/>
            <p:cNvSpPr txBox="1">
              <a:spLocks noChangeArrowheads="1"/>
            </p:cNvSpPr>
            <p:nvPr/>
          </p:nvSpPr>
          <p:spPr bwMode="auto">
            <a:xfrm>
              <a:off x="2823407" y="3825528"/>
              <a:ext cx="918370"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69</a:t>
              </a:r>
              <a:endParaRPr lang="en-US" altLang="zh-CN" sz="1400" dirty="0">
                <a:latin typeface="微软雅黑" pitchFamily="34" charset="-122"/>
                <a:ea typeface="微软雅黑" pitchFamily="34" charset="-122"/>
              </a:endParaRPr>
            </a:p>
          </p:txBody>
        </p:sp>
        <p:sp>
          <p:nvSpPr>
            <p:cNvPr id="171" name="Text Box 39"/>
            <p:cNvSpPr txBox="1">
              <a:spLocks noChangeArrowheads="1"/>
            </p:cNvSpPr>
            <p:nvPr/>
          </p:nvSpPr>
          <p:spPr bwMode="auto">
            <a:xfrm>
              <a:off x="5260957" y="3825528"/>
              <a:ext cx="918370"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25</a:t>
              </a:r>
              <a:endParaRPr lang="en-US" altLang="zh-CN" sz="1400" dirty="0">
                <a:latin typeface="微软雅黑" pitchFamily="34" charset="-122"/>
                <a:ea typeface="微软雅黑" pitchFamily="34" charset="-122"/>
              </a:endParaRPr>
            </a:p>
          </p:txBody>
        </p:sp>
        <p:sp>
          <p:nvSpPr>
            <p:cNvPr id="173" name="Text Box 41"/>
            <p:cNvSpPr txBox="1">
              <a:spLocks noChangeArrowheads="1"/>
            </p:cNvSpPr>
            <p:nvPr/>
          </p:nvSpPr>
          <p:spPr bwMode="auto">
            <a:xfrm>
              <a:off x="7367539" y="3825528"/>
              <a:ext cx="918370"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23</a:t>
              </a:r>
              <a:endParaRPr lang="en-US" altLang="zh-CN" sz="1400" dirty="0">
                <a:latin typeface="微软雅黑" pitchFamily="34" charset="-122"/>
                <a:ea typeface="微软雅黑" pitchFamily="34" charset="-122"/>
              </a:endParaRPr>
            </a:p>
          </p:txBody>
        </p:sp>
        <p:sp>
          <p:nvSpPr>
            <p:cNvPr id="174" name="Text Box 42"/>
            <p:cNvSpPr txBox="1">
              <a:spLocks noChangeArrowheads="1"/>
            </p:cNvSpPr>
            <p:nvPr/>
          </p:nvSpPr>
          <p:spPr bwMode="auto">
            <a:xfrm>
              <a:off x="7619488" y="1810605"/>
              <a:ext cx="1539215"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HTTP</a:t>
              </a:r>
              <a:endParaRPr lang="en-US" altLang="zh-CN" sz="1400" dirty="0">
                <a:latin typeface="微软雅黑" pitchFamily="34" charset="-122"/>
                <a:ea typeface="微软雅黑" pitchFamily="34" charset="-122"/>
              </a:endParaRPr>
            </a:p>
          </p:txBody>
        </p:sp>
        <p:sp>
          <p:nvSpPr>
            <p:cNvPr id="175" name="Oval 43"/>
            <p:cNvSpPr>
              <a:spLocks noChangeArrowheads="1"/>
            </p:cNvSpPr>
            <p:nvPr/>
          </p:nvSpPr>
          <p:spPr bwMode="auto">
            <a:xfrm>
              <a:off x="7979527"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76" name="Line 44"/>
            <p:cNvSpPr>
              <a:spLocks noChangeShapeType="1"/>
            </p:cNvSpPr>
            <p:nvPr/>
          </p:nvSpPr>
          <p:spPr bwMode="auto">
            <a:xfrm>
              <a:off x="8154945" y="2195164"/>
              <a:ext cx="0" cy="201136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77" name="Text Box 45"/>
            <p:cNvSpPr txBox="1">
              <a:spLocks noChangeArrowheads="1"/>
            </p:cNvSpPr>
            <p:nvPr/>
          </p:nvSpPr>
          <p:spPr bwMode="auto">
            <a:xfrm>
              <a:off x="8127777" y="3825528"/>
              <a:ext cx="918370"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80</a:t>
              </a:r>
              <a:endParaRPr lang="en-US" altLang="zh-CN" sz="1400" dirty="0">
                <a:latin typeface="微软雅黑" pitchFamily="34" charset="-122"/>
                <a:ea typeface="微软雅黑" pitchFamily="34" charset="-122"/>
              </a:endParaRPr>
            </a:p>
          </p:txBody>
        </p:sp>
        <p:sp>
          <p:nvSpPr>
            <p:cNvPr id="178" name="Text Box 42"/>
            <p:cNvSpPr txBox="1">
              <a:spLocks noChangeArrowheads="1"/>
            </p:cNvSpPr>
            <p:nvPr/>
          </p:nvSpPr>
          <p:spPr bwMode="auto">
            <a:xfrm>
              <a:off x="8195552" y="1324147"/>
              <a:ext cx="1539215"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HTTPS</a:t>
              </a:r>
              <a:endParaRPr lang="en-US" altLang="zh-CN" sz="1400" dirty="0">
                <a:latin typeface="微软雅黑" pitchFamily="34" charset="-122"/>
                <a:ea typeface="微软雅黑" pitchFamily="34" charset="-122"/>
              </a:endParaRPr>
            </a:p>
          </p:txBody>
        </p:sp>
        <p:sp>
          <p:nvSpPr>
            <p:cNvPr id="179" name="Oval 43"/>
            <p:cNvSpPr>
              <a:spLocks noChangeArrowheads="1"/>
            </p:cNvSpPr>
            <p:nvPr/>
          </p:nvSpPr>
          <p:spPr bwMode="auto">
            <a:xfrm>
              <a:off x="8683525"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80" name="Line 44"/>
            <p:cNvSpPr>
              <a:spLocks noChangeShapeType="1"/>
            </p:cNvSpPr>
            <p:nvPr/>
          </p:nvSpPr>
          <p:spPr bwMode="auto">
            <a:xfrm>
              <a:off x="8858943" y="1676052"/>
              <a:ext cx="0" cy="2530474"/>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81" name="Text Box 45"/>
            <p:cNvSpPr txBox="1">
              <a:spLocks noChangeArrowheads="1"/>
            </p:cNvSpPr>
            <p:nvPr/>
          </p:nvSpPr>
          <p:spPr bwMode="auto">
            <a:xfrm>
              <a:off x="8831774" y="3825528"/>
              <a:ext cx="918370"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443</a:t>
              </a:r>
              <a:endParaRPr lang="en-US" altLang="zh-CN" sz="1400" dirty="0">
                <a:latin typeface="微软雅黑" pitchFamily="34" charset="-122"/>
                <a:ea typeface="微软雅黑" pitchFamily="34" charset="-122"/>
              </a:endParaRPr>
            </a:p>
          </p:txBody>
        </p:sp>
        <p:sp>
          <p:nvSpPr>
            <p:cNvPr id="182" name="Text Box 19"/>
            <p:cNvSpPr txBox="1">
              <a:spLocks noChangeArrowheads="1"/>
            </p:cNvSpPr>
            <p:nvPr/>
          </p:nvSpPr>
          <p:spPr bwMode="auto">
            <a:xfrm>
              <a:off x="3659047" y="1448466"/>
              <a:ext cx="2167219" cy="4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SNMP(trap)</a:t>
              </a:r>
              <a:endParaRPr lang="en-US" altLang="zh-CN" sz="1400" dirty="0">
                <a:latin typeface="微软雅黑" pitchFamily="34" charset="-122"/>
                <a:ea typeface="微软雅黑" pitchFamily="34" charset="-122"/>
              </a:endParaRPr>
            </a:p>
          </p:txBody>
        </p:sp>
        <p:sp>
          <p:nvSpPr>
            <p:cNvPr id="183" name="Oval 23"/>
            <p:cNvSpPr>
              <a:spLocks noChangeArrowheads="1"/>
            </p:cNvSpPr>
            <p:nvPr/>
          </p:nvSpPr>
          <p:spPr bwMode="auto">
            <a:xfrm>
              <a:off x="4333229" y="4230340"/>
              <a:ext cx="343958" cy="31432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84" name="Line 30"/>
            <p:cNvSpPr>
              <a:spLocks noChangeShapeType="1"/>
            </p:cNvSpPr>
            <p:nvPr/>
          </p:nvSpPr>
          <p:spPr bwMode="auto">
            <a:xfrm>
              <a:off x="4498329" y="1818477"/>
              <a:ext cx="0" cy="2388049"/>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grpSp>
      <p:sp>
        <p:nvSpPr>
          <p:cNvPr id="187" name="Text Box 40"/>
          <p:cNvSpPr txBox="1">
            <a:spLocks noChangeArrowheads="1"/>
          </p:cNvSpPr>
          <p:nvPr/>
        </p:nvSpPr>
        <p:spPr bwMode="auto">
          <a:xfrm>
            <a:off x="5381640" y="3075295"/>
            <a:ext cx="8403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21   20</a:t>
            </a:r>
            <a:endParaRPr lang="en-US" altLang="zh-CN" sz="1400" dirty="0">
              <a:latin typeface="微软雅黑" pitchFamily="34" charset="-122"/>
              <a:ea typeface="微软雅黑" pitchFamily="34" charset="-122"/>
            </a:endParaRPr>
          </a:p>
        </p:txBody>
      </p:sp>
      <p:sp>
        <p:nvSpPr>
          <p:cNvPr id="188" name="Text Box 37"/>
          <p:cNvSpPr txBox="1">
            <a:spLocks noChangeArrowheads="1"/>
          </p:cNvSpPr>
          <p:nvPr/>
        </p:nvSpPr>
        <p:spPr bwMode="auto">
          <a:xfrm>
            <a:off x="4156926" y="3075295"/>
            <a:ext cx="6011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162</a:t>
            </a:r>
            <a:endParaRPr lang="en-US" altLang="zh-CN" sz="1400" dirty="0">
              <a:latin typeface="微软雅黑" pitchFamily="34" charset="-122"/>
              <a:ea typeface="微软雅黑" pitchFamily="34" charset="-122"/>
            </a:endParaRPr>
          </a:p>
        </p:txBody>
      </p:sp>
      <p:sp>
        <p:nvSpPr>
          <p:cNvPr id="189" name="Text Box 35"/>
          <p:cNvSpPr txBox="1">
            <a:spLocks noChangeArrowheads="1"/>
          </p:cNvSpPr>
          <p:nvPr/>
        </p:nvSpPr>
        <p:spPr bwMode="auto">
          <a:xfrm>
            <a:off x="1207355" y="3075293"/>
            <a:ext cx="6011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spcBef>
                <a:spcPct val="50000"/>
              </a:spcBef>
            </a:pPr>
            <a:r>
              <a:rPr lang="en-US" altLang="zh-CN" sz="1400" dirty="0" smtClean="0">
                <a:latin typeface="微软雅黑" pitchFamily="34" charset="-122"/>
                <a:ea typeface="微软雅黑" pitchFamily="34" charset="-122"/>
              </a:rPr>
              <a:t>111</a:t>
            </a:r>
            <a:endParaRPr lang="en-US" altLang="zh-CN" sz="1400" dirty="0">
              <a:latin typeface="微软雅黑" pitchFamily="34" charset="-122"/>
              <a:ea typeface="微软雅黑" pitchFamily="34" charset="-122"/>
            </a:endParaRPr>
          </a:p>
        </p:txBody>
      </p:sp>
    </p:spTree>
    <p:extLst>
      <p:ext uri="{BB962C8B-B14F-4D97-AF65-F5344CB8AC3E}">
        <p14:creationId xmlns:p14="http://schemas.microsoft.com/office/powerpoint/2010/main" val="1964266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8"/>
          <p:cNvSpPr>
            <a:spLocks noChangeArrowheads="1"/>
          </p:cNvSpPr>
          <p:nvPr/>
        </p:nvSpPr>
        <p:spPr bwMode="auto">
          <a:xfrm>
            <a:off x="2700573" y="1404622"/>
            <a:ext cx="54721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5.2.1  </a:t>
            </a:r>
            <a:r>
              <a:rPr lang="en-US" altLang="zh-CN" sz="2000" b="1" dirty="0" smtClean="0">
                <a:solidFill>
                  <a:schemeClr val="bg1"/>
                </a:solidFill>
                <a:latin typeface="微软雅黑" pitchFamily="34" charset="-122"/>
                <a:ea typeface="微软雅黑" pitchFamily="34" charset="-122"/>
              </a:rPr>
              <a:t>                                            UDP </a:t>
            </a:r>
            <a:r>
              <a:rPr lang="zh-CN" altLang="en-US" sz="2000" b="1" dirty="0">
                <a:solidFill>
                  <a:schemeClr val="bg1"/>
                </a:solidFill>
                <a:latin typeface="微软雅黑" pitchFamily="34" charset="-122"/>
                <a:ea typeface="微软雅黑" pitchFamily="34" charset="-122"/>
              </a:rPr>
              <a:t>概述</a:t>
            </a:r>
          </a:p>
          <a:p>
            <a:pPr eaLnBrk="0" hangingPunct="0">
              <a:lnSpc>
                <a:spcPct val="200000"/>
              </a:lnSpc>
            </a:pPr>
            <a:r>
              <a:rPr lang="en-US" altLang="zh-CN" sz="2000" b="1" dirty="0">
                <a:solidFill>
                  <a:schemeClr val="bg1"/>
                </a:solidFill>
                <a:latin typeface="微软雅黑" pitchFamily="34" charset="-122"/>
                <a:ea typeface="微软雅黑" pitchFamily="34" charset="-122"/>
              </a:rPr>
              <a:t>5.2.2  </a:t>
            </a:r>
            <a:r>
              <a:rPr lang="en-US" altLang="zh-CN" sz="2000" b="1" dirty="0" smtClean="0">
                <a:solidFill>
                  <a:schemeClr val="bg1"/>
                </a:solidFill>
                <a:latin typeface="微软雅黑" pitchFamily="34" charset="-122"/>
                <a:ea typeface="微软雅黑" pitchFamily="34" charset="-122"/>
              </a:rPr>
              <a:t>                                  UDP </a:t>
            </a:r>
            <a:r>
              <a:rPr lang="zh-CN" altLang="en-US" sz="2000" b="1" dirty="0">
                <a:solidFill>
                  <a:schemeClr val="bg1"/>
                </a:solidFill>
                <a:latin typeface="微软雅黑" pitchFamily="34" charset="-122"/>
                <a:ea typeface="微软雅黑" pitchFamily="34" charset="-122"/>
              </a:rPr>
              <a:t>的首部格式</a:t>
            </a:r>
          </a:p>
        </p:txBody>
      </p:sp>
      <p:sp>
        <p:nvSpPr>
          <p:cNvPr id="10"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5.2</a:t>
            </a:r>
          </a:p>
          <a:p>
            <a:pPr eaLnBrk="0" hangingPunct="0"/>
            <a:r>
              <a:rPr lang="zh-CN" altLang="en-US" sz="2000" b="1" dirty="0">
                <a:solidFill>
                  <a:schemeClr val="bg1"/>
                </a:solidFill>
                <a:latin typeface="微软雅黑" pitchFamily="34" charset="-122"/>
                <a:ea typeface="微软雅黑" pitchFamily="34" charset="-122"/>
              </a:rPr>
              <a:t>用户数据报协议 </a:t>
            </a:r>
            <a:r>
              <a:rPr lang="en-US" altLang="zh-CN" sz="2000" b="1" dirty="0">
                <a:solidFill>
                  <a:schemeClr val="bg1"/>
                </a:solidFill>
                <a:latin typeface="微软雅黑" pitchFamily="34" charset="-122"/>
                <a:ea typeface="微软雅黑" pitchFamily="34" charset="-122"/>
              </a:rPr>
              <a:t>UDP</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48163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45144" y="2308890"/>
            <a:ext cx="8053710" cy="19964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AutoShape 5"/>
          <p:cNvSpPr>
            <a:spLocks noChangeArrowheads="1"/>
          </p:cNvSpPr>
          <p:nvPr/>
        </p:nvSpPr>
        <p:spPr bwMode="auto">
          <a:xfrm>
            <a:off x="545143" y="655680"/>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02" name="Rectangle 6"/>
          <p:cNvSpPr>
            <a:spLocks noChangeArrowheads="1"/>
          </p:cNvSpPr>
          <p:nvPr/>
        </p:nvSpPr>
        <p:spPr bwMode="auto">
          <a:xfrm>
            <a:off x="3320698" y="613409"/>
            <a:ext cx="25026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5.2.1  </a:t>
            </a:r>
            <a:r>
              <a:rPr lang="en-US" altLang="zh-CN" sz="2400" b="1" dirty="0" smtClean="0">
                <a:solidFill>
                  <a:schemeClr val="bg1"/>
                </a:solidFill>
                <a:latin typeface="微软雅黑" pitchFamily="34" charset="-122"/>
                <a:ea typeface="微软雅黑" pitchFamily="34" charset="-122"/>
              </a:rPr>
              <a:t>UDP </a:t>
            </a:r>
            <a:r>
              <a:rPr lang="zh-CN" altLang="en-US" sz="2400" b="1" dirty="0" smtClean="0">
                <a:solidFill>
                  <a:schemeClr val="bg1"/>
                </a:solidFill>
                <a:latin typeface="微软雅黑" pitchFamily="34" charset="-122"/>
                <a:ea typeface="微软雅黑" pitchFamily="34" charset="-122"/>
              </a:rPr>
              <a:t>概述</a:t>
            </a:r>
            <a:endParaRPr lang="zh-CN" altLang="en-US" sz="2400" b="1" dirty="0">
              <a:solidFill>
                <a:schemeClr val="bg1"/>
              </a:solidFill>
              <a:latin typeface="微软雅黑" pitchFamily="34" charset="-122"/>
              <a:ea typeface="微软雅黑" pitchFamily="34" charset="-122"/>
            </a:endParaRPr>
          </a:p>
        </p:txBody>
      </p:sp>
      <p:sp>
        <p:nvSpPr>
          <p:cNvPr id="103" name="Rectangle 8"/>
          <p:cNvSpPr>
            <a:spLocks noChangeArrowheads="1"/>
          </p:cNvSpPr>
          <p:nvPr/>
        </p:nvSpPr>
        <p:spPr bwMode="auto">
          <a:xfrm>
            <a:off x="739495" y="1055748"/>
            <a:ext cx="7665003"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b="1" dirty="0">
                <a:latin typeface="微软雅黑" pitchFamily="34" charset="-122"/>
                <a:ea typeface="微软雅黑" pitchFamily="34" charset="-122"/>
              </a:rPr>
              <a:t>UDP </a:t>
            </a:r>
            <a:r>
              <a:rPr lang="zh-CN" altLang="en-US" b="1" dirty="0">
                <a:latin typeface="微软雅黑" pitchFamily="34" charset="-122"/>
                <a:ea typeface="微软雅黑" pitchFamily="34" charset="-122"/>
              </a:rPr>
              <a:t>只在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的数据报服务之上增加了很少一点的功能：</a:t>
            </a:r>
          </a:p>
          <a:p>
            <a:pPr marL="625475" indent="-342900">
              <a:lnSpc>
                <a:spcPts val="3000"/>
              </a:lnSpc>
              <a:buClr>
                <a:srgbClr val="7030A0"/>
              </a:buClr>
              <a:buFont typeface="+mj-lt"/>
              <a:buAutoNum type="arabicPeriod"/>
            </a:pPr>
            <a:r>
              <a:rPr lang="zh-CN" altLang="en-US" b="1" dirty="0">
                <a:latin typeface="微软雅黑" pitchFamily="34" charset="-122"/>
                <a:ea typeface="微软雅黑" pitchFamily="34" charset="-122"/>
              </a:rPr>
              <a:t>复用和分用的功能</a:t>
            </a:r>
          </a:p>
          <a:p>
            <a:pPr marL="625475" indent="-342900">
              <a:lnSpc>
                <a:spcPts val="3000"/>
              </a:lnSpc>
              <a:buClr>
                <a:srgbClr val="7030A0"/>
              </a:buClr>
              <a:buFont typeface="+mj-lt"/>
              <a:buAutoNum type="arabicPeriod"/>
            </a:pPr>
            <a:r>
              <a:rPr lang="zh-CN" altLang="en-US" b="1" dirty="0">
                <a:latin typeface="微软雅黑" pitchFamily="34" charset="-122"/>
                <a:ea typeface="微软雅黑" pitchFamily="34" charset="-122"/>
              </a:rPr>
              <a:t>差错检测的</a:t>
            </a:r>
            <a:r>
              <a:rPr lang="zh-CN" altLang="en-US" b="1" dirty="0" smtClean="0">
                <a:latin typeface="微软雅黑" pitchFamily="34" charset="-122"/>
                <a:ea typeface="微软雅黑" pitchFamily="34" charset="-122"/>
              </a:rPr>
              <a:t>功能</a:t>
            </a:r>
            <a:endParaRPr lang="zh-CN" altLang="en-US" b="1" dirty="0">
              <a:latin typeface="微软雅黑" pitchFamily="34" charset="-122"/>
              <a:ea typeface="微软雅黑" pitchFamily="34" charset="-122"/>
            </a:endParaRPr>
          </a:p>
        </p:txBody>
      </p:sp>
      <p:graphicFrame>
        <p:nvGraphicFramePr>
          <p:cNvPr id="2" name="对象 1"/>
          <p:cNvGraphicFramePr>
            <a:graphicFrameLocks noGrp="1" noChangeAspect="1"/>
          </p:cNvGraphicFramePr>
          <p:nvPr>
            <p:extLst>
              <p:ext uri="{D42A27DB-BD31-4B8C-83A1-F6EECF244321}">
                <p14:modId xmlns:p14="http://schemas.microsoft.com/office/powerpoint/2010/main" val="1312513885"/>
              </p:ext>
            </p:extLst>
          </p:nvPr>
        </p:nvGraphicFramePr>
        <p:xfrm>
          <a:off x="2361104" y="2400711"/>
          <a:ext cx="4003675" cy="1758950"/>
        </p:xfrm>
        <a:graphic>
          <a:graphicData uri="http://schemas.openxmlformats.org/presentationml/2006/ole">
            <mc:AlternateContent xmlns:mc="http://schemas.openxmlformats.org/markup-compatibility/2006">
              <mc:Choice xmlns:v="urn:schemas-microsoft-com:vml" Requires="v">
                <p:oleObj spid="_x0000_s8294" name="Visio" r:id="rId3" imgW="8733536" imgH="3835153" progId="">
                  <p:embed/>
                </p:oleObj>
              </mc:Choice>
              <mc:Fallback>
                <p:oleObj name="Visio" r:id="rId3" imgW="8733536" imgH="3835153" progId="">
                  <p:embed/>
                  <p:pic>
                    <p:nvPicPr>
                      <p:cNvPr id="0" name="Picture 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104" y="2400711"/>
                        <a:ext cx="4003675" cy="175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3581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0263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485538" y="993129"/>
            <a:ext cx="2191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UDP </a:t>
            </a:r>
            <a:r>
              <a:rPr lang="zh-CN" altLang="en-US" sz="2000" b="1" dirty="0">
                <a:solidFill>
                  <a:schemeClr val="bg1"/>
                </a:solidFill>
                <a:latin typeface="微软雅黑" pitchFamily="34" charset="-122"/>
                <a:ea typeface="微软雅黑" pitchFamily="34" charset="-122"/>
              </a:rPr>
              <a:t>的主要</a:t>
            </a:r>
            <a:r>
              <a:rPr lang="zh-CN" altLang="en-US" sz="2000" b="1" dirty="0" smtClean="0">
                <a:solidFill>
                  <a:schemeClr val="bg1"/>
                </a:solidFill>
                <a:latin typeface="微软雅黑" pitchFamily="34" charset="-122"/>
                <a:ea typeface="微软雅黑" pitchFamily="34" charset="-122"/>
              </a:rPr>
              <a:t>特点</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556963" y="1407727"/>
            <a:ext cx="8184960" cy="240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mj-lt"/>
              <a:buAutoNum type="arabicPeriod"/>
            </a:pPr>
            <a:r>
              <a:rPr lang="en-US" altLang="zh-CN" sz="1900" b="1" dirty="0" smtClean="0">
                <a:solidFill>
                  <a:srgbClr val="0000FF"/>
                </a:solidFill>
                <a:latin typeface="微软雅黑" pitchFamily="34" charset="-122"/>
                <a:ea typeface="微软雅黑" pitchFamily="34" charset="-122"/>
              </a:rPr>
              <a:t>UDP </a:t>
            </a:r>
            <a:r>
              <a:rPr lang="zh-CN" altLang="en-US" sz="1900" b="1" dirty="0">
                <a:solidFill>
                  <a:srgbClr val="0000FF"/>
                </a:solidFill>
                <a:latin typeface="微软雅黑" pitchFamily="34" charset="-122"/>
                <a:ea typeface="微软雅黑" pitchFamily="34" charset="-122"/>
              </a:rPr>
              <a:t>是无连接的</a:t>
            </a:r>
            <a:r>
              <a:rPr lang="zh-CN" altLang="en-US" sz="1900" b="1" dirty="0">
                <a:latin typeface="微软雅黑" pitchFamily="34" charset="-122"/>
                <a:ea typeface="微软雅黑" pitchFamily="34" charset="-122"/>
              </a:rPr>
              <a:t>，发送数据之前不需要建立连接，，因此减少了开销和发送数据之前的时延。</a:t>
            </a:r>
          </a:p>
          <a:p>
            <a:pPr marL="342900" indent="-342900">
              <a:lnSpc>
                <a:spcPts val="3000"/>
              </a:lnSpc>
              <a:buClr>
                <a:srgbClr val="0070C0"/>
              </a:buClr>
              <a:buFont typeface="+mj-lt"/>
              <a:buAutoNum type="arabicPeriod"/>
            </a:pPr>
            <a:r>
              <a:rPr lang="en-US" altLang="zh-CN" sz="1900" b="1" dirty="0">
                <a:solidFill>
                  <a:srgbClr val="0000FF"/>
                </a:solidFill>
                <a:latin typeface="微软雅黑" pitchFamily="34" charset="-122"/>
                <a:ea typeface="微软雅黑" pitchFamily="34" charset="-122"/>
              </a:rPr>
              <a:t>UDP </a:t>
            </a:r>
            <a:r>
              <a:rPr lang="zh-CN" altLang="en-US" sz="1900" b="1" dirty="0">
                <a:solidFill>
                  <a:srgbClr val="0000FF"/>
                </a:solidFill>
                <a:latin typeface="微软雅黑" pitchFamily="34" charset="-122"/>
                <a:ea typeface="微软雅黑" pitchFamily="34" charset="-122"/>
              </a:rPr>
              <a:t>使用尽最大努力交付</a:t>
            </a:r>
            <a:r>
              <a:rPr lang="zh-CN" altLang="en-US" sz="1900" b="1" dirty="0">
                <a:latin typeface="微软雅黑" pitchFamily="34" charset="-122"/>
                <a:ea typeface="微软雅黑" pitchFamily="34" charset="-122"/>
              </a:rPr>
              <a:t>，即不保证可靠交付，因此主机不需要维持复杂的连接状态表。</a:t>
            </a:r>
          </a:p>
          <a:p>
            <a:pPr marL="342900" indent="-342900">
              <a:lnSpc>
                <a:spcPts val="3000"/>
              </a:lnSpc>
              <a:buClr>
                <a:srgbClr val="0070C0"/>
              </a:buClr>
              <a:buFont typeface="+mj-lt"/>
              <a:buAutoNum type="arabicPeriod"/>
            </a:pPr>
            <a:r>
              <a:rPr lang="en-US" altLang="zh-CN" sz="1900" b="1" dirty="0">
                <a:solidFill>
                  <a:srgbClr val="0000FF"/>
                </a:solidFill>
                <a:latin typeface="微软雅黑" pitchFamily="34" charset="-122"/>
                <a:ea typeface="微软雅黑" pitchFamily="34" charset="-122"/>
              </a:rPr>
              <a:t>UDP </a:t>
            </a:r>
            <a:r>
              <a:rPr lang="zh-CN" altLang="en-US" sz="1900" b="1" dirty="0">
                <a:solidFill>
                  <a:srgbClr val="0000FF"/>
                </a:solidFill>
                <a:latin typeface="微软雅黑" pitchFamily="34" charset="-122"/>
                <a:ea typeface="微软雅黑" pitchFamily="34" charset="-122"/>
              </a:rPr>
              <a:t>是面向报文的</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UDP </a:t>
            </a:r>
            <a:r>
              <a:rPr lang="zh-CN" altLang="en-US" sz="1900" b="1" dirty="0">
                <a:latin typeface="微软雅黑" pitchFamily="34" charset="-122"/>
                <a:ea typeface="微软雅黑" pitchFamily="34" charset="-122"/>
              </a:rPr>
              <a:t>对应用层交下来的报文，既不合并，也不拆分，而是保留这些报文的边界。</a:t>
            </a:r>
            <a:r>
              <a:rPr lang="en-US" altLang="zh-CN" sz="1900" b="1" dirty="0">
                <a:latin typeface="微软雅黑" pitchFamily="34" charset="-122"/>
                <a:ea typeface="微软雅黑" pitchFamily="34" charset="-122"/>
              </a:rPr>
              <a:t>UDP </a:t>
            </a:r>
            <a:r>
              <a:rPr lang="zh-CN" altLang="en-US" sz="1900" b="1" dirty="0">
                <a:latin typeface="微软雅黑" pitchFamily="34" charset="-122"/>
                <a:ea typeface="微软雅黑" pitchFamily="34" charset="-122"/>
              </a:rPr>
              <a:t>一次交付一个完整的报文</a:t>
            </a:r>
            <a:r>
              <a:rPr lang="zh-CN" altLang="en-US" sz="1900" b="1" dirty="0" smtClean="0">
                <a:latin typeface="微软雅黑" pitchFamily="34" charset="-122"/>
                <a:ea typeface="微软雅黑" pitchFamily="34" charset="-122"/>
              </a:rPr>
              <a:t>。 </a:t>
            </a:r>
            <a:endParaRPr lang="zh-CN" altLang="en-US" sz="1900" b="1" dirty="0">
              <a:latin typeface="微软雅黑" pitchFamily="34" charset="-122"/>
              <a:ea typeface="微软雅黑" pitchFamily="34" charset="-122"/>
            </a:endParaRP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4544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85538" y="1112229"/>
            <a:ext cx="2191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UDP </a:t>
            </a:r>
            <a:r>
              <a:rPr lang="zh-CN" altLang="en-US" sz="2000" b="1" dirty="0">
                <a:solidFill>
                  <a:schemeClr val="bg1"/>
                </a:solidFill>
                <a:latin typeface="微软雅黑" pitchFamily="34" charset="-122"/>
                <a:ea typeface="微软雅黑" pitchFamily="34" charset="-122"/>
              </a:rPr>
              <a:t>的主要</a:t>
            </a:r>
            <a:r>
              <a:rPr lang="zh-CN" altLang="en-US" sz="2000" b="1" dirty="0" smtClean="0">
                <a:solidFill>
                  <a:schemeClr val="bg1"/>
                </a:solidFill>
                <a:latin typeface="微软雅黑" pitchFamily="34" charset="-122"/>
                <a:ea typeface="微软雅黑" pitchFamily="34" charset="-122"/>
              </a:rPr>
              <a:t>特点</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521363"/>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ts val="3300"/>
              </a:lnSpc>
              <a:buClr>
                <a:srgbClr val="0070C0"/>
              </a:buClr>
              <a:buFont typeface="+mj-lt"/>
              <a:buAutoNum type="arabicPeriod" startAt="4"/>
            </a:pPr>
            <a:r>
              <a:rPr lang="en-US" altLang="zh-CN" sz="2000" b="1" dirty="0">
                <a:solidFill>
                  <a:srgbClr val="0000FF"/>
                </a:solidFill>
                <a:latin typeface="微软雅黑" pitchFamily="34" charset="-122"/>
                <a:ea typeface="微软雅黑" pitchFamily="34" charset="-122"/>
              </a:rPr>
              <a:t>UDP </a:t>
            </a:r>
            <a:r>
              <a:rPr lang="zh-CN" altLang="en-US" sz="2000" b="1" dirty="0">
                <a:solidFill>
                  <a:srgbClr val="0000FF"/>
                </a:solidFill>
                <a:latin typeface="微软雅黑" pitchFamily="34" charset="-122"/>
                <a:ea typeface="微软雅黑" pitchFamily="34" charset="-122"/>
              </a:rPr>
              <a:t>没有拥塞控制</a:t>
            </a:r>
            <a:r>
              <a:rPr lang="zh-CN" altLang="en-US" sz="2000" b="1" dirty="0">
                <a:latin typeface="微软雅黑" pitchFamily="34" charset="-122"/>
                <a:ea typeface="微软雅黑" pitchFamily="34" charset="-122"/>
              </a:rPr>
              <a:t>，因此网络出现的拥塞不会使源主机的发送速率降低。这对某些实时应用是很重要的。很适合多媒体通信的要求。 </a:t>
            </a:r>
            <a:endParaRPr lang="en-US" altLang="zh-CN" sz="2000" b="1" dirty="0" smtClean="0">
              <a:latin typeface="微软雅黑" pitchFamily="34" charset="-122"/>
              <a:ea typeface="微软雅黑" pitchFamily="34" charset="-122"/>
            </a:endParaRPr>
          </a:p>
          <a:p>
            <a:pPr marL="457200" indent="-457200">
              <a:lnSpc>
                <a:spcPts val="3300"/>
              </a:lnSpc>
              <a:buClr>
                <a:srgbClr val="0070C0"/>
              </a:buClr>
              <a:buFont typeface="+mj-lt"/>
              <a:buAutoNum type="arabicPeriod" startAt="4"/>
            </a:pPr>
            <a:r>
              <a:rPr lang="en-US" altLang="zh-CN" sz="2000" b="1" dirty="0" smtClean="0">
                <a:solidFill>
                  <a:srgbClr val="0000FF"/>
                </a:solidFill>
                <a:latin typeface="微软雅黑" pitchFamily="34" charset="-122"/>
                <a:ea typeface="微软雅黑" pitchFamily="34" charset="-122"/>
              </a:rPr>
              <a:t>UDP </a:t>
            </a:r>
            <a:r>
              <a:rPr lang="zh-CN" altLang="en-US" sz="2000" b="1" dirty="0">
                <a:solidFill>
                  <a:srgbClr val="0000FF"/>
                </a:solidFill>
                <a:latin typeface="微软雅黑" pitchFamily="34" charset="-122"/>
                <a:ea typeface="微软雅黑" pitchFamily="34" charset="-122"/>
              </a:rPr>
              <a:t>支持一对一、一对多、多对一和多对多的交互通信。</a:t>
            </a:r>
          </a:p>
          <a:p>
            <a:pPr marL="457200" indent="-457200">
              <a:lnSpc>
                <a:spcPts val="3300"/>
              </a:lnSpc>
              <a:buClr>
                <a:srgbClr val="0070C0"/>
              </a:buClr>
              <a:buFont typeface="+mj-lt"/>
              <a:buAutoNum type="arabicPeriod" startAt="4"/>
            </a:pPr>
            <a:r>
              <a:rPr lang="en-US" altLang="zh-CN" sz="2000" b="1" dirty="0" smtClean="0">
                <a:solidFill>
                  <a:srgbClr val="0000FF"/>
                </a:solidFill>
                <a:latin typeface="微软雅黑" pitchFamily="34" charset="-122"/>
                <a:ea typeface="微软雅黑" pitchFamily="34" charset="-122"/>
              </a:rPr>
              <a:t>UDP </a:t>
            </a:r>
            <a:r>
              <a:rPr lang="zh-CN" altLang="en-US" sz="2000" b="1" dirty="0">
                <a:solidFill>
                  <a:srgbClr val="0000FF"/>
                </a:solidFill>
                <a:latin typeface="微软雅黑" pitchFamily="34" charset="-122"/>
                <a:ea typeface="微软雅黑" pitchFamily="34" charset="-122"/>
              </a:rPr>
              <a:t>的首部开销小</a:t>
            </a:r>
            <a:r>
              <a:rPr lang="zh-CN" altLang="en-US" sz="2000" b="1" dirty="0">
                <a:latin typeface="微软雅黑" pitchFamily="34" charset="-122"/>
                <a:ea typeface="微软雅黑" pitchFamily="34" charset="-122"/>
              </a:rPr>
              <a:t>，只有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个字节，比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个字节的首部要短。</a:t>
            </a:r>
          </a:p>
        </p:txBody>
      </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90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85538" y="1145820"/>
            <a:ext cx="2191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面向报文的 </a:t>
            </a:r>
            <a:r>
              <a:rPr lang="en-US" altLang="zh-CN" sz="2000" b="1" dirty="0">
                <a:solidFill>
                  <a:schemeClr val="bg1"/>
                </a:solidFill>
                <a:latin typeface="微软雅黑" pitchFamily="34" charset="-122"/>
                <a:ea typeface="微软雅黑" pitchFamily="34" charset="-122"/>
              </a:rPr>
              <a:t>UDP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606138"/>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发送方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对应用程序交下来的报文，在添加首部后就向下交付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对应用层交下来的报文，既不合并，也不拆分，而是保留这些报文的边界。</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应用层交给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多长的报文，</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就照样发送，即一次发送一个报文。</a:t>
            </a:r>
          </a:p>
        </p:txBody>
      </p:sp>
    </p:spTree>
    <p:extLst>
      <p:ext uri="{BB962C8B-B14F-4D97-AF65-F5344CB8AC3E}">
        <p14:creationId xmlns:p14="http://schemas.microsoft.com/office/powerpoint/2010/main" val="3195557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669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85538" y="743484"/>
            <a:ext cx="2191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面向报文的 </a:t>
            </a:r>
            <a:r>
              <a:rPr lang="en-US" altLang="zh-CN" sz="2000" b="1" dirty="0">
                <a:solidFill>
                  <a:schemeClr val="bg1"/>
                </a:solidFill>
                <a:latin typeface="微软雅黑" pitchFamily="34" charset="-122"/>
                <a:ea typeface="微软雅黑" pitchFamily="34" charset="-122"/>
              </a:rPr>
              <a:t>UDP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67226"/>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接收方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层交上来的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用户数据报，在去除首部后就原封不动地交付上层的应用进程，</a:t>
            </a:r>
            <a:r>
              <a:rPr lang="zh-CN" altLang="en-US" sz="2000" b="1" dirty="0">
                <a:solidFill>
                  <a:srgbClr val="0000FF"/>
                </a:solidFill>
                <a:latin typeface="微软雅黑" pitchFamily="34" charset="-122"/>
                <a:ea typeface="微软雅黑" pitchFamily="34" charset="-122"/>
              </a:rPr>
              <a:t>一次交付一个完整的报文</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应用程序必须</a:t>
            </a:r>
            <a:r>
              <a:rPr lang="zh-CN" altLang="en-US" sz="2000" b="1" dirty="0">
                <a:solidFill>
                  <a:srgbClr val="0000FF"/>
                </a:solidFill>
                <a:latin typeface="微软雅黑" pitchFamily="34" charset="-122"/>
                <a:ea typeface="微软雅黑" pitchFamily="34" charset="-122"/>
              </a:rPr>
              <a:t>选择合适大小的报文</a:t>
            </a:r>
            <a:r>
              <a:rPr lang="zh-CN" altLang="en-US" sz="2000" b="1" dirty="0">
                <a:latin typeface="微软雅黑" pitchFamily="34" charset="-122"/>
                <a:ea typeface="微软雅黑" pitchFamily="34" charset="-122"/>
              </a:rPr>
              <a:t>。</a:t>
            </a:r>
          </a:p>
          <a:p>
            <a:pPr marL="71596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若报文太长</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把它交给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层后，</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层在传送时可能要进行分片，这会降低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层的效率。</a:t>
            </a:r>
          </a:p>
          <a:p>
            <a:pPr marL="71596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若报文太短</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把它交给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层后，会使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数据报的首部的相对长度太大，这也降低了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层的效率。</a:t>
            </a:r>
          </a:p>
        </p:txBody>
      </p:sp>
    </p:spTree>
    <p:extLst>
      <p:ext uri="{BB962C8B-B14F-4D97-AF65-F5344CB8AC3E}">
        <p14:creationId xmlns:p14="http://schemas.microsoft.com/office/powerpoint/2010/main" val="2733366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11435" y="650839"/>
            <a:ext cx="23038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ea typeface="微软雅黑" pitchFamily="34" charset="-122"/>
              </a:rPr>
              <a:t>UDP </a:t>
            </a:r>
            <a:r>
              <a:rPr lang="zh-CN" altLang="en-US" sz="2000" b="1" dirty="0">
                <a:solidFill>
                  <a:schemeClr val="bg1"/>
                </a:solidFill>
                <a:ea typeface="微软雅黑" pitchFamily="34" charset="-122"/>
              </a:rPr>
              <a:t>是面向报文</a:t>
            </a:r>
            <a:r>
              <a:rPr lang="zh-CN" altLang="en-US" sz="2000" b="1" dirty="0" smtClean="0">
                <a:solidFill>
                  <a:schemeClr val="bg1"/>
                </a:solidFill>
                <a:ea typeface="微软雅黑" pitchFamily="34" charset="-122"/>
              </a:rPr>
              <a:t>的</a:t>
            </a:r>
            <a:endParaRPr lang="zh-CN" altLang="en-US" sz="2000" b="1" dirty="0">
              <a:solidFill>
                <a:schemeClr val="bg1"/>
              </a:solidFill>
              <a:ea typeface="微软雅黑" pitchFamily="34" charset="-122"/>
            </a:endParaRPr>
          </a:p>
        </p:txBody>
      </p:sp>
      <p:sp>
        <p:nvSpPr>
          <p:cNvPr id="4" name="圆角矩形 3"/>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30696" y="1465515"/>
            <a:ext cx="6313359" cy="2466405"/>
            <a:chOff x="422071" y="1628800"/>
            <a:chExt cx="9033360" cy="3529013"/>
          </a:xfrm>
        </p:grpSpPr>
        <p:sp>
          <p:nvSpPr>
            <p:cNvPr id="6" name="AutoShape 3"/>
            <p:cNvSpPr>
              <a:spLocks noChangeArrowheads="1"/>
            </p:cNvSpPr>
            <p:nvPr/>
          </p:nvSpPr>
          <p:spPr bwMode="auto">
            <a:xfrm flipH="1">
              <a:off x="422071" y="4565675"/>
              <a:ext cx="863600" cy="363538"/>
            </a:xfrm>
            <a:prstGeom prst="rightArrow">
              <a:avLst>
                <a:gd name="adj1" fmla="val 50000"/>
                <a:gd name="adj2" fmla="val 118788"/>
              </a:avLst>
            </a:prstGeom>
            <a:solidFill>
              <a:srgbClr val="FF00FF"/>
            </a:solidFill>
            <a:ln w="12700">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7" name="Rectangle 4"/>
            <p:cNvSpPr>
              <a:spLocks noChangeArrowheads="1"/>
            </p:cNvSpPr>
            <p:nvPr/>
          </p:nvSpPr>
          <p:spPr bwMode="auto">
            <a:xfrm>
              <a:off x="2360409" y="3678263"/>
              <a:ext cx="5915024" cy="730250"/>
            </a:xfrm>
            <a:prstGeom prst="rect">
              <a:avLst/>
            </a:prstGeom>
            <a:gradFill flip="none" rotWithShape="1">
              <a:gsLst>
                <a:gs pos="0">
                  <a:srgbClr val="00FFFF"/>
                </a:gs>
                <a:gs pos="100000">
                  <a:srgbClr val="00B0F0"/>
                </a:gs>
              </a:gsLst>
              <a:lin ang="5400000" scaled="1"/>
              <a:tileRect/>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8" name="Rectangle 5"/>
            <p:cNvSpPr>
              <a:spLocks noChangeArrowheads="1"/>
            </p:cNvSpPr>
            <p:nvPr/>
          </p:nvSpPr>
          <p:spPr bwMode="auto">
            <a:xfrm>
              <a:off x="3824084" y="2230461"/>
              <a:ext cx="4425949" cy="720726"/>
            </a:xfrm>
            <a:prstGeom prst="rect">
              <a:avLst/>
            </a:prstGeom>
            <a:gradFill rotWithShape="1">
              <a:gsLst>
                <a:gs pos="0">
                  <a:srgbClr val="99FFCC"/>
                </a:gs>
                <a:gs pos="100000">
                  <a:srgbClr val="00FFFF"/>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9" name="Rectangle 6"/>
            <p:cNvSpPr>
              <a:spLocks noChangeArrowheads="1"/>
            </p:cNvSpPr>
            <p:nvPr/>
          </p:nvSpPr>
          <p:spPr bwMode="auto">
            <a:xfrm>
              <a:off x="2360409" y="2952775"/>
              <a:ext cx="5915025" cy="722313"/>
            </a:xfrm>
            <a:prstGeom prst="rect">
              <a:avLst/>
            </a:prstGeom>
            <a:solidFill>
              <a:srgbClr val="00FFFF"/>
            </a:solidFill>
            <a:ln w="2857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10" name="Rectangle 7"/>
            <p:cNvSpPr>
              <a:spLocks noChangeArrowheads="1"/>
            </p:cNvSpPr>
            <p:nvPr/>
          </p:nvSpPr>
          <p:spPr bwMode="auto">
            <a:xfrm>
              <a:off x="1238046" y="4408513"/>
              <a:ext cx="7037388" cy="749300"/>
            </a:xfrm>
            <a:prstGeom prst="rect">
              <a:avLst/>
            </a:prstGeom>
            <a:solidFill>
              <a:srgbClr val="0000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11" name="Rectangle 8"/>
            <p:cNvSpPr>
              <a:spLocks noChangeArrowheads="1"/>
            </p:cNvSpPr>
            <p:nvPr/>
          </p:nvSpPr>
          <p:spPr bwMode="auto">
            <a:xfrm>
              <a:off x="2360410" y="4437088"/>
              <a:ext cx="5891213" cy="690561"/>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12" name="Rectangle 9"/>
            <p:cNvSpPr>
              <a:spLocks noChangeArrowheads="1"/>
            </p:cNvSpPr>
            <p:nvPr/>
          </p:nvSpPr>
          <p:spPr bwMode="auto">
            <a:xfrm>
              <a:off x="3747884" y="4573613"/>
              <a:ext cx="2988600" cy="48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a:ln>
                    <a:noFill/>
                  </a:ln>
                  <a:effectLst/>
                  <a:uLnTx/>
                  <a:uFillTx/>
                  <a:latin typeface="微软雅黑" pitchFamily="34" charset="-122"/>
                  <a:ea typeface="微软雅黑" pitchFamily="34" charset="-122"/>
                </a:rPr>
                <a:t>数据报的数据部分</a:t>
              </a:r>
            </a:p>
          </p:txBody>
        </p:sp>
        <p:sp>
          <p:nvSpPr>
            <p:cNvPr id="13" name="Rectangle 10"/>
            <p:cNvSpPr>
              <a:spLocks noChangeArrowheads="1"/>
            </p:cNvSpPr>
            <p:nvPr/>
          </p:nvSpPr>
          <p:spPr bwMode="auto">
            <a:xfrm>
              <a:off x="1199946" y="4543449"/>
              <a:ext cx="1227094" cy="48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首部</a:t>
              </a:r>
            </a:p>
          </p:txBody>
        </p:sp>
        <p:sp>
          <p:nvSpPr>
            <p:cNvPr id="14" name="Rectangle 11"/>
            <p:cNvSpPr>
              <a:spLocks noChangeArrowheads="1"/>
            </p:cNvSpPr>
            <p:nvPr/>
          </p:nvSpPr>
          <p:spPr bwMode="auto">
            <a:xfrm>
              <a:off x="8313203" y="4553359"/>
              <a:ext cx="933510" cy="48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微软雅黑" pitchFamily="34" charset="-122"/>
                  <a:ea typeface="微软雅黑" pitchFamily="34" charset="-122"/>
                </a:rPr>
                <a:t>IP </a:t>
              </a:r>
              <a:r>
                <a:rPr kumimoji="0" lang="zh-CN" altLang="en-US" sz="1600" b="1" i="0" u="none" strike="noStrike" kern="0" cap="none" spc="0" normalizeH="0" baseline="0" noProof="0">
                  <a:ln>
                    <a:noFill/>
                  </a:ln>
                  <a:solidFill>
                    <a:srgbClr val="0000FF"/>
                  </a:solidFill>
                  <a:effectLst/>
                  <a:uLnTx/>
                  <a:uFillTx/>
                  <a:latin typeface="微软雅黑" pitchFamily="34" charset="-122"/>
                  <a:ea typeface="微软雅黑" pitchFamily="34" charset="-122"/>
                </a:rPr>
                <a:t>层</a:t>
              </a:r>
            </a:p>
          </p:txBody>
        </p:sp>
        <p:sp>
          <p:nvSpPr>
            <p:cNvPr id="15" name="Line 12"/>
            <p:cNvSpPr>
              <a:spLocks noChangeShapeType="1"/>
            </p:cNvSpPr>
            <p:nvPr/>
          </p:nvSpPr>
          <p:spPr bwMode="auto">
            <a:xfrm>
              <a:off x="3824084" y="2952775"/>
              <a:ext cx="0" cy="72231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16" name="AutoShape 13"/>
            <p:cNvSpPr>
              <a:spLocks noChangeArrowheads="1"/>
            </p:cNvSpPr>
            <p:nvPr/>
          </p:nvSpPr>
          <p:spPr bwMode="auto">
            <a:xfrm rot="16200000" flipH="1">
              <a:off x="4890884" y="3994175"/>
              <a:ext cx="963612" cy="325438"/>
            </a:xfrm>
            <a:prstGeom prst="rightArrow">
              <a:avLst>
                <a:gd name="adj1" fmla="val 50000"/>
                <a:gd name="adj2" fmla="val 148062"/>
              </a:avLst>
            </a:prstGeom>
            <a:solidFill>
              <a:srgbClr val="00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17" name="Rectangle 14"/>
            <p:cNvSpPr>
              <a:spLocks noChangeArrowheads="1"/>
            </p:cNvSpPr>
            <p:nvPr/>
          </p:nvSpPr>
          <p:spPr bwMode="auto">
            <a:xfrm>
              <a:off x="2360409" y="3060724"/>
              <a:ext cx="1587193" cy="48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UDP </a:t>
              </a:r>
              <a:r>
                <a:rPr kumimoji="0" lang="zh-CN" altLang="en-US" sz="1600" b="1" i="0" u="none" strike="noStrike" kern="0" cap="none" spc="0" normalizeH="0" baseline="0" noProof="0">
                  <a:ln>
                    <a:noFill/>
                  </a:ln>
                  <a:effectLst/>
                  <a:uLnTx/>
                  <a:uFillTx/>
                  <a:latin typeface="微软雅黑" pitchFamily="34" charset="-122"/>
                  <a:ea typeface="微软雅黑" pitchFamily="34" charset="-122"/>
                </a:rPr>
                <a:t>首部</a:t>
              </a:r>
            </a:p>
          </p:txBody>
        </p:sp>
        <p:sp>
          <p:nvSpPr>
            <p:cNvPr id="18" name="Rectangle 15"/>
            <p:cNvSpPr>
              <a:spLocks noChangeArrowheads="1"/>
            </p:cNvSpPr>
            <p:nvPr/>
          </p:nvSpPr>
          <p:spPr bwMode="auto">
            <a:xfrm>
              <a:off x="4189209" y="3065488"/>
              <a:ext cx="3935869" cy="48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7620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UDP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用户数据报的数据部分</a:t>
              </a:r>
            </a:p>
          </p:txBody>
        </p:sp>
        <p:sp>
          <p:nvSpPr>
            <p:cNvPr id="19" name="Rectangle 16"/>
            <p:cNvSpPr>
              <a:spLocks noChangeArrowheads="1"/>
            </p:cNvSpPr>
            <p:nvPr/>
          </p:nvSpPr>
          <p:spPr bwMode="auto">
            <a:xfrm>
              <a:off x="8313203" y="3086508"/>
              <a:ext cx="1142228" cy="48074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运输层</a:t>
              </a:r>
            </a:p>
          </p:txBody>
        </p:sp>
        <p:sp>
          <p:nvSpPr>
            <p:cNvPr id="20" name="Line 17"/>
            <p:cNvSpPr>
              <a:spLocks noChangeShapeType="1"/>
            </p:cNvSpPr>
            <p:nvPr/>
          </p:nvSpPr>
          <p:spPr bwMode="auto">
            <a:xfrm>
              <a:off x="2360409" y="4408513"/>
              <a:ext cx="0" cy="7493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21" name="AutoShape 18"/>
            <p:cNvSpPr>
              <a:spLocks noChangeArrowheads="1"/>
            </p:cNvSpPr>
            <p:nvPr/>
          </p:nvSpPr>
          <p:spPr bwMode="auto">
            <a:xfrm rot="16200000" flipH="1">
              <a:off x="5556841" y="2548756"/>
              <a:ext cx="963612" cy="327025"/>
            </a:xfrm>
            <a:prstGeom prst="rightArrow">
              <a:avLst>
                <a:gd name="adj1" fmla="val 50000"/>
                <a:gd name="adj2" fmla="val 147344"/>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22" name="Rectangle 19"/>
            <p:cNvSpPr>
              <a:spLocks noChangeArrowheads="1"/>
            </p:cNvSpPr>
            <p:nvPr/>
          </p:nvSpPr>
          <p:spPr bwMode="auto">
            <a:xfrm>
              <a:off x="3824084" y="1628800"/>
              <a:ext cx="4425950" cy="601663"/>
            </a:xfrm>
            <a:prstGeom prst="rect">
              <a:avLst/>
            </a:prstGeom>
            <a:solidFill>
              <a:srgbClr val="99FFCC"/>
            </a:solidFill>
            <a:ln w="28575">
              <a:solidFill>
                <a:srgbClr val="000000"/>
              </a:solidFill>
              <a:miter lim="800000"/>
              <a:headEnd/>
              <a:tailEnd/>
            </a:ln>
            <a:effectLst/>
          </p:spPr>
          <p:txBody>
            <a:bodyPr wrap="none" anchor="ctr"/>
            <a:lstStyle/>
            <a:p>
              <a:pPr marL="0" marR="0" lvl="0" indent="0" algn="ctr" defTabSz="7620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应用层报文</a:t>
              </a:r>
            </a:p>
          </p:txBody>
        </p:sp>
        <p:sp>
          <p:nvSpPr>
            <p:cNvPr id="23" name="Rectangle 20"/>
            <p:cNvSpPr>
              <a:spLocks noChangeArrowheads="1"/>
            </p:cNvSpPr>
            <p:nvPr/>
          </p:nvSpPr>
          <p:spPr bwMode="auto">
            <a:xfrm>
              <a:off x="8313203" y="1641884"/>
              <a:ext cx="1142228" cy="48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rgbClr val="0000FF"/>
                  </a:solidFill>
                  <a:effectLst/>
                  <a:uLnTx/>
                  <a:uFillTx/>
                  <a:latin typeface="微软雅黑" pitchFamily="34" charset="-122"/>
                  <a:ea typeface="微软雅黑" pitchFamily="34" charset="-122"/>
                </a:rPr>
                <a:t>应用层</a:t>
              </a:r>
            </a:p>
          </p:txBody>
        </p:sp>
      </p:grpSp>
    </p:spTree>
    <p:extLst>
      <p:ext uri="{BB962C8B-B14F-4D97-AF65-F5344CB8AC3E}">
        <p14:creationId xmlns:p14="http://schemas.microsoft.com/office/powerpoint/2010/main" val="58514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2"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4"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5.1.1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之间的通信</a:t>
            </a:r>
          </a:p>
          <a:p>
            <a:pPr eaLnBrk="0" hangingPunct="0">
              <a:lnSpc>
                <a:spcPct val="200000"/>
              </a:lnSpc>
            </a:pPr>
            <a:r>
              <a:rPr lang="en-US" altLang="zh-CN" sz="2000" b="1" dirty="0">
                <a:solidFill>
                  <a:schemeClr val="bg1"/>
                </a:solidFill>
                <a:latin typeface="微软雅黑" pitchFamily="34" charset="-122"/>
                <a:ea typeface="微软雅黑" pitchFamily="34" charset="-122"/>
              </a:rPr>
              <a:t>5.1.2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运输层</a:t>
            </a:r>
            <a:r>
              <a:rPr lang="zh-CN" altLang="en-US" sz="2000" b="1" dirty="0">
                <a:solidFill>
                  <a:schemeClr val="bg1"/>
                </a:solidFill>
                <a:latin typeface="微软雅黑" pitchFamily="34" charset="-122"/>
                <a:ea typeface="微软雅黑" pitchFamily="34" charset="-122"/>
              </a:rPr>
              <a:t>的两个主要协议</a:t>
            </a:r>
          </a:p>
          <a:p>
            <a:pPr eaLnBrk="0" hangingPunct="0">
              <a:lnSpc>
                <a:spcPct val="200000"/>
              </a:lnSpc>
            </a:pPr>
            <a:r>
              <a:rPr lang="en-US" altLang="zh-CN" sz="2000" b="1" dirty="0">
                <a:solidFill>
                  <a:schemeClr val="bg1"/>
                </a:solidFill>
                <a:latin typeface="微软雅黑" pitchFamily="34" charset="-122"/>
                <a:ea typeface="微软雅黑" pitchFamily="34" charset="-122"/>
              </a:rPr>
              <a:t>5.1.3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运输层</a:t>
            </a:r>
            <a:r>
              <a:rPr lang="zh-CN" altLang="en-US" sz="2000" b="1" dirty="0">
                <a:solidFill>
                  <a:schemeClr val="bg1"/>
                </a:solidFill>
                <a:latin typeface="微软雅黑" pitchFamily="34" charset="-122"/>
                <a:ea typeface="微软雅黑" pitchFamily="34" charset="-122"/>
              </a:rPr>
              <a:t>的端口</a:t>
            </a:r>
          </a:p>
        </p:txBody>
      </p:sp>
      <p:sp>
        <p:nvSpPr>
          <p:cNvPr id="1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7"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5.1</a:t>
            </a:r>
          </a:p>
          <a:p>
            <a:pPr eaLnBrk="0" hangingPunct="0"/>
            <a:r>
              <a:rPr lang="zh-CN" altLang="en-US" sz="2000" b="1" dirty="0" smtClean="0">
                <a:solidFill>
                  <a:schemeClr val="bg1"/>
                </a:solidFill>
                <a:latin typeface="微软雅黑" pitchFamily="34" charset="-122"/>
                <a:ea typeface="微软雅黑" pitchFamily="34" charset="-122"/>
              </a:rPr>
              <a:t>运输层协议</a:t>
            </a:r>
            <a:r>
              <a:rPr lang="zh-CN" altLang="fr-FR" sz="2000" b="1" dirty="0" smtClean="0">
                <a:solidFill>
                  <a:schemeClr val="bg1"/>
                </a:solidFill>
                <a:latin typeface="微软雅黑" pitchFamily="34" charset="-122"/>
                <a:ea typeface="微软雅黑" pitchFamily="34" charset="-122"/>
              </a:rPr>
              <a:t>概述</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121935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411435" y="650839"/>
            <a:ext cx="23038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ea typeface="微软雅黑" pitchFamily="34" charset="-122"/>
              </a:rPr>
              <a:t>UDP </a:t>
            </a:r>
            <a:r>
              <a:rPr lang="zh-CN" altLang="en-US" sz="2000" b="1" dirty="0">
                <a:solidFill>
                  <a:schemeClr val="bg1"/>
                </a:solidFill>
                <a:ea typeface="微软雅黑" pitchFamily="34" charset="-122"/>
              </a:rPr>
              <a:t>是面向报文</a:t>
            </a:r>
            <a:r>
              <a:rPr lang="zh-CN" altLang="en-US" sz="2000" b="1" dirty="0" smtClean="0">
                <a:solidFill>
                  <a:schemeClr val="bg1"/>
                </a:solidFill>
                <a:ea typeface="微软雅黑" pitchFamily="34" charset="-122"/>
              </a:rPr>
              <a:t>的</a:t>
            </a:r>
            <a:endParaRPr lang="zh-CN" altLang="en-US" sz="2000" b="1" dirty="0">
              <a:solidFill>
                <a:schemeClr val="bg1"/>
              </a:solidFill>
              <a:ea typeface="微软雅黑" pitchFamily="34" charset="-122"/>
            </a:endParaRPr>
          </a:p>
        </p:txBody>
      </p:sp>
      <p:sp>
        <p:nvSpPr>
          <p:cNvPr id="41" name="圆角矩形 40"/>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1001" y="1312383"/>
            <a:ext cx="2660495" cy="2944343"/>
            <a:chOff x="1131001" y="1312383"/>
            <a:chExt cx="2660495" cy="2944343"/>
          </a:xfrm>
        </p:grpSpPr>
        <p:sp>
          <p:nvSpPr>
            <p:cNvPr id="2" name="Documents"/>
            <p:cNvSpPr>
              <a:spLocks noEditPoints="1" noChangeArrowheads="1"/>
            </p:cNvSpPr>
            <p:nvPr/>
          </p:nvSpPr>
          <p:spPr bwMode="auto">
            <a:xfrm rot="10800000">
              <a:off x="3147940" y="1312383"/>
              <a:ext cx="390525" cy="330091"/>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99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36" name="矩形 35"/>
            <p:cNvSpPr/>
            <p:nvPr/>
          </p:nvSpPr>
          <p:spPr>
            <a:xfrm>
              <a:off x="2961604" y="1878052"/>
              <a:ext cx="829201"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报文</a:t>
              </a:r>
              <a:endParaRPr lang="zh-CN" altLang="en-US" sz="1200" b="1" dirty="0">
                <a:solidFill>
                  <a:schemeClr val="tx1"/>
                </a:solidFill>
                <a:latin typeface="微软雅黑" pitchFamily="34" charset="-122"/>
                <a:ea typeface="微软雅黑" pitchFamily="34" charset="-122"/>
              </a:endParaRPr>
            </a:p>
          </p:txBody>
        </p:sp>
        <p:sp>
          <p:nvSpPr>
            <p:cNvPr id="37" name="矩形 36"/>
            <p:cNvSpPr/>
            <p:nvPr/>
          </p:nvSpPr>
          <p:spPr>
            <a:xfrm>
              <a:off x="2961605" y="2443037"/>
              <a:ext cx="829201"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UDP </a:t>
              </a:r>
              <a:r>
                <a:rPr lang="zh-CN" altLang="en-US" sz="1000" b="1" dirty="0" smtClean="0">
                  <a:solidFill>
                    <a:schemeClr val="tx1"/>
                  </a:solidFill>
                  <a:latin typeface="微软雅黑" pitchFamily="34" charset="-122"/>
                  <a:ea typeface="微软雅黑" pitchFamily="34" charset="-122"/>
                </a:rPr>
                <a:t>数据</a:t>
              </a:r>
              <a:endParaRPr lang="zh-CN" altLang="en-US" sz="1000" b="1" dirty="0">
                <a:solidFill>
                  <a:schemeClr val="tx1"/>
                </a:solidFill>
                <a:latin typeface="微软雅黑" pitchFamily="34" charset="-122"/>
                <a:ea typeface="微软雅黑" pitchFamily="34" charset="-122"/>
              </a:endParaRPr>
            </a:p>
          </p:txBody>
        </p:sp>
        <p:sp>
          <p:nvSpPr>
            <p:cNvPr id="38" name="矩形 37"/>
            <p:cNvSpPr/>
            <p:nvPr/>
          </p:nvSpPr>
          <p:spPr>
            <a:xfrm>
              <a:off x="2350889" y="2443037"/>
              <a:ext cx="609944" cy="327188"/>
            </a:xfrm>
            <a:prstGeom prst="rect">
              <a:avLst/>
            </a:prstGeom>
            <a:solidFill>
              <a:srgbClr val="FF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UDP</a:t>
              </a:r>
            </a:p>
            <a:p>
              <a:pPr algn="ctr"/>
              <a:r>
                <a:rPr lang="zh-CN" altLang="en-US" sz="1000" b="1" dirty="0" smtClean="0">
                  <a:solidFill>
                    <a:schemeClr val="tx1"/>
                  </a:solidFill>
                  <a:latin typeface="微软雅黑" pitchFamily="34" charset="-122"/>
                  <a:ea typeface="微软雅黑" pitchFamily="34" charset="-122"/>
                </a:rPr>
                <a:t>首部</a:t>
              </a:r>
              <a:endParaRPr lang="zh-CN" altLang="en-US" sz="1000" b="1" dirty="0">
                <a:solidFill>
                  <a:schemeClr val="tx1"/>
                </a:solidFill>
                <a:latin typeface="微软雅黑" pitchFamily="34" charset="-122"/>
                <a:ea typeface="微软雅黑" pitchFamily="34" charset="-122"/>
              </a:endParaRPr>
            </a:p>
          </p:txBody>
        </p:sp>
        <p:sp>
          <p:nvSpPr>
            <p:cNvPr id="43" name="矩形 42"/>
            <p:cNvSpPr/>
            <p:nvPr/>
          </p:nvSpPr>
          <p:spPr>
            <a:xfrm>
              <a:off x="2350889" y="3012849"/>
              <a:ext cx="1439917"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IP </a:t>
              </a:r>
              <a:r>
                <a:rPr lang="zh-CN" altLang="en-US" sz="1000" b="1" dirty="0" smtClean="0">
                  <a:solidFill>
                    <a:schemeClr val="tx1"/>
                  </a:solidFill>
                  <a:latin typeface="微软雅黑" pitchFamily="34" charset="-122"/>
                  <a:ea typeface="微软雅黑" pitchFamily="34" charset="-122"/>
                </a:rPr>
                <a:t>数据</a:t>
              </a:r>
              <a:endParaRPr lang="zh-CN" altLang="en-US" sz="1000" b="1" dirty="0">
                <a:solidFill>
                  <a:schemeClr val="tx1"/>
                </a:solidFill>
                <a:latin typeface="微软雅黑" pitchFamily="34" charset="-122"/>
                <a:ea typeface="微软雅黑" pitchFamily="34" charset="-122"/>
              </a:endParaRPr>
            </a:p>
          </p:txBody>
        </p:sp>
        <p:sp>
          <p:nvSpPr>
            <p:cNvPr id="62" name="矩形 61"/>
            <p:cNvSpPr/>
            <p:nvPr/>
          </p:nvSpPr>
          <p:spPr>
            <a:xfrm>
              <a:off x="1740945" y="3012849"/>
              <a:ext cx="609944" cy="327188"/>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IP</a:t>
              </a:r>
            </a:p>
            <a:p>
              <a:pPr algn="ctr"/>
              <a:r>
                <a:rPr lang="zh-CN" altLang="en-US" sz="1000" b="1" dirty="0" smtClean="0">
                  <a:solidFill>
                    <a:schemeClr val="tx1"/>
                  </a:solidFill>
                  <a:latin typeface="微软雅黑" pitchFamily="34" charset="-122"/>
                  <a:ea typeface="微软雅黑" pitchFamily="34" charset="-122"/>
                </a:rPr>
                <a:t>首部</a:t>
              </a:r>
              <a:endParaRPr lang="zh-CN" altLang="en-US" sz="1000" b="1" dirty="0">
                <a:solidFill>
                  <a:schemeClr val="tx1"/>
                </a:solidFill>
                <a:latin typeface="微软雅黑" pitchFamily="34" charset="-122"/>
                <a:ea typeface="微软雅黑" pitchFamily="34" charset="-122"/>
              </a:endParaRPr>
            </a:p>
          </p:txBody>
        </p:sp>
        <p:sp>
          <p:nvSpPr>
            <p:cNvPr id="63" name="矩形 62"/>
            <p:cNvSpPr/>
            <p:nvPr/>
          </p:nvSpPr>
          <p:spPr>
            <a:xfrm>
              <a:off x="1740945" y="3586565"/>
              <a:ext cx="2049861"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IP </a:t>
              </a:r>
              <a:r>
                <a:rPr lang="zh-CN" altLang="en-US" sz="1000" b="1" dirty="0" smtClean="0">
                  <a:solidFill>
                    <a:schemeClr val="tx1"/>
                  </a:solidFill>
                  <a:latin typeface="微软雅黑" pitchFamily="34" charset="-122"/>
                  <a:ea typeface="微软雅黑" pitchFamily="34" charset="-122"/>
                </a:rPr>
                <a:t>数据</a:t>
              </a:r>
              <a:endParaRPr lang="zh-CN" altLang="en-US" sz="1000" b="1" dirty="0">
                <a:solidFill>
                  <a:schemeClr val="tx1"/>
                </a:solidFill>
                <a:latin typeface="微软雅黑" pitchFamily="34" charset="-122"/>
                <a:ea typeface="微软雅黑" pitchFamily="34" charset="-122"/>
              </a:endParaRPr>
            </a:p>
          </p:txBody>
        </p:sp>
        <p:sp>
          <p:nvSpPr>
            <p:cNvPr id="65" name="矩形 64"/>
            <p:cNvSpPr/>
            <p:nvPr/>
          </p:nvSpPr>
          <p:spPr>
            <a:xfrm>
              <a:off x="1131001" y="3586565"/>
              <a:ext cx="609944" cy="32718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帧首部</a:t>
              </a:r>
              <a:endParaRPr lang="zh-CN" altLang="en-US" sz="1000" b="1" dirty="0">
                <a:solidFill>
                  <a:schemeClr val="bg1"/>
                </a:solidFill>
                <a:latin typeface="微软雅黑" pitchFamily="34" charset="-122"/>
                <a:ea typeface="微软雅黑" pitchFamily="34" charset="-122"/>
              </a:endParaRPr>
            </a:p>
          </p:txBody>
        </p:sp>
        <p:sp>
          <p:nvSpPr>
            <p:cNvPr id="4" name="下箭头 3"/>
            <p:cNvSpPr/>
            <p:nvPr/>
          </p:nvSpPr>
          <p:spPr>
            <a:xfrm>
              <a:off x="3288772" y="1675132"/>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下箭头 65"/>
            <p:cNvSpPr/>
            <p:nvPr/>
          </p:nvSpPr>
          <p:spPr>
            <a:xfrm>
              <a:off x="3277681" y="2232079"/>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下箭头 66"/>
            <p:cNvSpPr/>
            <p:nvPr/>
          </p:nvSpPr>
          <p:spPr>
            <a:xfrm>
              <a:off x="2899501" y="2802883"/>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p:cNvSpPr/>
            <p:nvPr/>
          </p:nvSpPr>
          <p:spPr>
            <a:xfrm>
              <a:off x="2655861" y="3375981"/>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2983377" y="220524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791496" y="220524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91496" y="277167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791496" y="3356027"/>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762717" y="3356027"/>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372661" y="277167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直角上箭头 6"/>
            <p:cNvSpPr/>
            <p:nvPr/>
          </p:nvSpPr>
          <p:spPr>
            <a:xfrm rot="5400000">
              <a:off x="2675152" y="3951893"/>
              <a:ext cx="304972" cy="304694"/>
            </a:xfrm>
            <a:prstGeom prst="bentUpArrow">
              <a:avLst>
                <a:gd name="adj1" fmla="val 21550"/>
                <a:gd name="adj2" fmla="val 25000"/>
                <a:gd name="adj3" fmla="val 25000"/>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燕尾形箭头 10"/>
          <p:cNvSpPr/>
          <p:nvPr/>
        </p:nvSpPr>
        <p:spPr>
          <a:xfrm>
            <a:off x="4393318" y="4104240"/>
            <a:ext cx="525518" cy="152486"/>
          </a:xfrm>
          <a:prstGeom prst="notchedRight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72075" y="1312383"/>
            <a:ext cx="2660495" cy="2944204"/>
            <a:chOff x="5272075" y="1312383"/>
            <a:chExt cx="2660495" cy="2944204"/>
          </a:xfrm>
        </p:grpSpPr>
        <p:sp>
          <p:nvSpPr>
            <p:cNvPr id="74" name="Documents"/>
            <p:cNvSpPr>
              <a:spLocks noEditPoints="1" noChangeArrowheads="1"/>
            </p:cNvSpPr>
            <p:nvPr/>
          </p:nvSpPr>
          <p:spPr bwMode="auto">
            <a:xfrm rot="10800000">
              <a:off x="7289014" y="1312383"/>
              <a:ext cx="390525" cy="330091"/>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99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5" name="矩形 74"/>
            <p:cNvSpPr/>
            <p:nvPr/>
          </p:nvSpPr>
          <p:spPr>
            <a:xfrm>
              <a:off x="7102678" y="1878052"/>
              <a:ext cx="829201"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报文</a:t>
              </a:r>
              <a:endParaRPr lang="zh-CN" altLang="en-US" sz="1200" b="1" dirty="0">
                <a:solidFill>
                  <a:schemeClr val="tx1"/>
                </a:solidFill>
                <a:latin typeface="微软雅黑" pitchFamily="34" charset="-122"/>
                <a:ea typeface="微软雅黑" pitchFamily="34" charset="-122"/>
              </a:endParaRPr>
            </a:p>
          </p:txBody>
        </p:sp>
        <p:sp>
          <p:nvSpPr>
            <p:cNvPr id="76" name="矩形 75"/>
            <p:cNvSpPr/>
            <p:nvPr/>
          </p:nvSpPr>
          <p:spPr>
            <a:xfrm>
              <a:off x="7102679" y="2443037"/>
              <a:ext cx="829201"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UDP </a:t>
              </a:r>
              <a:r>
                <a:rPr lang="zh-CN" altLang="en-US" sz="1000" b="1" dirty="0" smtClean="0">
                  <a:solidFill>
                    <a:schemeClr val="tx1"/>
                  </a:solidFill>
                  <a:latin typeface="微软雅黑" pitchFamily="34" charset="-122"/>
                  <a:ea typeface="微软雅黑" pitchFamily="34" charset="-122"/>
                </a:rPr>
                <a:t>数据</a:t>
              </a:r>
              <a:endParaRPr lang="zh-CN" altLang="en-US" sz="1000" b="1" dirty="0">
                <a:solidFill>
                  <a:schemeClr val="tx1"/>
                </a:solidFill>
                <a:latin typeface="微软雅黑" pitchFamily="34" charset="-122"/>
                <a:ea typeface="微软雅黑" pitchFamily="34" charset="-122"/>
              </a:endParaRPr>
            </a:p>
          </p:txBody>
        </p:sp>
        <p:sp>
          <p:nvSpPr>
            <p:cNvPr id="77" name="矩形 76"/>
            <p:cNvSpPr/>
            <p:nvPr/>
          </p:nvSpPr>
          <p:spPr>
            <a:xfrm>
              <a:off x="6491963" y="2443037"/>
              <a:ext cx="609944" cy="327188"/>
            </a:xfrm>
            <a:prstGeom prst="rect">
              <a:avLst/>
            </a:prstGeom>
            <a:solidFill>
              <a:srgbClr val="FF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UDP</a:t>
              </a:r>
            </a:p>
            <a:p>
              <a:pPr algn="ctr"/>
              <a:r>
                <a:rPr lang="zh-CN" altLang="en-US" sz="1000" b="1" dirty="0" smtClean="0">
                  <a:solidFill>
                    <a:schemeClr val="tx1"/>
                  </a:solidFill>
                  <a:latin typeface="微软雅黑" pitchFamily="34" charset="-122"/>
                  <a:ea typeface="微软雅黑" pitchFamily="34" charset="-122"/>
                </a:rPr>
                <a:t>首部</a:t>
              </a:r>
              <a:endParaRPr lang="zh-CN" altLang="en-US" sz="1000" b="1" dirty="0">
                <a:solidFill>
                  <a:schemeClr val="tx1"/>
                </a:solidFill>
                <a:latin typeface="微软雅黑" pitchFamily="34" charset="-122"/>
                <a:ea typeface="微软雅黑" pitchFamily="34" charset="-122"/>
              </a:endParaRPr>
            </a:p>
          </p:txBody>
        </p:sp>
        <p:sp>
          <p:nvSpPr>
            <p:cNvPr id="78" name="矩形 77"/>
            <p:cNvSpPr/>
            <p:nvPr/>
          </p:nvSpPr>
          <p:spPr>
            <a:xfrm>
              <a:off x="6491963" y="3012849"/>
              <a:ext cx="1439917"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IP </a:t>
              </a:r>
              <a:r>
                <a:rPr lang="zh-CN" altLang="en-US" sz="1000" b="1" dirty="0" smtClean="0">
                  <a:solidFill>
                    <a:schemeClr val="tx1"/>
                  </a:solidFill>
                  <a:latin typeface="微软雅黑" pitchFamily="34" charset="-122"/>
                  <a:ea typeface="微软雅黑" pitchFamily="34" charset="-122"/>
                </a:rPr>
                <a:t>数据</a:t>
              </a:r>
              <a:endParaRPr lang="zh-CN" altLang="en-US" sz="1000" b="1" dirty="0">
                <a:solidFill>
                  <a:schemeClr val="tx1"/>
                </a:solidFill>
                <a:latin typeface="微软雅黑" pitchFamily="34" charset="-122"/>
                <a:ea typeface="微软雅黑" pitchFamily="34" charset="-122"/>
              </a:endParaRPr>
            </a:p>
          </p:txBody>
        </p:sp>
        <p:sp>
          <p:nvSpPr>
            <p:cNvPr id="79" name="矩形 78"/>
            <p:cNvSpPr/>
            <p:nvPr/>
          </p:nvSpPr>
          <p:spPr>
            <a:xfrm>
              <a:off x="5882019" y="3012849"/>
              <a:ext cx="609944" cy="327188"/>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IP</a:t>
              </a:r>
            </a:p>
            <a:p>
              <a:pPr algn="ctr"/>
              <a:r>
                <a:rPr lang="zh-CN" altLang="en-US" sz="1000" b="1" dirty="0" smtClean="0">
                  <a:solidFill>
                    <a:schemeClr val="tx1"/>
                  </a:solidFill>
                  <a:latin typeface="微软雅黑" pitchFamily="34" charset="-122"/>
                  <a:ea typeface="微软雅黑" pitchFamily="34" charset="-122"/>
                </a:rPr>
                <a:t>首部</a:t>
              </a:r>
              <a:endParaRPr lang="zh-CN" altLang="en-US" sz="1000" b="1" dirty="0">
                <a:solidFill>
                  <a:schemeClr val="tx1"/>
                </a:solidFill>
                <a:latin typeface="微软雅黑" pitchFamily="34" charset="-122"/>
                <a:ea typeface="微软雅黑" pitchFamily="34" charset="-122"/>
              </a:endParaRPr>
            </a:p>
          </p:txBody>
        </p:sp>
        <p:sp>
          <p:nvSpPr>
            <p:cNvPr id="80" name="矩形 79"/>
            <p:cNvSpPr/>
            <p:nvPr/>
          </p:nvSpPr>
          <p:spPr>
            <a:xfrm>
              <a:off x="5882019" y="3586565"/>
              <a:ext cx="2049861" cy="32718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IP </a:t>
              </a:r>
              <a:r>
                <a:rPr lang="zh-CN" altLang="en-US" sz="1000" b="1" dirty="0" smtClean="0">
                  <a:solidFill>
                    <a:schemeClr val="tx1"/>
                  </a:solidFill>
                  <a:latin typeface="微软雅黑" pitchFamily="34" charset="-122"/>
                  <a:ea typeface="微软雅黑" pitchFamily="34" charset="-122"/>
                </a:rPr>
                <a:t>数据</a:t>
              </a:r>
              <a:endParaRPr lang="zh-CN" altLang="en-US" sz="1000" b="1" dirty="0">
                <a:solidFill>
                  <a:schemeClr val="tx1"/>
                </a:solidFill>
                <a:latin typeface="微软雅黑" pitchFamily="34" charset="-122"/>
                <a:ea typeface="微软雅黑" pitchFamily="34" charset="-122"/>
              </a:endParaRPr>
            </a:p>
          </p:txBody>
        </p:sp>
        <p:sp>
          <p:nvSpPr>
            <p:cNvPr id="81" name="矩形 80"/>
            <p:cNvSpPr/>
            <p:nvPr/>
          </p:nvSpPr>
          <p:spPr>
            <a:xfrm>
              <a:off x="5272075" y="3586565"/>
              <a:ext cx="609944" cy="32718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帧首部</a:t>
              </a:r>
              <a:endParaRPr lang="zh-CN" altLang="en-US" sz="1000" b="1" dirty="0">
                <a:solidFill>
                  <a:schemeClr val="bg1"/>
                </a:solidFill>
                <a:latin typeface="微软雅黑" pitchFamily="34" charset="-122"/>
                <a:ea typeface="微软雅黑" pitchFamily="34" charset="-122"/>
              </a:endParaRPr>
            </a:p>
          </p:txBody>
        </p:sp>
        <p:sp>
          <p:nvSpPr>
            <p:cNvPr id="82" name="下箭头 81"/>
            <p:cNvSpPr/>
            <p:nvPr/>
          </p:nvSpPr>
          <p:spPr>
            <a:xfrm flipV="1">
              <a:off x="7429846" y="1675132"/>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下箭头 82"/>
            <p:cNvSpPr/>
            <p:nvPr/>
          </p:nvSpPr>
          <p:spPr>
            <a:xfrm flipV="1">
              <a:off x="7418755" y="2232079"/>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下箭头 83"/>
            <p:cNvSpPr/>
            <p:nvPr/>
          </p:nvSpPr>
          <p:spPr>
            <a:xfrm flipV="1">
              <a:off x="7040575" y="2802883"/>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下箭头 84"/>
            <p:cNvSpPr/>
            <p:nvPr/>
          </p:nvSpPr>
          <p:spPr>
            <a:xfrm flipV="1">
              <a:off x="6796935" y="3375981"/>
              <a:ext cx="122663" cy="189186"/>
            </a:xfrm>
            <a:prstGeom prst="down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7124451" y="220524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932570" y="220524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7932570" y="277167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932570" y="3356027"/>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903791" y="3356027"/>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513735" y="2771670"/>
              <a:ext cx="0" cy="2377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直角上箭头 91"/>
            <p:cNvSpPr/>
            <p:nvPr/>
          </p:nvSpPr>
          <p:spPr>
            <a:xfrm>
              <a:off x="6603770" y="3951893"/>
              <a:ext cx="304972" cy="304694"/>
            </a:xfrm>
            <a:prstGeom prst="bentUpArrow">
              <a:avLst>
                <a:gd name="adj1" fmla="val 21550"/>
                <a:gd name="adj2" fmla="val 25000"/>
                <a:gd name="adj3" fmla="val 25000"/>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73091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3" y="57758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8" name="Rectangle 6"/>
          <p:cNvSpPr>
            <a:spLocks noChangeArrowheads="1"/>
          </p:cNvSpPr>
          <p:nvPr/>
        </p:nvSpPr>
        <p:spPr bwMode="auto">
          <a:xfrm>
            <a:off x="2859033" y="526172"/>
            <a:ext cx="34259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5.2.2  UDP </a:t>
            </a:r>
            <a:r>
              <a:rPr lang="zh-CN" altLang="en-US" sz="2400" b="1" dirty="0">
                <a:solidFill>
                  <a:schemeClr val="bg1"/>
                </a:solidFill>
                <a:latin typeface="微软雅黑" pitchFamily="34" charset="-122"/>
                <a:ea typeface="微软雅黑" pitchFamily="34" charset="-122"/>
              </a:rPr>
              <a:t>的首部</a:t>
            </a:r>
            <a:r>
              <a:rPr lang="zh-CN" altLang="en-US" sz="2400" b="1" dirty="0" smtClean="0">
                <a:solidFill>
                  <a:schemeClr val="bg1"/>
                </a:solidFill>
                <a:latin typeface="微软雅黑" pitchFamily="34" charset="-122"/>
                <a:ea typeface="微软雅黑" pitchFamily="34" charset="-122"/>
              </a:rPr>
              <a:t>格式</a:t>
            </a:r>
            <a:endParaRPr lang="zh-CN" altLang="en-US" sz="2400" b="1" dirty="0">
              <a:solidFill>
                <a:schemeClr val="bg1"/>
              </a:solidFill>
              <a:latin typeface="微软雅黑" pitchFamily="34" charset="-122"/>
              <a:ea typeface="微软雅黑" pitchFamily="34" charset="-122"/>
            </a:endParaRPr>
          </a:p>
        </p:txBody>
      </p:sp>
      <p:sp>
        <p:nvSpPr>
          <p:cNvPr id="9" name="圆角矩形 8"/>
          <p:cNvSpPr/>
          <p:nvPr/>
        </p:nvSpPr>
        <p:spPr>
          <a:xfrm>
            <a:off x="545143" y="1025020"/>
            <a:ext cx="8053711" cy="33479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ectangle 4"/>
          <p:cNvSpPr>
            <a:spLocks noChangeArrowheads="1"/>
          </p:cNvSpPr>
          <p:nvPr/>
        </p:nvSpPr>
        <p:spPr bwMode="auto">
          <a:xfrm>
            <a:off x="3497649" y="2968771"/>
            <a:ext cx="3869267" cy="422758"/>
          </a:xfrm>
          <a:prstGeom prst="rect">
            <a:avLst/>
          </a:prstGeom>
          <a:gradFill flip="none" rotWithShape="1">
            <a:gsLst>
              <a:gs pos="100000">
                <a:srgbClr val="00B0F0"/>
              </a:gs>
              <a:gs pos="0">
                <a:srgbClr val="00FFFF"/>
              </a:gs>
            </a:gsLst>
            <a:lin ang="16200000" scaled="1"/>
            <a:tileRect/>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 name="Rectangle 2"/>
          <p:cNvSpPr>
            <a:spLocks noChangeArrowheads="1"/>
          </p:cNvSpPr>
          <p:nvPr/>
        </p:nvSpPr>
        <p:spPr bwMode="auto">
          <a:xfrm>
            <a:off x="2729687" y="3391740"/>
            <a:ext cx="764992" cy="299074"/>
          </a:xfrm>
          <a:prstGeom prst="rect">
            <a:avLst/>
          </a:prstGeom>
          <a:solidFill>
            <a:srgbClr val="CC00CC"/>
          </a:solidFill>
          <a:ln w="19050">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Freeform 3"/>
          <p:cNvSpPr>
            <a:spLocks/>
          </p:cNvSpPr>
          <p:nvPr/>
        </p:nvSpPr>
        <p:spPr bwMode="auto">
          <a:xfrm>
            <a:off x="3089181" y="2198992"/>
            <a:ext cx="3283840" cy="470539"/>
          </a:xfrm>
          <a:custGeom>
            <a:avLst/>
            <a:gdLst>
              <a:gd name="T0" fmla="*/ 0 w 2919"/>
              <a:gd name="T1" fmla="*/ 0 h 276"/>
              <a:gd name="T2" fmla="*/ 2919 w 2919"/>
              <a:gd name="T3" fmla="*/ 0 h 276"/>
              <a:gd name="T4" fmla="*/ 1066 w 2919"/>
              <a:gd name="T5" fmla="*/ 276 h 276"/>
              <a:gd name="T6" fmla="*/ 346 w 2919"/>
              <a:gd name="T7" fmla="*/ 268 h 276"/>
              <a:gd name="T8" fmla="*/ 0 w 2919"/>
              <a:gd name="T9" fmla="*/ 0 h 276"/>
            </a:gdLst>
            <a:ahLst/>
            <a:cxnLst>
              <a:cxn ang="0">
                <a:pos x="T0" y="T1"/>
              </a:cxn>
              <a:cxn ang="0">
                <a:pos x="T2" y="T3"/>
              </a:cxn>
              <a:cxn ang="0">
                <a:pos x="T4" y="T5"/>
              </a:cxn>
              <a:cxn ang="0">
                <a:pos x="T6" y="T7"/>
              </a:cxn>
              <a:cxn ang="0">
                <a:pos x="T8" y="T9"/>
              </a:cxn>
            </a:cxnLst>
            <a:rect l="0" t="0" r="r" b="b"/>
            <a:pathLst>
              <a:path w="2919" h="276">
                <a:moveTo>
                  <a:pt x="0" y="0"/>
                </a:moveTo>
                <a:lnTo>
                  <a:pt x="2919" y="0"/>
                </a:lnTo>
                <a:lnTo>
                  <a:pt x="1066" y="276"/>
                </a:lnTo>
                <a:lnTo>
                  <a:pt x="346" y="268"/>
                </a:lnTo>
                <a:lnTo>
                  <a:pt x="0" y="0"/>
                </a:lnTo>
                <a:close/>
              </a:path>
            </a:pathLst>
          </a:custGeom>
          <a:gradFill rotWithShape="1">
            <a:gsLst>
              <a:gs pos="0">
                <a:srgbClr val="00FFFF"/>
              </a:gs>
              <a:gs pos="100000">
                <a:srgbClr val="92D050"/>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Rectangle 4"/>
          <p:cNvSpPr>
            <a:spLocks noChangeArrowheads="1"/>
          </p:cNvSpPr>
          <p:nvPr/>
        </p:nvSpPr>
        <p:spPr bwMode="auto">
          <a:xfrm>
            <a:off x="3493554" y="2669532"/>
            <a:ext cx="766118" cy="299074"/>
          </a:xfrm>
          <a:prstGeom prst="rect">
            <a:avLst/>
          </a:prstGeom>
          <a:solidFill>
            <a:srgbClr val="00B05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AutoShape 6"/>
          <p:cNvSpPr>
            <a:spLocks noChangeArrowheads="1"/>
          </p:cNvSpPr>
          <p:nvPr/>
        </p:nvSpPr>
        <p:spPr bwMode="auto">
          <a:xfrm>
            <a:off x="2163818" y="3450932"/>
            <a:ext cx="565870" cy="188998"/>
          </a:xfrm>
          <a:prstGeom prst="leftArrow">
            <a:avLst>
              <a:gd name="adj1" fmla="val 50000"/>
              <a:gd name="adj2" fmla="val 69093"/>
            </a:avLst>
          </a:prstGeom>
          <a:solidFill>
            <a:srgbClr val="FF00FF"/>
          </a:solidFill>
          <a:ln w="12700">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Rectangle 8"/>
          <p:cNvSpPr>
            <a:spLocks noChangeArrowheads="1"/>
          </p:cNvSpPr>
          <p:nvPr/>
        </p:nvSpPr>
        <p:spPr bwMode="auto">
          <a:xfrm>
            <a:off x="3089181" y="1893292"/>
            <a:ext cx="3283840" cy="299074"/>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9"/>
          <p:cNvSpPr>
            <a:spLocks noChangeArrowheads="1"/>
          </p:cNvSpPr>
          <p:nvPr/>
        </p:nvSpPr>
        <p:spPr bwMode="auto">
          <a:xfrm>
            <a:off x="3494679" y="3393817"/>
            <a:ext cx="3877834" cy="29907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Line 10"/>
          <p:cNvSpPr>
            <a:spLocks noChangeShapeType="1"/>
          </p:cNvSpPr>
          <p:nvPr/>
        </p:nvSpPr>
        <p:spPr bwMode="auto">
          <a:xfrm>
            <a:off x="3910422" y="1893292"/>
            <a:ext cx="1124" cy="2990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Line 13"/>
          <p:cNvSpPr>
            <a:spLocks noChangeShapeType="1"/>
          </p:cNvSpPr>
          <p:nvPr/>
        </p:nvSpPr>
        <p:spPr bwMode="auto">
          <a:xfrm>
            <a:off x="4730538" y="1893292"/>
            <a:ext cx="2250" cy="2990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Line 14"/>
          <p:cNvSpPr>
            <a:spLocks noChangeShapeType="1"/>
          </p:cNvSpPr>
          <p:nvPr/>
        </p:nvSpPr>
        <p:spPr bwMode="auto">
          <a:xfrm>
            <a:off x="5551779" y="1893292"/>
            <a:ext cx="1125" cy="2990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Text Box 17"/>
          <p:cNvSpPr txBox="1">
            <a:spLocks noChangeArrowheads="1"/>
          </p:cNvSpPr>
          <p:nvPr/>
        </p:nvSpPr>
        <p:spPr bwMode="auto">
          <a:xfrm>
            <a:off x="3097056" y="189121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源端口</a:t>
            </a:r>
          </a:p>
        </p:txBody>
      </p:sp>
      <p:sp>
        <p:nvSpPr>
          <p:cNvPr id="26" name="Text Box 18"/>
          <p:cNvSpPr txBox="1">
            <a:spLocks noChangeArrowheads="1"/>
          </p:cNvSpPr>
          <p:nvPr/>
        </p:nvSpPr>
        <p:spPr bwMode="auto">
          <a:xfrm>
            <a:off x="3868797" y="189121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目的端口</a:t>
            </a:r>
          </a:p>
        </p:txBody>
      </p:sp>
      <p:sp>
        <p:nvSpPr>
          <p:cNvPr id="27" name="Text Box 19"/>
          <p:cNvSpPr txBox="1">
            <a:spLocks noChangeArrowheads="1"/>
          </p:cNvSpPr>
          <p:nvPr/>
        </p:nvSpPr>
        <p:spPr bwMode="auto">
          <a:xfrm>
            <a:off x="4814912" y="1890177"/>
            <a:ext cx="649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长  度</a:t>
            </a:r>
          </a:p>
        </p:txBody>
      </p:sp>
      <p:sp>
        <p:nvSpPr>
          <p:cNvPr id="28" name="Text Box 20"/>
          <p:cNvSpPr txBox="1">
            <a:spLocks noChangeArrowheads="1"/>
          </p:cNvSpPr>
          <p:nvPr/>
        </p:nvSpPr>
        <p:spPr bwMode="auto">
          <a:xfrm>
            <a:off x="5626028" y="189121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检验和</a:t>
            </a:r>
          </a:p>
        </p:txBody>
      </p:sp>
      <p:sp>
        <p:nvSpPr>
          <p:cNvPr id="29" name="Text Box 21"/>
          <p:cNvSpPr txBox="1">
            <a:spLocks noChangeArrowheads="1"/>
          </p:cNvSpPr>
          <p:nvPr/>
        </p:nvSpPr>
        <p:spPr bwMode="auto">
          <a:xfrm>
            <a:off x="4969538" y="3384241"/>
            <a:ext cx="10198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数         据</a:t>
            </a:r>
          </a:p>
        </p:txBody>
      </p:sp>
      <p:sp>
        <p:nvSpPr>
          <p:cNvPr id="30" name="Text Box 22"/>
          <p:cNvSpPr txBox="1">
            <a:spLocks noChangeArrowheads="1"/>
          </p:cNvSpPr>
          <p:nvPr/>
        </p:nvSpPr>
        <p:spPr bwMode="auto">
          <a:xfrm>
            <a:off x="2803936" y="3384241"/>
            <a:ext cx="649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  部</a:t>
            </a:r>
          </a:p>
        </p:txBody>
      </p:sp>
      <p:sp>
        <p:nvSpPr>
          <p:cNvPr id="39" name="Line 31"/>
          <p:cNvSpPr>
            <a:spLocks noChangeShapeType="1"/>
          </p:cNvSpPr>
          <p:nvPr/>
        </p:nvSpPr>
        <p:spPr bwMode="auto">
          <a:xfrm>
            <a:off x="2699312" y="3842427"/>
            <a:ext cx="4673201"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0" name="Rectangle 32"/>
          <p:cNvSpPr>
            <a:spLocks noChangeArrowheads="1"/>
          </p:cNvSpPr>
          <p:nvPr/>
        </p:nvSpPr>
        <p:spPr bwMode="auto">
          <a:xfrm>
            <a:off x="4530793" y="3741697"/>
            <a:ext cx="831367" cy="191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Text Box 33"/>
          <p:cNvSpPr txBox="1">
            <a:spLocks noChangeArrowheads="1"/>
          </p:cNvSpPr>
          <p:nvPr/>
        </p:nvSpPr>
        <p:spPr bwMode="auto">
          <a:xfrm>
            <a:off x="4544329" y="3701782"/>
            <a:ext cx="8451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sp>
        <p:nvSpPr>
          <p:cNvPr id="49" name="Text Box 41"/>
          <p:cNvSpPr txBox="1">
            <a:spLocks noChangeArrowheads="1"/>
          </p:cNvSpPr>
          <p:nvPr/>
        </p:nvSpPr>
        <p:spPr bwMode="auto">
          <a:xfrm>
            <a:off x="3364944" y="1667544"/>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99"/>
                </a:solidFill>
                <a:latin typeface="微软雅黑" pitchFamily="34" charset="-122"/>
                <a:ea typeface="微软雅黑" pitchFamily="34" charset="-122"/>
              </a:rPr>
              <a:t>2</a:t>
            </a:r>
          </a:p>
        </p:txBody>
      </p:sp>
      <p:sp>
        <p:nvSpPr>
          <p:cNvPr id="50" name="Text Box 42"/>
          <p:cNvSpPr txBox="1">
            <a:spLocks noChangeArrowheads="1"/>
          </p:cNvSpPr>
          <p:nvPr/>
        </p:nvSpPr>
        <p:spPr bwMode="auto">
          <a:xfrm>
            <a:off x="4233434" y="1667544"/>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99"/>
                </a:solidFill>
                <a:latin typeface="微软雅黑" pitchFamily="34" charset="-122"/>
                <a:ea typeface="微软雅黑" pitchFamily="34" charset="-122"/>
              </a:rPr>
              <a:t>2</a:t>
            </a:r>
          </a:p>
        </p:txBody>
      </p:sp>
      <p:sp>
        <p:nvSpPr>
          <p:cNvPr id="51" name="Text Box 43"/>
          <p:cNvSpPr txBox="1">
            <a:spLocks noChangeArrowheads="1"/>
          </p:cNvSpPr>
          <p:nvPr/>
        </p:nvSpPr>
        <p:spPr bwMode="auto">
          <a:xfrm>
            <a:off x="4991676" y="1667544"/>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99"/>
                </a:solidFill>
                <a:latin typeface="微软雅黑" pitchFamily="34" charset="-122"/>
                <a:ea typeface="微软雅黑" pitchFamily="34" charset="-122"/>
              </a:rPr>
              <a:t>2</a:t>
            </a:r>
          </a:p>
        </p:txBody>
      </p:sp>
      <p:sp>
        <p:nvSpPr>
          <p:cNvPr id="52" name="Text Box 44"/>
          <p:cNvSpPr txBox="1">
            <a:spLocks noChangeArrowheads="1"/>
          </p:cNvSpPr>
          <p:nvPr/>
        </p:nvSpPr>
        <p:spPr bwMode="auto">
          <a:xfrm>
            <a:off x="5854541" y="1667544"/>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99"/>
                </a:solidFill>
                <a:latin typeface="微软雅黑" pitchFamily="34" charset="-122"/>
                <a:ea typeface="微软雅黑" pitchFamily="34" charset="-122"/>
              </a:rPr>
              <a:t>2</a:t>
            </a:r>
          </a:p>
        </p:txBody>
      </p:sp>
      <p:sp>
        <p:nvSpPr>
          <p:cNvPr id="54" name="Text Box 46"/>
          <p:cNvSpPr txBox="1">
            <a:spLocks noChangeArrowheads="1"/>
          </p:cNvSpPr>
          <p:nvPr/>
        </p:nvSpPr>
        <p:spPr bwMode="auto">
          <a:xfrm>
            <a:off x="1955656" y="3697180"/>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99"/>
                </a:solidFill>
                <a:latin typeface="微软雅黑" pitchFamily="34" charset="-122"/>
                <a:ea typeface="微软雅黑" pitchFamily="34" charset="-122"/>
              </a:rPr>
              <a:t>发送在前</a:t>
            </a:r>
          </a:p>
        </p:txBody>
      </p:sp>
      <p:sp>
        <p:nvSpPr>
          <p:cNvPr id="55" name="Rectangle 48"/>
          <p:cNvSpPr>
            <a:spLocks noChangeArrowheads="1"/>
          </p:cNvSpPr>
          <p:nvPr/>
        </p:nvSpPr>
        <p:spPr bwMode="auto">
          <a:xfrm>
            <a:off x="4259671" y="2669532"/>
            <a:ext cx="3112842" cy="299074"/>
          </a:xfrm>
          <a:prstGeom prst="rect">
            <a:avLst/>
          </a:prstGeom>
          <a:solidFill>
            <a:srgbClr val="66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Text Box 49"/>
          <p:cNvSpPr txBox="1">
            <a:spLocks noChangeArrowheads="1"/>
          </p:cNvSpPr>
          <p:nvPr/>
        </p:nvSpPr>
        <p:spPr bwMode="auto">
          <a:xfrm>
            <a:off x="5362159" y="2660994"/>
            <a:ext cx="10198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数         据</a:t>
            </a:r>
          </a:p>
        </p:txBody>
      </p:sp>
      <p:sp>
        <p:nvSpPr>
          <p:cNvPr id="57" name="Text Box 50"/>
          <p:cNvSpPr txBox="1">
            <a:spLocks noChangeArrowheads="1"/>
          </p:cNvSpPr>
          <p:nvPr/>
        </p:nvSpPr>
        <p:spPr bwMode="auto">
          <a:xfrm>
            <a:off x="3593678" y="2660994"/>
            <a:ext cx="649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  部</a:t>
            </a:r>
          </a:p>
        </p:txBody>
      </p:sp>
      <p:sp>
        <p:nvSpPr>
          <p:cNvPr id="58" name="Text Box 52"/>
          <p:cNvSpPr txBox="1">
            <a:spLocks noChangeArrowheads="1"/>
          </p:cNvSpPr>
          <p:nvPr/>
        </p:nvSpPr>
        <p:spPr bwMode="auto">
          <a:xfrm>
            <a:off x="2034626" y="2687821"/>
            <a:ext cx="1343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99"/>
                </a:solidFill>
                <a:latin typeface="微软雅黑" pitchFamily="34" charset="-122"/>
                <a:ea typeface="微软雅黑" pitchFamily="34" charset="-122"/>
              </a:rPr>
              <a:t>UDP </a:t>
            </a:r>
            <a:r>
              <a:rPr kumimoji="1" lang="zh-CN" altLang="en-US" sz="1200" b="1" dirty="0">
                <a:solidFill>
                  <a:srgbClr val="000099"/>
                </a:solidFill>
                <a:latin typeface="微软雅黑" pitchFamily="34" charset="-122"/>
                <a:ea typeface="微软雅黑" pitchFamily="34" charset="-122"/>
              </a:rPr>
              <a:t>用户数据报</a:t>
            </a:r>
          </a:p>
        </p:txBody>
      </p:sp>
      <p:sp>
        <p:nvSpPr>
          <p:cNvPr id="60" name="矩形 59"/>
          <p:cNvSpPr/>
          <p:nvPr/>
        </p:nvSpPr>
        <p:spPr>
          <a:xfrm>
            <a:off x="2303258" y="4041640"/>
            <a:ext cx="4617421" cy="307777"/>
          </a:xfrm>
          <a:prstGeom prst="rect">
            <a:avLst/>
          </a:prstGeom>
        </p:spPr>
        <p:txBody>
          <a:bodyPr wrap="square">
            <a:spAutoFit/>
          </a:bodyPr>
          <a:lstStyle/>
          <a:p>
            <a:pPr algn="ctr"/>
            <a:r>
              <a:rPr lang="en-US" altLang="zh-CN" sz="1400" b="1" dirty="0">
                <a:latin typeface="微软雅黑" pitchFamily="34" charset="-122"/>
                <a:ea typeface="微软雅黑" pitchFamily="34" charset="-122"/>
              </a:rPr>
              <a:t>UDP </a:t>
            </a:r>
            <a:r>
              <a:rPr lang="zh-CN" altLang="en-US" sz="1400" b="1" dirty="0">
                <a:latin typeface="微软雅黑" pitchFamily="34" charset="-122"/>
                <a:ea typeface="微软雅黑" pitchFamily="34" charset="-122"/>
              </a:rPr>
              <a:t>用户</a:t>
            </a:r>
            <a:r>
              <a:rPr lang="zh-CN" altLang="en-US" sz="1400" b="1" dirty="0" smtClean="0">
                <a:latin typeface="微软雅黑" pitchFamily="34" charset="-122"/>
                <a:ea typeface="微软雅黑" pitchFamily="34" charset="-122"/>
              </a:rPr>
              <a:t>数据报格式</a:t>
            </a:r>
            <a:endParaRPr lang="zh-CN" altLang="en-US" sz="1400" b="1" dirty="0">
              <a:latin typeface="微软雅黑" pitchFamily="34" charset="-122"/>
              <a:ea typeface="微软雅黑" pitchFamily="34" charset="-122"/>
            </a:endParaRPr>
          </a:p>
        </p:txBody>
      </p:sp>
      <p:sp>
        <p:nvSpPr>
          <p:cNvPr id="63" name="Text Box 155"/>
          <p:cNvSpPr txBox="1">
            <a:spLocks noChangeArrowheads="1"/>
          </p:cNvSpPr>
          <p:nvPr/>
        </p:nvSpPr>
        <p:spPr bwMode="auto">
          <a:xfrm>
            <a:off x="1320333" y="1112259"/>
            <a:ext cx="6593695" cy="549766"/>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400" b="1" dirty="0">
                <a:solidFill>
                  <a:schemeClr val="bg1"/>
                </a:solidFill>
                <a:latin typeface="微软雅黑" pitchFamily="34" charset="-122"/>
                <a:ea typeface="微软雅黑" pitchFamily="34" charset="-122"/>
              </a:rPr>
              <a:t>用户数据报 </a:t>
            </a:r>
            <a:r>
              <a:rPr lang="en-US" altLang="zh-CN" sz="1400" b="1" dirty="0">
                <a:solidFill>
                  <a:schemeClr val="bg1"/>
                </a:solidFill>
                <a:latin typeface="微软雅黑" pitchFamily="34" charset="-122"/>
                <a:ea typeface="微软雅黑" pitchFamily="34" charset="-122"/>
              </a:rPr>
              <a:t>UDP </a:t>
            </a:r>
            <a:r>
              <a:rPr lang="zh-CN" altLang="en-US" sz="1400" b="1" dirty="0">
                <a:solidFill>
                  <a:schemeClr val="bg1"/>
                </a:solidFill>
                <a:latin typeface="微软雅黑" pitchFamily="34" charset="-122"/>
                <a:ea typeface="微软雅黑" pitchFamily="34" charset="-122"/>
              </a:rPr>
              <a:t>有两个字段：数据字段和首部字段</a:t>
            </a:r>
            <a:r>
              <a:rPr lang="zh-CN" altLang="en-US" sz="1400" b="1" dirty="0" smtClean="0">
                <a:solidFill>
                  <a:schemeClr val="bg1"/>
                </a:solidFill>
                <a:latin typeface="微软雅黑" pitchFamily="34" charset="-122"/>
                <a:ea typeface="微软雅黑" pitchFamily="34" charset="-122"/>
              </a:rPr>
              <a:t>。</a:t>
            </a:r>
            <a:endParaRPr lang="en-US" altLang="zh-CN" sz="1400" b="1" dirty="0" smtClean="0">
              <a:solidFill>
                <a:schemeClr val="bg1"/>
              </a:solidFill>
              <a:latin typeface="微软雅黑" pitchFamily="34" charset="-122"/>
              <a:ea typeface="微软雅黑" pitchFamily="34" charset="-122"/>
            </a:endParaRPr>
          </a:p>
          <a:p>
            <a:pPr algn="ctr">
              <a:lnSpc>
                <a:spcPct val="110000"/>
              </a:lnSpc>
            </a:pPr>
            <a:r>
              <a:rPr lang="zh-CN" altLang="en-US" sz="1400" b="1" dirty="0" smtClean="0">
                <a:solidFill>
                  <a:schemeClr val="bg1"/>
                </a:solidFill>
                <a:latin typeface="微软雅黑" pitchFamily="34" charset="-122"/>
                <a:ea typeface="微软雅黑" pitchFamily="34" charset="-122"/>
              </a:rPr>
              <a:t>首部</a:t>
            </a:r>
            <a:r>
              <a:rPr lang="zh-CN" altLang="en-US" sz="1400" b="1" dirty="0">
                <a:solidFill>
                  <a:schemeClr val="bg1"/>
                </a:solidFill>
                <a:latin typeface="微软雅黑" pitchFamily="34" charset="-122"/>
                <a:ea typeface="微软雅黑" pitchFamily="34" charset="-122"/>
              </a:rPr>
              <a:t>字段有 </a:t>
            </a:r>
            <a:r>
              <a:rPr lang="en-US" altLang="zh-CN" sz="1400" b="1" dirty="0">
                <a:solidFill>
                  <a:schemeClr val="bg1"/>
                </a:solidFill>
                <a:latin typeface="微软雅黑" pitchFamily="34" charset="-122"/>
                <a:ea typeface="微软雅黑" pitchFamily="34" charset="-122"/>
              </a:rPr>
              <a:t>8 </a:t>
            </a:r>
            <a:r>
              <a:rPr lang="zh-CN" altLang="en-US" sz="1400" b="1" dirty="0">
                <a:solidFill>
                  <a:schemeClr val="bg1"/>
                </a:solidFill>
                <a:latin typeface="微软雅黑" pitchFamily="34" charset="-122"/>
                <a:ea typeface="微软雅黑" pitchFamily="34" charset="-122"/>
              </a:rPr>
              <a:t>个字节，由 </a:t>
            </a:r>
            <a:r>
              <a:rPr lang="en-US" altLang="zh-CN" sz="1400" b="1" dirty="0">
                <a:solidFill>
                  <a:schemeClr val="bg1"/>
                </a:solidFill>
                <a:latin typeface="微软雅黑" pitchFamily="34" charset="-122"/>
                <a:ea typeface="微软雅黑" pitchFamily="34" charset="-122"/>
              </a:rPr>
              <a:t>4 </a:t>
            </a:r>
            <a:r>
              <a:rPr lang="zh-CN" altLang="en-US" sz="1400" b="1" dirty="0">
                <a:solidFill>
                  <a:schemeClr val="bg1"/>
                </a:solidFill>
                <a:latin typeface="微软雅黑" pitchFamily="34" charset="-122"/>
                <a:ea typeface="微软雅黑" pitchFamily="34" charset="-122"/>
              </a:rPr>
              <a:t>个字段组成，每个字段都是 </a:t>
            </a:r>
            <a:r>
              <a:rPr lang="en-US" altLang="zh-CN" sz="1400" b="1"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个字节。 </a:t>
            </a: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3195" y="605119"/>
            <a:ext cx="25603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ea typeface="微软雅黑" pitchFamily="34" charset="-122"/>
              </a:rPr>
              <a:t>UDP </a:t>
            </a:r>
            <a:r>
              <a:rPr lang="zh-CN" altLang="en-US" sz="2000" b="1" dirty="0">
                <a:solidFill>
                  <a:schemeClr val="bg1"/>
                </a:solidFill>
                <a:ea typeface="微软雅黑" pitchFamily="34" charset="-122"/>
              </a:rPr>
              <a:t>基于端口的</a:t>
            </a:r>
            <a:r>
              <a:rPr lang="zh-CN" altLang="en-US" sz="2000" b="1" dirty="0" smtClean="0">
                <a:solidFill>
                  <a:schemeClr val="bg1"/>
                </a:solidFill>
                <a:ea typeface="微软雅黑" pitchFamily="34" charset="-122"/>
              </a:rPr>
              <a:t>分用</a:t>
            </a:r>
            <a:endParaRPr lang="zh-CN" altLang="en-US" sz="2000" b="1" dirty="0">
              <a:solidFill>
                <a:schemeClr val="bg1"/>
              </a:solidFill>
              <a:ea typeface="微软雅黑" pitchFamily="34" charset="-122"/>
            </a:endParaRPr>
          </a:p>
        </p:txBody>
      </p:sp>
      <p:sp>
        <p:nvSpPr>
          <p:cNvPr id="4" name="圆角矩形 3"/>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 Box 155"/>
          <p:cNvSpPr txBox="1">
            <a:spLocks noChangeArrowheads="1"/>
          </p:cNvSpPr>
          <p:nvPr/>
        </p:nvSpPr>
        <p:spPr bwMode="auto">
          <a:xfrm>
            <a:off x="1288036" y="1167705"/>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当运输层从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层收到 </a:t>
            </a:r>
            <a:r>
              <a:rPr lang="en-US" altLang="zh-CN" sz="1600" b="1" dirty="0">
                <a:solidFill>
                  <a:schemeClr val="bg1"/>
                </a:solidFill>
                <a:latin typeface="微软雅黑" pitchFamily="34" charset="-122"/>
                <a:ea typeface="微软雅黑" pitchFamily="34" charset="-122"/>
              </a:rPr>
              <a:t>UDP </a:t>
            </a:r>
            <a:r>
              <a:rPr lang="zh-CN" altLang="en-US" sz="1600" b="1" dirty="0">
                <a:solidFill>
                  <a:schemeClr val="bg1"/>
                </a:solidFill>
                <a:latin typeface="微软雅黑" pitchFamily="34" charset="-122"/>
                <a:ea typeface="微软雅黑" pitchFamily="34" charset="-122"/>
              </a:rPr>
              <a:t>数据报时，就根据首部中的目的端口，把 </a:t>
            </a:r>
            <a:r>
              <a:rPr lang="en-US" altLang="zh-CN" sz="1600" b="1" dirty="0">
                <a:solidFill>
                  <a:schemeClr val="bg1"/>
                </a:solidFill>
                <a:latin typeface="微软雅黑" pitchFamily="34" charset="-122"/>
                <a:ea typeface="微软雅黑" pitchFamily="34" charset="-122"/>
              </a:rPr>
              <a:t>UDP </a:t>
            </a:r>
            <a:r>
              <a:rPr lang="zh-CN" altLang="en-US" sz="1600" b="1" dirty="0">
                <a:solidFill>
                  <a:schemeClr val="bg1"/>
                </a:solidFill>
                <a:latin typeface="微软雅黑" pitchFamily="34" charset="-122"/>
                <a:ea typeface="微软雅黑" pitchFamily="34" charset="-122"/>
              </a:rPr>
              <a:t>数据报通过相应的端口，上</a:t>
            </a:r>
            <a:r>
              <a:rPr lang="zh-CN" altLang="en-US" sz="1600" b="1" dirty="0" smtClean="0">
                <a:solidFill>
                  <a:schemeClr val="bg1"/>
                </a:solidFill>
                <a:latin typeface="微软雅黑" pitchFamily="34" charset="-122"/>
                <a:ea typeface="微软雅黑" pitchFamily="34" charset="-122"/>
              </a:rPr>
              <a:t>交给最后</a:t>
            </a:r>
            <a:r>
              <a:rPr lang="zh-CN" altLang="en-US" sz="1600" b="1" dirty="0">
                <a:solidFill>
                  <a:schemeClr val="bg1"/>
                </a:solidFill>
                <a:latin typeface="微软雅黑" pitchFamily="34" charset="-122"/>
                <a:ea typeface="微软雅黑" pitchFamily="34" charset="-122"/>
              </a:rPr>
              <a:t>的终点</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应用进程。</a:t>
            </a:r>
          </a:p>
        </p:txBody>
      </p:sp>
      <p:grpSp>
        <p:nvGrpSpPr>
          <p:cNvPr id="8" name="Group 14"/>
          <p:cNvGrpSpPr>
            <a:grpSpLocks/>
          </p:cNvGrpSpPr>
          <p:nvPr/>
        </p:nvGrpSpPr>
        <p:grpSpPr bwMode="auto">
          <a:xfrm>
            <a:off x="1868964" y="2074032"/>
            <a:ext cx="4766896" cy="2064124"/>
            <a:chOff x="1655" y="663"/>
            <a:chExt cx="1951" cy="1316"/>
          </a:xfrm>
        </p:grpSpPr>
        <p:sp>
          <p:nvSpPr>
            <p:cNvPr id="9" name="Rectangle 4"/>
            <p:cNvSpPr>
              <a:spLocks noChangeArrowheads="1"/>
            </p:cNvSpPr>
            <p:nvPr/>
          </p:nvSpPr>
          <p:spPr bwMode="auto">
            <a:xfrm>
              <a:off x="2290" y="1752"/>
              <a:ext cx="681" cy="227"/>
            </a:xfrm>
            <a:prstGeom prst="rect">
              <a:avLst/>
            </a:prstGeom>
            <a:solidFill>
              <a:srgbClr val="0000FF"/>
            </a:solidFill>
            <a:ln w="9525">
              <a:solidFill>
                <a:schemeClr val="tx1"/>
              </a:solidFill>
              <a:miter lim="800000"/>
              <a:headEnd/>
              <a:tailEnd/>
            </a:ln>
            <a:effectLst/>
          </p:spPr>
          <p:txBody>
            <a:bodyPr wrap="none" anchor="ctr"/>
            <a:lstStyle/>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a:t>
              </a:r>
            </a:p>
          </p:txBody>
        </p:sp>
        <p:sp>
          <p:nvSpPr>
            <p:cNvPr id="10" name="Text Box 5"/>
            <p:cNvSpPr txBox="1">
              <a:spLocks noChangeArrowheads="1"/>
            </p:cNvSpPr>
            <p:nvPr/>
          </p:nvSpPr>
          <p:spPr bwMode="auto">
            <a:xfrm>
              <a:off x="1941" y="1505"/>
              <a:ext cx="707"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数据报到达</a:t>
              </a:r>
            </a:p>
          </p:txBody>
        </p:sp>
        <p:sp>
          <p:nvSpPr>
            <p:cNvPr id="11" name="Rectangle 6"/>
            <p:cNvSpPr>
              <a:spLocks noChangeArrowheads="1"/>
            </p:cNvSpPr>
            <p:nvPr/>
          </p:nvSpPr>
          <p:spPr bwMode="auto">
            <a:xfrm>
              <a:off x="2381" y="663"/>
              <a:ext cx="499" cy="227"/>
            </a:xfrm>
            <a:prstGeom prst="rect">
              <a:avLst/>
            </a:prstGeom>
            <a:solidFill>
              <a:srgbClr val="FF99FF"/>
            </a:solidFill>
            <a:ln w="9525">
              <a:solidFill>
                <a:schemeClr val="tx1"/>
              </a:solidFill>
              <a:miter lim="800000"/>
              <a:headEnd/>
              <a:tailEnd/>
            </a:ln>
            <a:effectLst/>
          </p:spPr>
          <p:txBody>
            <a:bodyPr wrap="none" anchor="ctr"/>
            <a:lstStyle/>
            <a:p>
              <a:pPr algn="ctr"/>
              <a:r>
                <a:rPr lang="zh-CN" altLang="en-US" sz="1600" b="1">
                  <a:latin typeface="微软雅黑" pitchFamily="34" charset="-122"/>
                  <a:ea typeface="微软雅黑" pitchFamily="34" charset="-122"/>
                </a:rPr>
                <a:t>端口 </a:t>
              </a:r>
              <a:r>
                <a:rPr lang="en-US" altLang="zh-CN" sz="1600" b="1">
                  <a:latin typeface="微软雅黑" pitchFamily="34" charset="-122"/>
                  <a:ea typeface="微软雅黑" pitchFamily="34" charset="-122"/>
                </a:rPr>
                <a:t>2</a:t>
              </a:r>
            </a:p>
          </p:txBody>
        </p:sp>
        <p:sp>
          <p:nvSpPr>
            <p:cNvPr id="12" name="Line 7"/>
            <p:cNvSpPr>
              <a:spLocks noChangeShapeType="1"/>
            </p:cNvSpPr>
            <p:nvPr/>
          </p:nvSpPr>
          <p:spPr bwMode="auto">
            <a:xfrm flipV="1">
              <a:off x="2630" y="1434"/>
              <a:ext cx="0" cy="31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3" name="Line 8"/>
            <p:cNvSpPr>
              <a:spLocks noChangeShapeType="1"/>
            </p:cNvSpPr>
            <p:nvPr/>
          </p:nvSpPr>
          <p:spPr bwMode="auto">
            <a:xfrm flipV="1">
              <a:off x="2630" y="890"/>
              <a:ext cx="0" cy="31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4" name="Line 9"/>
            <p:cNvSpPr>
              <a:spLocks noChangeShapeType="1"/>
            </p:cNvSpPr>
            <p:nvPr/>
          </p:nvSpPr>
          <p:spPr bwMode="auto">
            <a:xfrm flipV="1">
              <a:off x="2766" y="890"/>
              <a:ext cx="477" cy="31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5" name="Line 10"/>
            <p:cNvSpPr>
              <a:spLocks noChangeShapeType="1"/>
            </p:cNvSpPr>
            <p:nvPr/>
          </p:nvSpPr>
          <p:spPr bwMode="auto">
            <a:xfrm flipH="1" flipV="1">
              <a:off x="2018" y="890"/>
              <a:ext cx="477" cy="31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6" name="Rectangle 11"/>
            <p:cNvSpPr>
              <a:spLocks noChangeArrowheads="1"/>
            </p:cNvSpPr>
            <p:nvPr/>
          </p:nvSpPr>
          <p:spPr bwMode="auto">
            <a:xfrm>
              <a:off x="3107" y="663"/>
              <a:ext cx="499" cy="227"/>
            </a:xfrm>
            <a:prstGeom prst="rect">
              <a:avLst/>
            </a:prstGeom>
            <a:solidFill>
              <a:srgbClr val="99FFCC"/>
            </a:solidFill>
            <a:ln w="9525">
              <a:solidFill>
                <a:schemeClr val="tx1"/>
              </a:solidFill>
              <a:miter lim="800000"/>
              <a:headEnd/>
              <a:tailEnd/>
            </a:ln>
            <a:effectLst/>
          </p:spPr>
          <p:txBody>
            <a:bodyPr wrap="none" anchor="ctr"/>
            <a:lstStyle/>
            <a:p>
              <a:pPr algn="ctr"/>
              <a:r>
                <a:rPr lang="zh-CN" altLang="en-US" sz="1600" b="1" dirty="0">
                  <a:latin typeface="微软雅黑" pitchFamily="34" charset="-122"/>
                  <a:ea typeface="微软雅黑" pitchFamily="34" charset="-122"/>
                </a:rPr>
                <a:t>端口 </a:t>
              </a:r>
              <a:r>
                <a:rPr lang="en-US" altLang="zh-CN" sz="1600" b="1" dirty="0">
                  <a:latin typeface="微软雅黑" pitchFamily="34" charset="-122"/>
                  <a:ea typeface="微软雅黑" pitchFamily="34" charset="-122"/>
                </a:rPr>
                <a:t>3</a:t>
              </a:r>
            </a:p>
          </p:txBody>
        </p:sp>
        <p:sp>
          <p:nvSpPr>
            <p:cNvPr id="17" name="Rectangle 12"/>
            <p:cNvSpPr>
              <a:spLocks noChangeArrowheads="1"/>
            </p:cNvSpPr>
            <p:nvPr/>
          </p:nvSpPr>
          <p:spPr bwMode="auto">
            <a:xfrm>
              <a:off x="1655" y="663"/>
              <a:ext cx="499" cy="227"/>
            </a:xfrm>
            <a:prstGeom prst="rect">
              <a:avLst/>
            </a:prstGeom>
            <a:solidFill>
              <a:srgbClr val="00FFFF"/>
            </a:solidFill>
            <a:ln w="9525">
              <a:solidFill>
                <a:schemeClr val="tx1"/>
              </a:solidFill>
              <a:miter lim="800000"/>
              <a:headEnd/>
              <a:tailEnd/>
            </a:ln>
            <a:effectLst/>
          </p:spPr>
          <p:txBody>
            <a:bodyPr wrap="none" anchor="ctr"/>
            <a:lstStyle/>
            <a:p>
              <a:pPr algn="ctr"/>
              <a:r>
                <a:rPr lang="zh-CN" altLang="en-US" sz="1600" b="1">
                  <a:latin typeface="微软雅黑" pitchFamily="34" charset="-122"/>
                  <a:ea typeface="微软雅黑" pitchFamily="34" charset="-122"/>
                </a:rPr>
                <a:t>端口 </a:t>
              </a:r>
              <a:r>
                <a:rPr lang="en-US" altLang="zh-CN" sz="1600" b="1">
                  <a:latin typeface="微软雅黑" pitchFamily="34" charset="-122"/>
                  <a:ea typeface="微软雅黑" pitchFamily="34" charset="-122"/>
                </a:rPr>
                <a:t>1</a:t>
              </a:r>
            </a:p>
          </p:txBody>
        </p:sp>
        <p:sp>
          <p:nvSpPr>
            <p:cNvPr id="18" name="Rectangle 13"/>
            <p:cNvSpPr>
              <a:spLocks noChangeArrowheads="1"/>
            </p:cNvSpPr>
            <p:nvPr/>
          </p:nvSpPr>
          <p:spPr bwMode="auto">
            <a:xfrm>
              <a:off x="2290" y="1207"/>
              <a:ext cx="681" cy="227"/>
            </a:xfrm>
            <a:prstGeom prst="rect">
              <a:avLst/>
            </a:prstGeom>
            <a:solidFill>
              <a:srgbClr val="FFFF00"/>
            </a:solidFill>
            <a:ln w="9525">
              <a:solidFill>
                <a:schemeClr val="tx1"/>
              </a:solidFill>
              <a:miter lim="800000"/>
              <a:headEnd/>
              <a:tailEnd/>
            </a:ln>
            <a:effectLst/>
          </p:spPr>
          <p:txBody>
            <a:bodyPr wrap="none" anchor="ctr"/>
            <a:lstStyle/>
            <a:p>
              <a:pPr algn="ctr"/>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分用</a:t>
              </a:r>
            </a:p>
          </p:txBody>
        </p:sp>
      </p:grpSp>
      <p:sp>
        <p:nvSpPr>
          <p:cNvPr id="19" name="矩形 18"/>
          <p:cNvSpPr/>
          <p:nvPr/>
        </p:nvSpPr>
        <p:spPr>
          <a:xfrm>
            <a:off x="5724640" y="2803558"/>
            <a:ext cx="2273732" cy="1374735"/>
          </a:xfrm>
          <a:prstGeom prst="rect">
            <a:avLst/>
          </a:prstGeom>
          <a:solidFill>
            <a:srgbClr val="00FF99"/>
          </a:solidFill>
          <a:ln>
            <a:solidFill>
              <a:schemeClr val="tx1"/>
            </a:solidFill>
          </a:ln>
        </p:spPr>
        <p:txBody>
          <a:bodyPr wrap="square">
            <a:spAutoFit/>
          </a:bodyPr>
          <a:lstStyle/>
          <a:p>
            <a:pPr>
              <a:lnSpc>
                <a:spcPts val="2000"/>
              </a:lnSpc>
            </a:pPr>
            <a:r>
              <a:rPr lang="zh-CN" altLang="en-US" sz="1400" b="1" dirty="0">
                <a:latin typeface="微软雅黑" pitchFamily="34" charset="-122"/>
                <a:ea typeface="微软雅黑" pitchFamily="34" charset="-122"/>
              </a:rPr>
              <a:t>请注意，虽然在 </a:t>
            </a:r>
            <a:r>
              <a:rPr lang="en-US" altLang="zh-CN" sz="1400" b="1" dirty="0">
                <a:latin typeface="微软雅黑" pitchFamily="34" charset="-122"/>
                <a:ea typeface="微软雅黑" pitchFamily="34" charset="-122"/>
              </a:rPr>
              <a:t>UDP </a:t>
            </a:r>
            <a:r>
              <a:rPr lang="zh-CN" altLang="en-US" sz="1400" b="1" dirty="0">
                <a:latin typeface="微软雅黑" pitchFamily="34" charset="-122"/>
                <a:ea typeface="微软雅黑" pitchFamily="34" charset="-122"/>
              </a:rPr>
              <a:t>之间的通信要用</a:t>
            </a:r>
            <a:r>
              <a:rPr lang="zh-CN" altLang="en-US" sz="1400" b="1" dirty="0" smtClean="0">
                <a:latin typeface="微软雅黑" pitchFamily="34" charset="-122"/>
                <a:ea typeface="微软雅黑" pitchFamily="34" charset="-122"/>
              </a:rPr>
              <a:t>到端口</a:t>
            </a:r>
            <a:r>
              <a:rPr lang="zh-CN" altLang="en-US" sz="1400" b="1" dirty="0">
                <a:latin typeface="微软雅黑" pitchFamily="34" charset="-122"/>
                <a:ea typeface="微软雅黑" pitchFamily="34" charset="-122"/>
              </a:rPr>
              <a:t>号，但由于 </a:t>
            </a:r>
            <a:r>
              <a:rPr lang="en-US" altLang="zh-CN" sz="1400" b="1" dirty="0">
                <a:latin typeface="微软雅黑" pitchFamily="34" charset="-122"/>
                <a:ea typeface="微软雅黑" pitchFamily="34" charset="-122"/>
              </a:rPr>
              <a:t>UDP </a:t>
            </a:r>
            <a:r>
              <a:rPr lang="zh-CN" altLang="en-US" sz="1400" b="1" dirty="0">
                <a:latin typeface="微软雅黑" pitchFamily="34" charset="-122"/>
                <a:ea typeface="微软雅黑" pitchFamily="34" charset="-122"/>
              </a:rPr>
              <a:t>的通信是无连接的，因此不需要使用套接字来建立连接。</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585216"/>
            <a:ext cx="8053711" cy="377647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55"/>
          <p:cNvSpPr txBox="1">
            <a:spLocks noChangeArrowheads="1"/>
          </p:cNvSpPr>
          <p:nvPr/>
        </p:nvSpPr>
        <p:spPr bwMode="auto">
          <a:xfrm>
            <a:off x="1288036" y="737937"/>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用户数据报 </a:t>
            </a:r>
            <a:r>
              <a:rPr lang="en-US" altLang="zh-CN" sz="1600" b="1" dirty="0">
                <a:solidFill>
                  <a:schemeClr val="bg1"/>
                </a:solidFill>
                <a:latin typeface="微软雅黑" pitchFamily="34" charset="-122"/>
                <a:ea typeface="微软雅黑" pitchFamily="34" charset="-122"/>
              </a:rPr>
              <a:t>UDP </a:t>
            </a:r>
            <a:r>
              <a:rPr lang="zh-CN" altLang="en-US" sz="1600" b="1" dirty="0">
                <a:solidFill>
                  <a:schemeClr val="bg1"/>
                </a:solidFill>
                <a:latin typeface="微软雅黑" pitchFamily="34" charset="-122"/>
                <a:ea typeface="微软雅黑" pitchFamily="34" charset="-122"/>
              </a:rPr>
              <a:t>有两个字段：数据字段和首部字段。首部字段有 </a:t>
            </a:r>
            <a:r>
              <a:rPr lang="en-US" altLang="zh-CN" sz="1600" b="1" dirty="0">
                <a:solidFill>
                  <a:schemeClr val="bg1"/>
                </a:solidFill>
                <a:latin typeface="微软雅黑" pitchFamily="34" charset="-122"/>
                <a:ea typeface="微软雅黑" pitchFamily="34" charset="-122"/>
              </a:rPr>
              <a:t>8 </a:t>
            </a:r>
            <a:r>
              <a:rPr lang="zh-CN" altLang="en-US" sz="1600" b="1" dirty="0">
                <a:solidFill>
                  <a:schemeClr val="bg1"/>
                </a:solidFill>
                <a:latin typeface="微软雅黑" pitchFamily="34" charset="-122"/>
                <a:ea typeface="微软雅黑" pitchFamily="34" charset="-122"/>
              </a:rPr>
              <a:t>个字节，由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个字段组成，每个字段都是 </a:t>
            </a:r>
            <a:r>
              <a:rPr lang="en-US" altLang="zh-CN" sz="1600" b="1" dirty="0">
                <a:solidFill>
                  <a:schemeClr val="bg1"/>
                </a:solidFill>
                <a:latin typeface="微软雅黑" pitchFamily="34" charset="-122"/>
                <a:ea typeface="微软雅黑" pitchFamily="34" charset="-122"/>
              </a:rPr>
              <a:t>2 </a:t>
            </a:r>
            <a:r>
              <a:rPr lang="zh-CN" altLang="en-US" sz="1600" b="1" dirty="0">
                <a:solidFill>
                  <a:schemeClr val="bg1"/>
                </a:solidFill>
                <a:latin typeface="微软雅黑" pitchFamily="34" charset="-122"/>
                <a:ea typeface="微软雅黑" pitchFamily="34" charset="-122"/>
              </a:rPr>
              <a:t>个字节。 </a:t>
            </a:r>
          </a:p>
        </p:txBody>
      </p:sp>
      <p:sp>
        <p:nvSpPr>
          <p:cNvPr id="4" name="Rectangle 2"/>
          <p:cNvSpPr>
            <a:spLocks noChangeArrowheads="1"/>
          </p:cNvSpPr>
          <p:nvPr/>
        </p:nvSpPr>
        <p:spPr bwMode="auto">
          <a:xfrm>
            <a:off x="2898378" y="3556812"/>
            <a:ext cx="772600" cy="302048"/>
          </a:xfrm>
          <a:prstGeom prst="rect">
            <a:avLst/>
          </a:prstGeom>
          <a:solidFill>
            <a:srgbClr val="0033CC"/>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5" name="Freeform 3"/>
          <p:cNvSpPr>
            <a:spLocks/>
          </p:cNvSpPr>
          <p:nvPr/>
        </p:nvSpPr>
        <p:spPr bwMode="auto">
          <a:xfrm>
            <a:off x="3314219" y="2754490"/>
            <a:ext cx="3316500" cy="231247"/>
          </a:xfrm>
          <a:custGeom>
            <a:avLst/>
            <a:gdLst>
              <a:gd name="T0" fmla="*/ 0 w 2919"/>
              <a:gd name="T1" fmla="*/ 0 h 276"/>
              <a:gd name="T2" fmla="*/ 2919 w 2919"/>
              <a:gd name="T3" fmla="*/ 0 h 276"/>
              <a:gd name="T4" fmla="*/ 1066 w 2919"/>
              <a:gd name="T5" fmla="*/ 276 h 276"/>
              <a:gd name="T6" fmla="*/ 346 w 2919"/>
              <a:gd name="T7" fmla="*/ 268 h 276"/>
              <a:gd name="T8" fmla="*/ 0 w 2919"/>
              <a:gd name="T9" fmla="*/ 0 h 276"/>
            </a:gdLst>
            <a:ahLst/>
            <a:cxnLst>
              <a:cxn ang="0">
                <a:pos x="T0" y="T1"/>
              </a:cxn>
              <a:cxn ang="0">
                <a:pos x="T2" y="T3"/>
              </a:cxn>
              <a:cxn ang="0">
                <a:pos x="T4" y="T5"/>
              </a:cxn>
              <a:cxn ang="0">
                <a:pos x="T6" y="T7"/>
              </a:cxn>
              <a:cxn ang="0">
                <a:pos x="T8" y="T9"/>
              </a:cxn>
            </a:cxnLst>
            <a:rect l="0" t="0" r="r" b="b"/>
            <a:pathLst>
              <a:path w="2919" h="276">
                <a:moveTo>
                  <a:pt x="0" y="0"/>
                </a:moveTo>
                <a:lnTo>
                  <a:pt x="2919" y="0"/>
                </a:lnTo>
                <a:lnTo>
                  <a:pt x="1066" y="276"/>
                </a:lnTo>
                <a:lnTo>
                  <a:pt x="346" y="268"/>
                </a:lnTo>
                <a:lnTo>
                  <a:pt x="0" y="0"/>
                </a:lnTo>
                <a:close/>
              </a:path>
            </a:pathLst>
          </a:custGeom>
          <a:gradFill rotWithShape="1">
            <a:gsLst>
              <a:gs pos="0">
                <a:srgbClr val="00B0F0"/>
              </a:gs>
              <a:gs pos="100000">
                <a:srgbClr val="FF99FF"/>
              </a:gs>
            </a:gsLst>
            <a:lin ang="5400000" scaled="1"/>
          </a:gra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6" name="Rectangle 4"/>
          <p:cNvSpPr>
            <a:spLocks noChangeArrowheads="1"/>
          </p:cNvSpPr>
          <p:nvPr/>
        </p:nvSpPr>
        <p:spPr bwMode="auto">
          <a:xfrm>
            <a:off x="3669842" y="2985736"/>
            <a:ext cx="773737" cy="302048"/>
          </a:xfrm>
          <a:prstGeom prst="rect">
            <a:avLst/>
          </a:prstGeom>
          <a:solidFill>
            <a:srgbClr val="CC00CC"/>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7" name="AutoShape 6"/>
          <p:cNvSpPr>
            <a:spLocks noChangeArrowheads="1"/>
          </p:cNvSpPr>
          <p:nvPr/>
        </p:nvSpPr>
        <p:spPr bwMode="auto">
          <a:xfrm>
            <a:off x="2326881" y="3616593"/>
            <a:ext cx="571498" cy="190878"/>
          </a:xfrm>
          <a:prstGeom prst="leftArrow">
            <a:avLst>
              <a:gd name="adj1" fmla="val 50000"/>
              <a:gd name="adj2" fmla="val 69093"/>
            </a:avLst>
          </a:prstGeom>
          <a:solidFill>
            <a:srgbClr val="FFFF00"/>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8" name="Freeform 7"/>
          <p:cNvSpPr>
            <a:spLocks/>
          </p:cNvSpPr>
          <p:nvPr/>
        </p:nvSpPr>
        <p:spPr bwMode="auto">
          <a:xfrm>
            <a:off x="1912176" y="2081870"/>
            <a:ext cx="4787850" cy="370572"/>
          </a:xfrm>
          <a:custGeom>
            <a:avLst/>
            <a:gdLst>
              <a:gd name="T0" fmla="*/ 0 w 3600"/>
              <a:gd name="T1" fmla="*/ 0 h 432"/>
              <a:gd name="T2" fmla="*/ 3600 w 3600"/>
              <a:gd name="T3" fmla="*/ 0 h 432"/>
              <a:gd name="T4" fmla="*/ 1056 w 3600"/>
              <a:gd name="T5" fmla="*/ 432 h 432"/>
              <a:gd name="T6" fmla="*/ 384 w 3600"/>
              <a:gd name="T7" fmla="*/ 432 h 432"/>
              <a:gd name="T8" fmla="*/ 0 w 3600"/>
              <a:gd name="T9" fmla="*/ 0 h 432"/>
            </a:gdLst>
            <a:ahLst/>
            <a:cxnLst>
              <a:cxn ang="0">
                <a:pos x="T0" y="T1"/>
              </a:cxn>
              <a:cxn ang="0">
                <a:pos x="T2" y="T3"/>
              </a:cxn>
              <a:cxn ang="0">
                <a:pos x="T4" y="T5"/>
              </a:cxn>
              <a:cxn ang="0">
                <a:pos x="T6" y="T7"/>
              </a:cxn>
              <a:cxn ang="0">
                <a:pos x="T8" y="T9"/>
              </a:cxn>
            </a:cxnLst>
            <a:rect l="0" t="0" r="r" b="b"/>
            <a:pathLst>
              <a:path w="3600" h="432">
                <a:moveTo>
                  <a:pt x="0" y="0"/>
                </a:moveTo>
                <a:lnTo>
                  <a:pt x="3600" y="0"/>
                </a:lnTo>
                <a:lnTo>
                  <a:pt x="1056" y="432"/>
                </a:lnTo>
                <a:lnTo>
                  <a:pt x="384" y="432"/>
                </a:lnTo>
                <a:lnTo>
                  <a:pt x="0" y="0"/>
                </a:lnTo>
                <a:close/>
              </a:path>
            </a:pathLst>
          </a:custGeom>
          <a:gradFill rotWithShape="1">
            <a:gsLst>
              <a:gs pos="0">
                <a:srgbClr val="66FF99"/>
              </a:gs>
              <a:gs pos="100000">
                <a:srgbClr val="00B0F0"/>
              </a:gs>
            </a:gsLst>
            <a:lin ang="5400000" scaled="1"/>
          </a:gra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9" name="Rectangle 8"/>
          <p:cNvSpPr>
            <a:spLocks noChangeArrowheads="1"/>
          </p:cNvSpPr>
          <p:nvPr/>
        </p:nvSpPr>
        <p:spPr bwMode="auto">
          <a:xfrm>
            <a:off x="3314219" y="2452442"/>
            <a:ext cx="3316500" cy="302048"/>
          </a:xfrm>
          <a:prstGeom prst="rect">
            <a:avLst/>
          </a:prstGeom>
          <a:solidFill>
            <a:srgbClr val="00FFFF"/>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0" name="Rectangle 9"/>
          <p:cNvSpPr>
            <a:spLocks noChangeArrowheads="1"/>
          </p:cNvSpPr>
          <p:nvPr/>
        </p:nvSpPr>
        <p:spPr bwMode="auto">
          <a:xfrm>
            <a:off x="3670978" y="3558910"/>
            <a:ext cx="3916401" cy="302048"/>
          </a:xfrm>
          <a:prstGeom prst="rect">
            <a:avLst/>
          </a:prstGeom>
          <a:solidFill>
            <a:srgbClr val="00FFFF"/>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1" name="Line 10"/>
          <p:cNvSpPr>
            <a:spLocks noChangeShapeType="1"/>
          </p:cNvSpPr>
          <p:nvPr/>
        </p:nvSpPr>
        <p:spPr bwMode="auto">
          <a:xfrm>
            <a:off x="4143628" y="2452442"/>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Rectangle 11"/>
          <p:cNvSpPr>
            <a:spLocks noChangeArrowheads="1"/>
          </p:cNvSpPr>
          <p:nvPr/>
        </p:nvSpPr>
        <p:spPr bwMode="auto">
          <a:xfrm>
            <a:off x="1915585" y="1779822"/>
            <a:ext cx="4784441" cy="302048"/>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2"/>
          <p:cNvSpPr>
            <a:spLocks noChangeShapeType="1"/>
          </p:cNvSpPr>
          <p:nvPr/>
        </p:nvSpPr>
        <p:spPr bwMode="auto">
          <a:xfrm>
            <a:off x="3508505" y="1779822"/>
            <a:ext cx="2273"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3"/>
          <p:cNvSpPr>
            <a:spLocks noChangeShapeType="1"/>
          </p:cNvSpPr>
          <p:nvPr/>
        </p:nvSpPr>
        <p:spPr bwMode="auto">
          <a:xfrm>
            <a:off x="4971900" y="2452442"/>
            <a:ext cx="2273"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4"/>
          <p:cNvSpPr>
            <a:spLocks noChangeShapeType="1"/>
          </p:cNvSpPr>
          <p:nvPr/>
        </p:nvSpPr>
        <p:spPr bwMode="auto">
          <a:xfrm>
            <a:off x="5801309" y="2452442"/>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Freeform 15"/>
          <p:cNvSpPr>
            <a:spLocks/>
          </p:cNvSpPr>
          <p:nvPr/>
        </p:nvSpPr>
        <p:spPr bwMode="auto">
          <a:xfrm>
            <a:off x="2420047" y="2452442"/>
            <a:ext cx="894172" cy="302048"/>
          </a:xfrm>
          <a:custGeom>
            <a:avLst/>
            <a:gdLst>
              <a:gd name="T0" fmla="*/ 672 w 672"/>
              <a:gd name="T1" fmla="*/ 288 h 288"/>
              <a:gd name="T2" fmla="*/ 0 w 672"/>
              <a:gd name="T3" fmla="*/ 288 h 288"/>
              <a:gd name="T4" fmla="*/ 0 w 672"/>
              <a:gd name="T5" fmla="*/ 0 h 288"/>
              <a:gd name="T6" fmla="*/ 672 w 672"/>
              <a:gd name="T7" fmla="*/ 0 h 288"/>
            </a:gdLst>
            <a:ahLst/>
            <a:cxnLst>
              <a:cxn ang="0">
                <a:pos x="T0" y="T1"/>
              </a:cxn>
              <a:cxn ang="0">
                <a:pos x="T2" y="T3"/>
              </a:cxn>
              <a:cxn ang="0">
                <a:pos x="T4" y="T5"/>
              </a:cxn>
              <a:cxn ang="0">
                <a:pos x="T6" y="T7"/>
              </a:cxn>
            </a:cxnLst>
            <a:rect l="0" t="0" r="r" b="b"/>
            <a:pathLst>
              <a:path w="672" h="288">
                <a:moveTo>
                  <a:pt x="672" y="288"/>
                </a:moveTo>
                <a:lnTo>
                  <a:pt x="0" y="288"/>
                </a:lnTo>
                <a:lnTo>
                  <a:pt x="0" y="0"/>
                </a:lnTo>
                <a:lnTo>
                  <a:pt x="672" y="0"/>
                </a:lnTo>
              </a:path>
            </a:pathLst>
          </a:custGeom>
          <a:solidFill>
            <a:srgbClr val="0000FF"/>
          </a:solidFill>
          <a:ln w="19050" cap="flat" cmpd="sng">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Text Box 16"/>
          <p:cNvSpPr txBox="1">
            <a:spLocks noChangeArrowheads="1"/>
          </p:cNvSpPr>
          <p:nvPr/>
        </p:nvSpPr>
        <p:spPr bwMode="auto">
          <a:xfrm>
            <a:off x="2522412" y="2459489"/>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伪首部</a:t>
            </a:r>
          </a:p>
        </p:txBody>
      </p:sp>
      <p:sp>
        <p:nvSpPr>
          <p:cNvPr id="18" name="Text Box 17"/>
          <p:cNvSpPr txBox="1">
            <a:spLocks noChangeArrowheads="1"/>
          </p:cNvSpPr>
          <p:nvPr/>
        </p:nvSpPr>
        <p:spPr bwMode="auto">
          <a:xfrm>
            <a:off x="3395324" y="245034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源端口</a:t>
            </a:r>
          </a:p>
        </p:txBody>
      </p:sp>
      <p:sp>
        <p:nvSpPr>
          <p:cNvPr id="19" name="Text Box 18"/>
          <p:cNvSpPr txBox="1">
            <a:spLocks noChangeArrowheads="1"/>
          </p:cNvSpPr>
          <p:nvPr/>
        </p:nvSpPr>
        <p:spPr bwMode="auto">
          <a:xfrm>
            <a:off x="4147308" y="245034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目的端口</a:t>
            </a:r>
          </a:p>
        </p:txBody>
      </p:sp>
      <p:sp>
        <p:nvSpPr>
          <p:cNvPr id="20" name="Text Box 19"/>
          <p:cNvSpPr txBox="1">
            <a:spLocks noChangeArrowheads="1"/>
          </p:cNvSpPr>
          <p:nvPr/>
        </p:nvSpPr>
        <p:spPr bwMode="auto">
          <a:xfrm>
            <a:off x="5102834" y="2449296"/>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长  度</a:t>
            </a:r>
          </a:p>
        </p:txBody>
      </p:sp>
      <p:sp>
        <p:nvSpPr>
          <p:cNvPr id="21" name="Text Box 20"/>
          <p:cNvSpPr txBox="1">
            <a:spLocks noChangeArrowheads="1"/>
          </p:cNvSpPr>
          <p:nvPr/>
        </p:nvSpPr>
        <p:spPr bwMode="auto">
          <a:xfrm>
            <a:off x="5903729" y="245034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检验和</a:t>
            </a:r>
          </a:p>
        </p:txBody>
      </p:sp>
      <p:sp>
        <p:nvSpPr>
          <p:cNvPr id="22" name="Text Box 21"/>
          <p:cNvSpPr txBox="1">
            <a:spLocks noChangeArrowheads="1"/>
          </p:cNvSpPr>
          <p:nvPr/>
        </p:nvSpPr>
        <p:spPr bwMode="auto">
          <a:xfrm>
            <a:off x="5160505" y="3586179"/>
            <a:ext cx="9108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23" name="Text Box 22"/>
          <p:cNvSpPr txBox="1">
            <a:spLocks noChangeArrowheads="1"/>
          </p:cNvSpPr>
          <p:nvPr/>
        </p:nvSpPr>
        <p:spPr bwMode="auto">
          <a:xfrm>
            <a:off x="2982509" y="3577035"/>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  部</a:t>
            </a:r>
          </a:p>
        </p:txBody>
      </p:sp>
      <p:sp>
        <p:nvSpPr>
          <p:cNvPr id="24" name="Line 23"/>
          <p:cNvSpPr>
            <a:spLocks noChangeShapeType="1"/>
          </p:cNvSpPr>
          <p:nvPr/>
        </p:nvSpPr>
        <p:spPr bwMode="auto">
          <a:xfrm>
            <a:off x="5105970" y="1779822"/>
            <a:ext cx="0"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Line 24"/>
          <p:cNvSpPr>
            <a:spLocks noChangeShapeType="1"/>
          </p:cNvSpPr>
          <p:nvPr/>
        </p:nvSpPr>
        <p:spPr bwMode="auto">
          <a:xfrm>
            <a:off x="5487725" y="1779822"/>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Line 25"/>
          <p:cNvSpPr>
            <a:spLocks noChangeShapeType="1"/>
          </p:cNvSpPr>
          <p:nvPr/>
        </p:nvSpPr>
        <p:spPr bwMode="auto">
          <a:xfrm>
            <a:off x="5869480" y="1779822"/>
            <a:ext cx="0"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Text Box 26"/>
          <p:cNvSpPr txBox="1">
            <a:spLocks noChangeArrowheads="1"/>
          </p:cNvSpPr>
          <p:nvPr/>
        </p:nvSpPr>
        <p:spPr bwMode="auto">
          <a:xfrm>
            <a:off x="5866236" y="1805157"/>
            <a:ext cx="8354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UDP</a:t>
            </a:r>
            <a:r>
              <a:rPr kumimoji="1" lang="zh-CN" altLang="en-US" sz="1200" b="1" dirty="0">
                <a:latin typeface="微软雅黑" pitchFamily="34" charset="-122"/>
                <a:ea typeface="微软雅黑" pitchFamily="34" charset="-122"/>
              </a:rPr>
              <a:t>长度</a:t>
            </a:r>
          </a:p>
        </p:txBody>
      </p:sp>
      <p:sp>
        <p:nvSpPr>
          <p:cNvPr id="28" name="Text Box 27"/>
          <p:cNvSpPr txBox="1">
            <a:spLocks noChangeArrowheads="1"/>
          </p:cNvSpPr>
          <p:nvPr/>
        </p:nvSpPr>
        <p:spPr bwMode="auto">
          <a:xfrm>
            <a:off x="2229388" y="1805157"/>
            <a:ext cx="8915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源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29" name="Text Box 28"/>
          <p:cNvSpPr txBox="1">
            <a:spLocks noChangeArrowheads="1"/>
          </p:cNvSpPr>
          <p:nvPr/>
        </p:nvSpPr>
        <p:spPr bwMode="auto">
          <a:xfrm>
            <a:off x="3778106" y="1805157"/>
            <a:ext cx="10454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目的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30" name="Text Box 29"/>
          <p:cNvSpPr txBox="1">
            <a:spLocks noChangeArrowheads="1"/>
          </p:cNvSpPr>
          <p:nvPr/>
        </p:nvSpPr>
        <p:spPr bwMode="auto">
          <a:xfrm>
            <a:off x="5178684" y="180515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0</a:t>
            </a:r>
          </a:p>
        </p:txBody>
      </p:sp>
      <p:sp>
        <p:nvSpPr>
          <p:cNvPr id="31" name="Text Box 30"/>
          <p:cNvSpPr txBox="1">
            <a:spLocks noChangeArrowheads="1"/>
          </p:cNvSpPr>
          <p:nvPr/>
        </p:nvSpPr>
        <p:spPr bwMode="auto">
          <a:xfrm>
            <a:off x="5488861" y="1805157"/>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17</a:t>
            </a:r>
          </a:p>
        </p:txBody>
      </p:sp>
      <p:sp>
        <p:nvSpPr>
          <p:cNvPr id="32" name="Line 31"/>
          <p:cNvSpPr>
            <a:spLocks noChangeShapeType="1"/>
          </p:cNvSpPr>
          <p:nvPr/>
        </p:nvSpPr>
        <p:spPr bwMode="auto">
          <a:xfrm>
            <a:off x="2867701" y="4011982"/>
            <a:ext cx="4719679" cy="0"/>
          </a:xfrm>
          <a:prstGeom prst="line">
            <a:avLst/>
          </a:prstGeom>
          <a:noFill/>
          <a:ln w="127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Rectangle 32"/>
          <p:cNvSpPr>
            <a:spLocks noChangeArrowheads="1"/>
          </p:cNvSpPr>
          <p:nvPr/>
        </p:nvSpPr>
        <p:spPr bwMode="auto">
          <a:xfrm>
            <a:off x="4717397" y="3910250"/>
            <a:ext cx="839635" cy="192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Text Box 33"/>
          <p:cNvSpPr txBox="1">
            <a:spLocks noChangeArrowheads="1"/>
          </p:cNvSpPr>
          <p:nvPr/>
        </p:nvSpPr>
        <p:spPr bwMode="auto">
          <a:xfrm>
            <a:off x="4693592" y="3880264"/>
            <a:ext cx="8451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33CC"/>
                </a:solidFill>
                <a:latin typeface="微软雅黑" pitchFamily="34" charset="-122"/>
                <a:ea typeface="微软雅黑" pitchFamily="34" charset="-122"/>
              </a:rPr>
              <a:t>IP </a:t>
            </a:r>
            <a:r>
              <a:rPr kumimoji="1" lang="zh-CN" altLang="en-US" sz="1200" b="1" dirty="0">
                <a:solidFill>
                  <a:srgbClr val="0033CC"/>
                </a:solidFill>
                <a:latin typeface="微软雅黑" pitchFamily="34" charset="-122"/>
                <a:ea typeface="微软雅黑" pitchFamily="34" charset="-122"/>
              </a:rPr>
              <a:t>数据报</a:t>
            </a:r>
          </a:p>
        </p:txBody>
      </p:sp>
      <p:sp>
        <p:nvSpPr>
          <p:cNvPr id="35" name="Text Box 34"/>
          <p:cNvSpPr txBox="1">
            <a:spLocks noChangeArrowheads="1"/>
          </p:cNvSpPr>
          <p:nvPr/>
        </p:nvSpPr>
        <p:spPr bwMode="auto">
          <a:xfrm>
            <a:off x="1480429" y="1563643"/>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33CC"/>
                </a:solidFill>
                <a:latin typeface="微软雅黑" pitchFamily="34" charset="-122"/>
                <a:ea typeface="微软雅黑" pitchFamily="34" charset="-122"/>
              </a:rPr>
              <a:t>字节</a:t>
            </a:r>
          </a:p>
        </p:txBody>
      </p:sp>
      <p:sp>
        <p:nvSpPr>
          <p:cNvPr id="36" name="Text Box 35"/>
          <p:cNvSpPr txBox="1">
            <a:spLocks noChangeArrowheads="1"/>
          </p:cNvSpPr>
          <p:nvPr/>
        </p:nvSpPr>
        <p:spPr bwMode="auto">
          <a:xfrm>
            <a:off x="2585929" y="154896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4</a:t>
            </a:r>
          </a:p>
        </p:txBody>
      </p:sp>
      <p:sp>
        <p:nvSpPr>
          <p:cNvPr id="37" name="Text Box 36"/>
          <p:cNvSpPr txBox="1">
            <a:spLocks noChangeArrowheads="1"/>
          </p:cNvSpPr>
          <p:nvPr/>
        </p:nvSpPr>
        <p:spPr bwMode="auto">
          <a:xfrm>
            <a:off x="4179985" y="154896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4</a:t>
            </a:r>
          </a:p>
        </p:txBody>
      </p:sp>
      <p:sp>
        <p:nvSpPr>
          <p:cNvPr id="38" name="Text Box 37"/>
          <p:cNvSpPr txBox="1">
            <a:spLocks noChangeArrowheads="1"/>
          </p:cNvSpPr>
          <p:nvPr/>
        </p:nvSpPr>
        <p:spPr bwMode="auto">
          <a:xfrm>
            <a:off x="5178684" y="154896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a:t>
            </a:r>
          </a:p>
        </p:txBody>
      </p:sp>
      <p:sp>
        <p:nvSpPr>
          <p:cNvPr id="39" name="Text Box 38"/>
          <p:cNvSpPr txBox="1">
            <a:spLocks noChangeArrowheads="1"/>
          </p:cNvSpPr>
          <p:nvPr/>
        </p:nvSpPr>
        <p:spPr bwMode="auto">
          <a:xfrm>
            <a:off x="5551351" y="154896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a:t>
            </a:r>
          </a:p>
        </p:txBody>
      </p:sp>
      <p:sp>
        <p:nvSpPr>
          <p:cNvPr id="40" name="Text Box 39"/>
          <p:cNvSpPr txBox="1">
            <a:spLocks noChangeArrowheads="1"/>
          </p:cNvSpPr>
          <p:nvPr/>
        </p:nvSpPr>
        <p:spPr bwMode="auto">
          <a:xfrm>
            <a:off x="6114894" y="154896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1" name="Text Box 40"/>
          <p:cNvSpPr txBox="1">
            <a:spLocks noChangeArrowheads="1"/>
          </p:cNvSpPr>
          <p:nvPr/>
        </p:nvSpPr>
        <p:spPr bwMode="auto">
          <a:xfrm>
            <a:off x="2675687" y="2202832"/>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12</a:t>
            </a:r>
          </a:p>
        </p:txBody>
      </p:sp>
      <p:sp>
        <p:nvSpPr>
          <p:cNvPr id="42" name="Text Box 41"/>
          <p:cNvSpPr txBox="1">
            <a:spLocks noChangeArrowheads="1"/>
          </p:cNvSpPr>
          <p:nvPr/>
        </p:nvSpPr>
        <p:spPr bwMode="auto">
          <a:xfrm>
            <a:off x="3584629" y="220598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3" name="Text Box 42"/>
          <p:cNvSpPr txBox="1">
            <a:spLocks noChangeArrowheads="1"/>
          </p:cNvSpPr>
          <p:nvPr/>
        </p:nvSpPr>
        <p:spPr bwMode="auto">
          <a:xfrm>
            <a:off x="4461758" y="220598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4" name="Text Box 43"/>
          <p:cNvSpPr txBox="1">
            <a:spLocks noChangeArrowheads="1"/>
          </p:cNvSpPr>
          <p:nvPr/>
        </p:nvSpPr>
        <p:spPr bwMode="auto">
          <a:xfrm>
            <a:off x="5227541" y="220598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5" name="Text Box 44"/>
          <p:cNvSpPr txBox="1">
            <a:spLocks noChangeArrowheads="1"/>
          </p:cNvSpPr>
          <p:nvPr/>
        </p:nvSpPr>
        <p:spPr bwMode="auto">
          <a:xfrm>
            <a:off x="6098988" y="2205980"/>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6" name="Text Box 45"/>
          <p:cNvSpPr txBox="1">
            <a:spLocks noChangeArrowheads="1"/>
          </p:cNvSpPr>
          <p:nvPr/>
        </p:nvSpPr>
        <p:spPr bwMode="auto">
          <a:xfrm>
            <a:off x="1957142" y="2202832"/>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33CC"/>
                </a:solidFill>
                <a:latin typeface="微软雅黑" pitchFamily="34" charset="-122"/>
                <a:ea typeface="微软雅黑" pitchFamily="34" charset="-122"/>
              </a:rPr>
              <a:t>字节</a:t>
            </a:r>
          </a:p>
        </p:txBody>
      </p:sp>
      <p:sp>
        <p:nvSpPr>
          <p:cNvPr id="47" name="Text Box 46"/>
          <p:cNvSpPr txBox="1">
            <a:spLocks noChangeArrowheads="1"/>
          </p:cNvSpPr>
          <p:nvPr/>
        </p:nvSpPr>
        <p:spPr bwMode="auto">
          <a:xfrm>
            <a:off x="2054335" y="3855964"/>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33CC"/>
                </a:solidFill>
                <a:latin typeface="微软雅黑" pitchFamily="34" charset="-122"/>
                <a:ea typeface="微软雅黑" pitchFamily="34" charset="-122"/>
              </a:rPr>
              <a:t>发送在前</a:t>
            </a:r>
          </a:p>
        </p:txBody>
      </p:sp>
      <p:sp>
        <p:nvSpPr>
          <p:cNvPr id="48" name="Rectangle 48"/>
          <p:cNvSpPr>
            <a:spLocks noChangeArrowheads="1"/>
          </p:cNvSpPr>
          <p:nvPr/>
        </p:nvSpPr>
        <p:spPr bwMode="auto">
          <a:xfrm>
            <a:off x="4443579" y="2985736"/>
            <a:ext cx="3143801" cy="302048"/>
          </a:xfrm>
          <a:prstGeom prst="rect">
            <a:avLst/>
          </a:prstGeom>
          <a:solidFill>
            <a:srgbClr val="66FF99"/>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49" name="Text Box 49"/>
          <p:cNvSpPr txBox="1">
            <a:spLocks noChangeArrowheads="1"/>
          </p:cNvSpPr>
          <p:nvPr/>
        </p:nvSpPr>
        <p:spPr bwMode="auto">
          <a:xfrm>
            <a:off x="5557032" y="3014054"/>
            <a:ext cx="9108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50" name="Text Box 50"/>
          <p:cNvSpPr txBox="1">
            <a:spLocks noChangeArrowheads="1"/>
          </p:cNvSpPr>
          <p:nvPr/>
        </p:nvSpPr>
        <p:spPr bwMode="auto">
          <a:xfrm>
            <a:off x="3770962" y="2995766"/>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  部</a:t>
            </a:r>
          </a:p>
        </p:txBody>
      </p:sp>
      <p:sp>
        <p:nvSpPr>
          <p:cNvPr id="51" name="Text Box 52"/>
          <p:cNvSpPr txBox="1">
            <a:spLocks noChangeArrowheads="1"/>
          </p:cNvSpPr>
          <p:nvPr/>
        </p:nvSpPr>
        <p:spPr bwMode="auto">
          <a:xfrm>
            <a:off x="2312929" y="2985737"/>
            <a:ext cx="1343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33CC"/>
                </a:solidFill>
                <a:latin typeface="微软雅黑" pitchFamily="34" charset="-122"/>
                <a:ea typeface="微软雅黑" pitchFamily="34" charset="-122"/>
              </a:rPr>
              <a:t>UDP </a:t>
            </a:r>
            <a:r>
              <a:rPr kumimoji="1" lang="zh-CN" altLang="en-US" sz="1200" b="1" dirty="0">
                <a:solidFill>
                  <a:srgbClr val="0033CC"/>
                </a:solidFill>
                <a:latin typeface="微软雅黑" pitchFamily="34" charset="-122"/>
                <a:ea typeface="微软雅黑" pitchFamily="34" charset="-122"/>
              </a:rPr>
              <a:t>用户数据报</a:t>
            </a:r>
          </a:p>
        </p:txBody>
      </p:sp>
      <p:sp>
        <p:nvSpPr>
          <p:cNvPr id="52" name="Rectangle 4"/>
          <p:cNvSpPr>
            <a:spLocks noChangeArrowheads="1"/>
          </p:cNvSpPr>
          <p:nvPr/>
        </p:nvSpPr>
        <p:spPr bwMode="auto">
          <a:xfrm>
            <a:off x="3673978" y="3294983"/>
            <a:ext cx="3907750" cy="261617"/>
          </a:xfrm>
          <a:prstGeom prst="rect">
            <a:avLst/>
          </a:prstGeom>
          <a:gradFill flip="none" rotWithShape="1">
            <a:gsLst>
              <a:gs pos="0">
                <a:srgbClr val="00B0F0"/>
              </a:gs>
              <a:gs pos="100000">
                <a:srgbClr val="99FFCC"/>
              </a:gs>
            </a:gsLst>
            <a:lin ang="16200000" scaled="1"/>
            <a:tileRect/>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53" name="Rectangle 59"/>
          <p:cNvSpPr>
            <a:spLocks noChangeArrowheads="1"/>
          </p:cNvSpPr>
          <p:nvPr/>
        </p:nvSpPr>
        <p:spPr bwMode="auto">
          <a:xfrm>
            <a:off x="3317169" y="2443968"/>
            <a:ext cx="3318773" cy="305195"/>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Tree>
    <p:extLst>
      <p:ext uri="{BB962C8B-B14F-4D97-AF65-F5344CB8AC3E}">
        <p14:creationId xmlns:p14="http://schemas.microsoft.com/office/powerpoint/2010/main" val="149312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50"/>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35" presetClass="emph" presetSubtype="0" repeatCount="4000" fill="hold" grpId="0" nodeType="afterEffect">
                                  <p:stCondLst>
                                    <p:cond delay="250"/>
                                  </p:stCondLst>
                                  <p:childTnLst>
                                    <p:anim calcmode="discrete" valueType="str">
                                      <p:cBhvr>
                                        <p:cTn id="9"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1342"/>
            <a:ext cx="8053711" cy="377647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55"/>
          <p:cNvSpPr txBox="1">
            <a:spLocks noChangeArrowheads="1"/>
          </p:cNvSpPr>
          <p:nvPr/>
        </p:nvSpPr>
        <p:spPr bwMode="auto">
          <a:xfrm>
            <a:off x="1288036" y="816315"/>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在计算检验和时，临时</a:t>
            </a:r>
            <a:r>
              <a:rPr lang="zh-CN" altLang="en-US" sz="1600" b="1" dirty="0" smtClean="0">
                <a:solidFill>
                  <a:schemeClr val="bg1"/>
                </a:solidFill>
                <a:latin typeface="微软雅黑" pitchFamily="34" charset="-122"/>
                <a:ea typeface="微软雅黑" pitchFamily="34" charset="-122"/>
              </a:rPr>
              <a:t>把 </a:t>
            </a:r>
            <a:r>
              <a:rPr lang="en-US" altLang="zh-CN" sz="1600" b="1" dirty="0" smtClean="0">
                <a:solidFill>
                  <a:schemeClr val="bg1"/>
                </a:solidFill>
                <a:latin typeface="微软雅黑" pitchFamily="34" charset="-122"/>
                <a:ea typeface="微软雅黑" pitchFamily="34" charset="-122"/>
              </a:rPr>
              <a:t>12 </a:t>
            </a:r>
            <a:r>
              <a:rPr lang="zh-CN" altLang="en-US" sz="1600" b="1" dirty="0" smtClean="0">
                <a:solidFill>
                  <a:schemeClr val="bg1"/>
                </a:solidFill>
                <a:latin typeface="微软雅黑" pitchFamily="34" charset="-122"/>
                <a:ea typeface="微软雅黑" pitchFamily="34" charset="-122"/>
              </a:rPr>
              <a:t>字节的“伪首部”</a:t>
            </a:r>
            <a:r>
              <a:rPr lang="zh-CN" altLang="en-US" sz="1600" b="1" dirty="0">
                <a:solidFill>
                  <a:schemeClr val="bg1"/>
                </a:solidFill>
                <a:latin typeface="微软雅黑" pitchFamily="34" charset="-122"/>
                <a:ea typeface="微软雅黑" pitchFamily="34" charset="-122"/>
              </a:rPr>
              <a:t>和 </a:t>
            </a:r>
            <a:r>
              <a:rPr lang="en-US" altLang="zh-CN" sz="1600" b="1" dirty="0">
                <a:solidFill>
                  <a:schemeClr val="bg1"/>
                </a:solidFill>
                <a:latin typeface="微软雅黑" pitchFamily="34" charset="-122"/>
                <a:ea typeface="微软雅黑" pitchFamily="34" charset="-122"/>
              </a:rPr>
              <a:t>UDP </a:t>
            </a:r>
            <a:r>
              <a:rPr lang="zh-CN" altLang="en-US" sz="1600" b="1" dirty="0">
                <a:solidFill>
                  <a:schemeClr val="bg1"/>
                </a:solidFill>
                <a:latin typeface="微软雅黑" pitchFamily="34" charset="-122"/>
                <a:ea typeface="微软雅黑" pitchFamily="34" charset="-122"/>
              </a:rPr>
              <a:t>用户数据报连接在一起。伪首部仅仅是为了计算检验和。</a:t>
            </a:r>
          </a:p>
        </p:txBody>
      </p:sp>
      <p:sp>
        <p:nvSpPr>
          <p:cNvPr id="4" name="Rectangle 2"/>
          <p:cNvSpPr>
            <a:spLocks noChangeArrowheads="1"/>
          </p:cNvSpPr>
          <p:nvPr/>
        </p:nvSpPr>
        <p:spPr bwMode="auto">
          <a:xfrm>
            <a:off x="2898378" y="3648253"/>
            <a:ext cx="772600" cy="302048"/>
          </a:xfrm>
          <a:prstGeom prst="rect">
            <a:avLst/>
          </a:prstGeom>
          <a:solidFill>
            <a:srgbClr val="0033CC"/>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5" name="Freeform 3"/>
          <p:cNvSpPr>
            <a:spLocks/>
          </p:cNvSpPr>
          <p:nvPr/>
        </p:nvSpPr>
        <p:spPr bwMode="auto">
          <a:xfrm>
            <a:off x="3314219" y="2832868"/>
            <a:ext cx="3316500" cy="231247"/>
          </a:xfrm>
          <a:custGeom>
            <a:avLst/>
            <a:gdLst>
              <a:gd name="T0" fmla="*/ 0 w 2919"/>
              <a:gd name="T1" fmla="*/ 0 h 276"/>
              <a:gd name="T2" fmla="*/ 2919 w 2919"/>
              <a:gd name="T3" fmla="*/ 0 h 276"/>
              <a:gd name="T4" fmla="*/ 1066 w 2919"/>
              <a:gd name="T5" fmla="*/ 276 h 276"/>
              <a:gd name="T6" fmla="*/ 346 w 2919"/>
              <a:gd name="T7" fmla="*/ 268 h 276"/>
              <a:gd name="T8" fmla="*/ 0 w 2919"/>
              <a:gd name="T9" fmla="*/ 0 h 276"/>
            </a:gdLst>
            <a:ahLst/>
            <a:cxnLst>
              <a:cxn ang="0">
                <a:pos x="T0" y="T1"/>
              </a:cxn>
              <a:cxn ang="0">
                <a:pos x="T2" y="T3"/>
              </a:cxn>
              <a:cxn ang="0">
                <a:pos x="T4" y="T5"/>
              </a:cxn>
              <a:cxn ang="0">
                <a:pos x="T6" y="T7"/>
              </a:cxn>
              <a:cxn ang="0">
                <a:pos x="T8" y="T9"/>
              </a:cxn>
            </a:cxnLst>
            <a:rect l="0" t="0" r="r" b="b"/>
            <a:pathLst>
              <a:path w="2919" h="276">
                <a:moveTo>
                  <a:pt x="0" y="0"/>
                </a:moveTo>
                <a:lnTo>
                  <a:pt x="2919" y="0"/>
                </a:lnTo>
                <a:lnTo>
                  <a:pt x="1066" y="276"/>
                </a:lnTo>
                <a:lnTo>
                  <a:pt x="346" y="268"/>
                </a:lnTo>
                <a:lnTo>
                  <a:pt x="0" y="0"/>
                </a:lnTo>
                <a:close/>
              </a:path>
            </a:pathLst>
          </a:custGeom>
          <a:gradFill rotWithShape="1">
            <a:gsLst>
              <a:gs pos="0">
                <a:srgbClr val="00B0F0"/>
              </a:gs>
              <a:gs pos="100000">
                <a:srgbClr val="FF99FF"/>
              </a:gs>
            </a:gsLst>
            <a:lin ang="5400000" scaled="1"/>
          </a:gra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7" name="AutoShape 6"/>
          <p:cNvSpPr>
            <a:spLocks noChangeArrowheads="1"/>
          </p:cNvSpPr>
          <p:nvPr/>
        </p:nvSpPr>
        <p:spPr bwMode="auto">
          <a:xfrm>
            <a:off x="2326881" y="3708034"/>
            <a:ext cx="571498" cy="190878"/>
          </a:xfrm>
          <a:prstGeom prst="leftArrow">
            <a:avLst>
              <a:gd name="adj1" fmla="val 50000"/>
              <a:gd name="adj2" fmla="val 69093"/>
            </a:avLst>
          </a:prstGeom>
          <a:solidFill>
            <a:srgbClr val="FFFF00"/>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8" name="Freeform 7"/>
          <p:cNvSpPr>
            <a:spLocks/>
          </p:cNvSpPr>
          <p:nvPr/>
        </p:nvSpPr>
        <p:spPr bwMode="auto">
          <a:xfrm>
            <a:off x="1912176" y="2160248"/>
            <a:ext cx="4787850" cy="370572"/>
          </a:xfrm>
          <a:custGeom>
            <a:avLst/>
            <a:gdLst>
              <a:gd name="T0" fmla="*/ 0 w 3600"/>
              <a:gd name="T1" fmla="*/ 0 h 432"/>
              <a:gd name="T2" fmla="*/ 3600 w 3600"/>
              <a:gd name="T3" fmla="*/ 0 h 432"/>
              <a:gd name="T4" fmla="*/ 1056 w 3600"/>
              <a:gd name="T5" fmla="*/ 432 h 432"/>
              <a:gd name="T6" fmla="*/ 384 w 3600"/>
              <a:gd name="T7" fmla="*/ 432 h 432"/>
              <a:gd name="T8" fmla="*/ 0 w 3600"/>
              <a:gd name="T9" fmla="*/ 0 h 432"/>
            </a:gdLst>
            <a:ahLst/>
            <a:cxnLst>
              <a:cxn ang="0">
                <a:pos x="T0" y="T1"/>
              </a:cxn>
              <a:cxn ang="0">
                <a:pos x="T2" y="T3"/>
              </a:cxn>
              <a:cxn ang="0">
                <a:pos x="T4" y="T5"/>
              </a:cxn>
              <a:cxn ang="0">
                <a:pos x="T6" y="T7"/>
              </a:cxn>
              <a:cxn ang="0">
                <a:pos x="T8" y="T9"/>
              </a:cxn>
            </a:cxnLst>
            <a:rect l="0" t="0" r="r" b="b"/>
            <a:pathLst>
              <a:path w="3600" h="432">
                <a:moveTo>
                  <a:pt x="0" y="0"/>
                </a:moveTo>
                <a:lnTo>
                  <a:pt x="3600" y="0"/>
                </a:lnTo>
                <a:lnTo>
                  <a:pt x="1056" y="432"/>
                </a:lnTo>
                <a:lnTo>
                  <a:pt x="384" y="432"/>
                </a:lnTo>
                <a:lnTo>
                  <a:pt x="0" y="0"/>
                </a:lnTo>
                <a:close/>
              </a:path>
            </a:pathLst>
          </a:custGeom>
          <a:gradFill rotWithShape="1">
            <a:gsLst>
              <a:gs pos="0">
                <a:srgbClr val="66FF99"/>
              </a:gs>
              <a:gs pos="100000">
                <a:srgbClr val="00B0F0"/>
              </a:gs>
            </a:gsLst>
            <a:lin ang="5400000" scaled="1"/>
          </a:gra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9" name="Rectangle 8"/>
          <p:cNvSpPr>
            <a:spLocks noChangeArrowheads="1"/>
          </p:cNvSpPr>
          <p:nvPr/>
        </p:nvSpPr>
        <p:spPr bwMode="auto">
          <a:xfrm>
            <a:off x="3314219" y="2530820"/>
            <a:ext cx="3316500" cy="302048"/>
          </a:xfrm>
          <a:prstGeom prst="rect">
            <a:avLst/>
          </a:prstGeom>
          <a:solidFill>
            <a:srgbClr val="00FFFF"/>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1" name="Line 10"/>
          <p:cNvSpPr>
            <a:spLocks noChangeShapeType="1"/>
          </p:cNvSpPr>
          <p:nvPr/>
        </p:nvSpPr>
        <p:spPr bwMode="auto">
          <a:xfrm>
            <a:off x="4143628" y="2530820"/>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Rectangle 11"/>
          <p:cNvSpPr>
            <a:spLocks noChangeArrowheads="1"/>
          </p:cNvSpPr>
          <p:nvPr/>
        </p:nvSpPr>
        <p:spPr bwMode="auto">
          <a:xfrm>
            <a:off x="1915585" y="1858200"/>
            <a:ext cx="4784441" cy="302048"/>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2"/>
          <p:cNvSpPr>
            <a:spLocks noChangeShapeType="1"/>
          </p:cNvSpPr>
          <p:nvPr/>
        </p:nvSpPr>
        <p:spPr bwMode="auto">
          <a:xfrm>
            <a:off x="3508505" y="1858200"/>
            <a:ext cx="2273"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3"/>
          <p:cNvSpPr>
            <a:spLocks noChangeShapeType="1"/>
          </p:cNvSpPr>
          <p:nvPr/>
        </p:nvSpPr>
        <p:spPr bwMode="auto">
          <a:xfrm>
            <a:off x="4971900" y="2530820"/>
            <a:ext cx="2273"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4"/>
          <p:cNvSpPr>
            <a:spLocks noChangeShapeType="1"/>
          </p:cNvSpPr>
          <p:nvPr/>
        </p:nvSpPr>
        <p:spPr bwMode="auto">
          <a:xfrm>
            <a:off x="5801309" y="2530820"/>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Freeform 15"/>
          <p:cNvSpPr>
            <a:spLocks/>
          </p:cNvSpPr>
          <p:nvPr/>
        </p:nvSpPr>
        <p:spPr bwMode="auto">
          <a:xfrm>
            <a:off x="2420047" y="2530820"/>
            <a:ext cx="894172" cy="302048"/>
          </a:xfrm>
          <a:custGeom>
            <a:avLst/>
            <a:gdLst>
              <a:gd name="T0" fmla="*/ 672 w 672"/>
              <a:gd name="T1" fmla="*/ 288 h 288"/>
              <a:gd name="T2" fmla="*/ 0 w 672"/>
              <a:gd name="T3" fmla="*/ 288 h 288"/>
              <a:gd name="T4" fmla="*/ 0 w 672"/>
              <a:gd name="T5" fmla="*/ 0 h 288"/>
              <a:gd name="T6" fmla="*/ 672 w 672"/>
              <a:gd name="T7" fmla="*/ 0 h 288"/>
            </a:gdLst>
            <a:ahLst/>
            <a:cxnLst>
              <a:cxn ang="0">
                <a:pos x="T0" y="T1"/>
              </a:cxn>
              <a:cxn ang="0">
                <a:pos x="T2" y="T3"/>
              </a:cxn>
              <a:cxn ang="0">
                <a:pos x="T4" y="T5"/>
              </a:cxn>
              <a:cxn ang="0">
                <a:pos x="T6" y="T7"/>
              </a:cxn>
            </a:cxnLst>
            <a:rect l="0" t="0" r="r" b="b"/>
            <a:pathLst>
              <a:path w="672" h="288">
                <a:moveTo>
                  <a:pt x="672" y="288"/>
                </a:moveTo>
                <a:lnTo>
                  <a:pt x="0" y="288"/>
                </a:lnTo>
                <a:lnTo>
                  <a:pt x="0" y="0"/>
                </a:lnTo>
                <a:lnTo>
                  <a:pt x="672" y="0"/>
                </a:lnTo>
              </a:path>
            </a:pathLst>
          </a:custGeom>
          <a:solidFill>
            <a:srgbClr val="0000FF"/>
          </a:solidFill>
          <a:ln w="19050" cap="flat" cmpd="sng">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Text Box 16"/>
          <p:cNvSpPr txBox="1">
            <a:spLocks noChangeArrowheads="1"/>
          </p:cNvSpPr>
          <p:nvPr/>
        </p:nvSpPr>
        <p:spPr bwMode="auto">
          <a:xfrm>
            <a:off x="2522412" y="2537867"/>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伪首部</a:t>
            </a:r>
          </a:p>
        </p:txBody>
      </p:sp>
      <p:sp>
        <p:nvSpPr>
          <p:cNvPr id="18" name="Text Box 17"/>
          <p:cNvSpPr txBox="1">
            <a:spLocks noChangeArrowheads="1"/>
          </p:cNvSpPr>
          <p:nvPr/>
        </p:nvSpPr>
        <p:spPr bwMode="auto">
          <a:xfrm>
            <a:off x="3395324" y="252872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源端口</a:t>
            </a:r>
          </a:p>
        </p:txBody>
      </p:sp>
      <p:sp>
        <p:nvSpPr>
          <p:cNvPr id="19" name="Text Box 18"/>
          <p:cNvSpPr txBox="1">
            <a:spLocks noChangeArrowheads="1"/>
          </p:cNvSpPr>
          <p:nvPr/>
        </p:nvSpPr>
        <p:spPr bwMode="auto">
          <a:xfrm>
            <a:off x="4147308" y="2528723"/>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目的端口</a:t>
            </a:r>
          </a:p>
        </p:txBody>
      </p:sp>
      <p:sp>
        <p:nvSpPr>
          <p:cNvPr id="20" name="Text Box 19"/>
          <p:cNvSpPr txBox="1">
            <a:spLocks noChangeArrowheads="1"/>
          </p:cNvSpPr>
          <p:nvPr/>
        </p:nvSpPr>
        <p:spPr bwMode="auto">
          <a:xfrm>
            <a:off x="5102834" y="2527674"/>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长  度</a:t>
            </a:r>
          </a:p>
        </p:txBody>
      </p:sp>
      <p:sp>
        <p:nvSpPr>
          <p:cNvPr id="21" name="Text Box 20"/>
          <p:cNvSpPr txBox="1">
            <a:spLocks noChangeArrowheads="1"/>
          </p:cNvSpPr>
          <p:nvPr/>
        </p:nvSpPr>
        <p:spPr bwMode="auto">
          <a:xfrm>
            <a:off x="5903729" y="252872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检验和</a:t>
            </a:r>
          </a:p>
        </p:txBody>
      </p:sp>
      <p:sp>
        <p:nvSpPr>
          <p:cNvPr id="22" name="Text Box 21"/>
          <p:cNvSpPr txBox="1">
            <a:spLocks noChangeArrowheads="1"/>
          </p:cNvSpPr>
          <p:nvPr/>
        </p:nvSpPr>
        <p:spPr bwMode="auto">
          <a:xfrm>
            <a:off x="5160505" y="3677620"/>
            <a:ext cx="9108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23" name="Text Box 22"/>
          <p:cNvSpPr txBox="1">
            <a:spLocks noChangeArrowheads="1"/>
          </p:cNvSpPr>
          <p:nvPr/>
        </p:nvSpPr>
        <p:spPr bwMode="auto">
          <a:xfrm>
            <a:off x="2982509" y="3668476"/>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  部</a:t>
            </a:r>
          </a:p>
        </p:txBody>
      </p:sp>
      <p:sp>
        <p:nvSpPr>
          <p:cNvPr id="24" name="Line 23"/>
          <p:cNvSpPr>
            <a:spLocks noChangeShapeType="1"/>
          </p:cNvSpPr>
          <p:nvPr/>
        </p:nvSpPr>
        <p:spPr bwMode="auto">
          <a:xfrm>
            <a:off x="5105970" y="1858200"/>
            <a:ext cx="0"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Line 24"/>
          <p:cNvSpPr>
            <a:spLocks noChangeShapeType="1"/>
          </p:cNvSpPr>
          <p:nvPr/>
        </p:nvSpPr>
        <p:spPr bwMode="auto">
          <a:xfrm>
            <a:off x="5487725" y="1858200"/>
            <a:ext cx="1136"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Line 25"/>
          <p:cNvSpPr>
            <a:spLocks noChangeShapeType="1"/>
          </p:cNvSpPr>
          <p:nvPr/>
        </p:nvSpPr>
        <p:spPr bwMode="auto">
          <a:xfrm>
            <a:off x="5869480" y="1858200"/>
            <a:ext cx="0" cy="3020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Text Box 26"/>
          <p:cNvSpPr txBox="1">
            <a:spLocks noChangeArrowheads="1"/>
          </p:cNvSpPr>
          <p:nvPr/>
        </p:nvSpPr>
        <p:spPr bwMode="auto">
          <a:xfrm>
            <a:off x="5866236" y="1883535"/>
            <a:ext cx="8354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UDP</a:t>
            </a:r>
            <a:r>
              <a:rPr kumimoji="1" lang="zh-CN" altLang="en-US" sz="1200" b="1" dirty="0">
                <a:latin typeface="微软雅黑" pitchFamily="34" charset="-122"/>
                <a:ea typeface="微软雅黑" pitchFamily="34" charset="-122"/>
              </a:rPr>
              <a:t>长度</a:t>
            </a:r>
          </a:p>
        </p:txBody>
      </p:sp>
      <p:sp>
        <p:nvSpPr>
          <p:cNvPr id="28" name="Text Box 27"/>
          <p:cNvSpPr txBox="1">
            <a:spLocks noChangeArrowheads="1"/>
          </p:cNvSpPr>
          <p:nvPr/>
        </p:nvSpPr>
        <p:spPr bwMode="auto">
          <a:xfrm>
            <a:off x="2229388" y="1883535"/>
            <a:ext cx="8915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源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29" name="Text Box 28"/>
          <p:cNvSpPr txBox="1">
            <a:spLocks noChangeArrowheads="1"/>
          </p:cNvSpPr>
          <p:nvPr/>
        </p:nvSpPr>
        <p:spPr bwMode="auto">
          <a:xfrm>
            <a:off x="3778106" y="1883535"/>
            <a:ext cx="10454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目的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30" name="Text Box 29"/>
          <p:cNvSpPr txBox="1">
            <a:spLocks noChangeArrowheads="1"/>
          </p:cNvSpPr>
          <p:nvPr/>
        </p:nvSpPr>
        <p:spPr bwMode="auto">
          <a:xfrm>
            <a:off x="5178684" y="1883535"/>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0</a:t>
            </a:r>
          </a:p>
        </p:txBody>
      </p:sp>
      <p:sp>
        <p:nvSpPr>
          <p:cNvPr id="31" name="Text Box 30"/>
          <p:cNvSpPr txBox="1">
            <a:spLocks noChangeArrowheads="1"/>
          </p:cNvSpPr>
          <p:nvPr/>
        </p:nvSpPr>
        <p:spPr bwMode="auto">
          <a:xfrm>
            <a:off x="5488861" y="1883535"/>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17</a:t>
            </a:r>
          </a:p>
        </p:txBody>
      </p:sp>
      <p:sp>
        <p:nvSpPr>
          <p:cNvPr id="32" name="Line 31"/>
          <p:cNvSpPr>
            <a:spLocks noChangeShapeType="1"/>
          </p:cNvSpPr>
          <p:nvPr/>
        </p:nvSpPr>
        <p:spPr bwMode="auto">
          <a:xfrm>
            <a:off x="2867701" y="4103423"/>
            <a:ext cx="4719679" cy="0"/>
          </a:xfrm>
          <a:prstGeom prst="line">
            <a:avLst/>
          </a:prstGeom>
          <a:noFill/>
          <a:ln w="127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Rectangle 32"/>
          <p:cNvSpPr>
            <a:spLocks noChangeArrowheads="1"/>
          </p:cNvSpPr>
          <p:nvPr/>
        </p:nvSpPr>
        <p:spPr bwMode="auto">
          <a:xfrm>
            <a:off x="4717397" y="4001691"/>
            <a:ext cx="839635" cy="192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Text Box 33"/>
          <p:cNvSpPr txBox="1">
            <a:spLocks noChangeArrowheads="1"/>
          </p:cNvSpPr>
          <p:nvPr/>
        </p:nvSpPr>
        <p:spPr bwMode="auto">
          <a:xfrm>
            <a:off x="4693592" y="3971705"/>
            <a:ext cx="8451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33CC"/>
                </a:solidFill>
                <a:latin typeface="微软雅黑" pitchFamily="34" charset="-122"/>
                <a:ea typeface="微软雅黑" pitchFamily="34" charset="-122"/>
              </a:rPr>
              <a:t>IP </a:t>
            </a:r>
            <a:r>
              <a:rPr kumimoji="1" lang="zh-CN" altLang="en-US" sz="1200" b="1" dirty="0">
                <a:solidFill>
                  <a:srgbClr val="0033CC"/>
                </a:solidFill>
                <a:latin typeface="微软雅黑" pitchFamily="34" charset="-122"/>
                <a:ea typeface="微软雅黑" pitchFamily="34" charset="-122"/>
              </a:rPr>
              <a:t>数据报</a:t>
            </a:r>
          </a:p>
        </p:txBody>
      </p:sp>
      <p:sp>
        <p:nvSpPr>
          <p:cNvPr id="35" name="Text Box 34"/>
          <p:cNvSpPr txBox="1">
            <a:spLocks noChangeArrowheads="1"/>
          </p:cNvSpPr>
          <p:nvPr/>
        </p:nvSpPr>
        <p:spPr bwMode="auto">
          <a:xfrm>
            <a:off x="1480429" y="1642021"/>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33CC"/>
                </a:solidFill>
                <a:latin typeface="微软雅黑" pitchFamily="34" charset="-122"/>
                <a:ea typeface="微软雅黑" pitchFamily="34" charset="-122"/>
              </a:rPr>
              <a:t>字节</a:t>
            </a:r>
          </a:p>
        </p:txBody>
      </p:sp>
      <p:sp>
        <p:nvSpPr>
          <p:cNvPr id="36" name="Text Box 35"/>
          <p:cNvSpPr txBox="1">
            <a:spLocks noChangeArrowheads="1"/>
          </p:cNvSpPr>
          <p:nvPr/>
        </p:nvSpPr>
        <p:spPr bwMode="auto">
          <a:xfrm>
            <a:off x="2585929"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4</a:t>
            </a:r>
          </a:p>
        </p:txBody>
      </p:sp>
      <p:sp>
        <p:nvSpPr>
          <p:cNvPr id="37" name="Text Box 36"/>
          <p:cNvSpPr txBox="1">
            <a:spLocks noChangeArrowheads="1"/>
          </p:cNvSpPr>
          <p:nvPr/>
        </p:nvSpPr>
        <p:spPr bwMode="auto">
          <a:xfrm>
            <a:off x="4179985"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4</a:t>
            </a:r>
          </a:p>
        </p:txBody>
      </p:sp>
      <p:sp>
        <p:nvSpPr>
          <p:cNvPr id="38" name="Text Box 37"/>
          <p:cNvSpPr txBox="1">
            <a:spLocks noChangeArrowheads="1"/>
          </p:cNvSpPr>
          <p:nvPr/>
        </p:nvSpPr>
        <p:spPr bwMode="auto">
          <a:xfrm>
            <a:off x="5178684"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a:t>
            </a:r>
          </a:p>
        </p:txBody>
      </p:sp>
      <p:sp>
        <p:nvSpPr>
          <p:cNvPr id="39" name="Text Box 38"/>
          <p:cNvSpPr txBox="1">
            <a:spLocks noChangeArrowheads="1"/>
          </p:cNvSpPr>
          <p:nvPr/>
        </p:nvSpPr>
        <p:spPr bwMode="auto">
          <a:xfrm>
            <a:off x="5551351"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a:t>
            </a:r>
          </a:p>
        </p:txBody>
      </p:sp>
      <p:sp>
        <p:nvSpPr>
          <p:cNvPr id="40" name="Text Box 39"/>
          <p:cNvSpPr txBox="1">
            <a:spLocks noChangeArrowheads="1"/>
          </p:cNvSpPr>
          <p:nvPr/>
        </p:nvSpPr>
        <p:spPr bwMode="auto">
          <a:xfrm>
            <a:off x="6114894" y="162733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1" name="Text Box 40"/>
          <p:cNvSpPr txBox="1">
            <a:spLocks noChangeArrowheads="1"/>
          </p:cNvSpPr>
          <p:nvPr/>
        </p:nvSpPr>
        <p:spPr bwMode="auto">
          <a:xfrm>
            <a:off x="2675687" y="2281210"/>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12</a:t>
            </a:r>
          </a:p>
        </p:txBody>
      </p:sp>
      <p:sp>
        <p:nvSpPr>
          <p:cNvPr id="42" name="Text Box 41"/>
          <p:cNvSpPr txBox="1">
            <a:spLocks noChangeArrowheads="1"/>
          </p:cNvSpPr>
          <p:nvPr/>
        </p:nvSpPr>
        <p:spPr bwMode="auto">
          <a:xfrm>
            <a:off x="3584629" y="228435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3" name="Text Box 42"/>
          <p:cNvSpPr txBox="1">
            <a:spLocks noChangeArrowheads="1"/>
          </p:cNvSpPr>
          <p:nvPr/>
        </p:nvSpPr>
        <p:spPr bwMode="auto">
          <a:xfrm>
            <a:off x="4461758" y="228435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4" name="Text Box 43"/>
          <p:cNvSpPr txBox="1">
            <a:spLocks noChangeArrowheads="1"/>
          </p:cNvSpPr>
          <p:nvPr/>
        </p:nvSpPr>
        <p:spPr bwMode="auto">
          <a:xfrm>
            <a:off x="5227541" y="228435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5" name="Text Box 44"/>
          <p:cNvSpPr txBox="1">
            <a:spLocks noChangeArrowheads="1"/>
          </p:cNvSpPr>
          <p:nvPr/>
        </p:nvSpPr>
        <p:spPr bwMode="auto">
          <a:xfrm>
            <a:off x="6098988" y="228435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33CC"/>
                </a:solidFill>
                <a:latin typeface="微软雅黑" pitchFamily="34" charset="-122"/>
                <a:ea typeface="微软雅黑" pitchFamily="34" charset="-122"/>
              </a:rPr>
              <a:t>2</a:t>
            </a:r>
          </a:p>
        </p:txBody>
      </p:sp>
      <p:sp>
        <p:nvSpPr>
          <p:cNvPr id="46" name="Text Box 45"/>
          <p:cNvSpPr txBox="1">
            <a:spLocks noChangeArrowheads="1"/>
          </p:cNvSpPr>
          <p:nvPr/>
        </p:nvSpPr>
        <p:spPr bwMode="auto">
          <a:xfrm>
            <a:off x="1957142" y="228121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33CC"/>
                </a:solidFill>
                <a:latin typeface="微软雅黑" pitchFamily="34" charset="-122"/>
                <a:ea typeface="微软雅黑" pitchFamily="34" charset="-122"/>
              </a:rPr>
              <a:t>字节</a:t>
            </a:r>
          </a:p>
        </p:txBody>
      </p:sp>
      <p:sp>
        <p:nvSpPr>
          <p:cNvPr id="47" name="Text Box 46"/>
          <p:cNvSpPr txBox="1">
            <a:spLocks noChangeArrowheads="1"/>
          </p:cNvSpPr>
          <p:nvPr/>
        </p:nvSpPr>
        <p:spPr bwMode="auto">
          <a:xfrm>
            <a:off x="2054335" y="394740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33CC"/>
                </a:solidFill>
                <a:latin typeface="微软雅黑" pitchFamily="34" charset="-122"/>
                <a:ea typeface="微软雅黑" pitchFamily="34" charset="-122"/>
              </a:rPr>
              <a:t>发送在前</a:t>
            </a:r>
          </a:p>
        </p:txBody>
      </p:sp>
      <p:sp>
        <p:nvSpPr>
          <p:cNvPr id="49" name="Text Box 49"/>
          <p:cNvSpPr txBox="1">
            <a:spLocks noChangeArrowheads="1"/>
          </p:cNvSpPr>
          <p:nvPr/>
        </p:nvSpPr>
        <p:spPr bwMode="auto">
          <a:xfrm>
            <a:off x="5557032" y="3092432"/>
            <a:ext cx="9108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50" name="Text Box 50"/>
          <p:cNvSpPr txBox="1">
            <a:spLocks noChangeArrowheads="1"/>
          </p:cNvSpPr>
          <p:nvPr/>
        </p:nvSpPr>
        <p:spPr bwMode="auto">
          <a:xfrm>
            <a:off x="3770962" y="3074144"/>
            <a:ext cx="5854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  部</a:t>
            </a:r>
          </a:p>
        </p:txBody>
      </p:sp>
      <p:sp>
        <p:nvSpPr>
          <p:cNvPr id="51" name="Text Box 52"/>
          <p:cNvSpPr txBox="1">
            <a:spLocks noChangeArrowheads="1"/>
          </p:cNvSpPr>
          <p:nvPr/>
        </p:nvSpPr>
        <p:spPr bwMode="auto">
          <a:xfrm>
            <a:off x="2312929" y="3064115"/>
            <a:ext cx="1343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33CC"/>
                </a:solidFill>
                <a:latin typeface="微软雅黑" pitchFamily="34" charset="-122"/>
                <a:ea typeface="微软雅黑" pitchFamily="34" charset="-122"/>
              </a:rPr>
              <a:t>UDP </a:t>
            </a:r>
            <a:r>
              <a:rPr kumimoji="1" lang="zh-CN" altLang="en-US" sz="1200" b="1" dirty="0">
                <a:solidFill>
                  <a:srgbClr val="0033CC"/>
                </a:solidFill>
                <a:latin typeface="微软雅黑" pitchFamily="34" charset="-122"/>
                <a:ea typeface="微软雅黑" pitchFamily="34" charset="-122"/>
              </a:rPr>
              <a:t>用户数据报</a:t>
            </a:r>
          </a:p>
        </p:txBody>
      </p:sp>
      <p:sp>
        <p:nvSpPr>
          <p:cNvPr id="52" name="Rectangle 4"/>
          <p:cNvSpPr>
            <a:spLocks noChangeArrowheads="1"/>
          </p:cNvSpPr>
          <p:nvPr/>
        </p:nvSpPr>
        <p:spPr bwMode="auto">
          <a:xfrm>
            <a:off x="3673978" y="3373343"/>
            <a:ext cx="3907750" cy="287779"/>
          </a:xfrm>
          <a:prstGeom prst="rect">
            <a:avLst/>
          </a:prstGeom>
          <a:gradFill flip="none" rotWithShape="1">
            <a:gsLst>
              <a:gs pos="0">
                <a:srgbClr val="00FFFF"/>
              </a:gs>
              <a:gs pos="100000">
                <a:srgbClr val="00B0F0"/>
              </a:gs>
            </a:gsLst>
            <a:lin ang="16200000" scaled="1"/>
            <a:tileRect/>
          </a:gra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effectLst/>
              <a:uLnTx/>
              <a:uFillTx/>
              <a:latin typeface="微软雅黑" pitchFamily="34" charset="-122"/>
              <a:ea typeface="微软雅黑" pitchFamily="34" charset="-122"/>
            </a:endParaRPr>
          </a:p>
        </p:txBody>
      </p:sp>
      <p:sp>
        <p:nvSpPr>
          <p:cNvPr id="53" name="Rectangle 59"/>
          <p:cNvSpPr>
            <a:spLocks noChangeArrowheads="1"/>
          </p:cNvSpPr>
          <p:nvPr/>
        </p:nvSpPr>
        <p:spPr bwMode="auto">
          <a:xfrm flipH="1">
            <a:off x="2420048" y="2522346"/>
            <a:ext cx="897122" cy="305195"/>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
        <p:nvSpPr>
          <p:cNvPr id="10" name="Rectangle 9"/>
          <p:cNvSpPr>
            <a:spLocks noChangeArrowheads="1"/>
          </p:cNvSpPr>
          <p:nvPr/>
        </p:nvSpPr>
        <p:spPr bwMode="auto">
          <a:xfrm>
            <a:off x="3670978" y="3650351"/>
            <a:ext cx="3916401" cy="302048"/>
          </a:xfrm>
          <a:prstGeom prst="rect">
            <a:avLst/>
          </a:prstGeom>
          <a:solidFill>
            <a:srgbClr val="00FFFF"/>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8" name="Rectangle 48"/>
          <p:cNvSpPr>
            <a:spLocks noChangeArrowheads="1"/>
          </p:cNvSpPr>
          <p:nvPr/>
        </p:nvSpPr>
        <p:spPr bwMode="auto">
          <a:xfrm>
            <a:off x="4443579" y="3064114"/>
            <a:ext cx="3143801" cy="302048"/>
          </a:xfrm>
          <a:prstGeom prst="rect">
            <a:avLst/>
          </a:prstGeom>
          <a:solidFill>
            <a:srgbClr val="66FF99"/>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6" name="Rectangle 4"/>
          <p:cNvSpPr>
            <a:spLocks noChangeArrowheads="1"/>
          </p:cNvSpPr>
          <p:nvPr/>
        </p:nvSpPr>
        <p:spPr bwMode="auto">
          <a:xfrm>
            <a:off x="3669842" y="3064114"/>
            <a:ext cx="773737" cy="302048"/>
          </a:xfrm>
          <a:prstGeom prst="rect">
            <a:avLst/>
          </a:prstGeom>
          <a:solidFill>
            <a:srgbClr val="CC00CC"/>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250"/>
                                  </p:stCondLst>
                                  <p:endCondLst>
                                    <p:cond evt="onNext" delay="0">
                                      <p:tgtEl>
                                        <p:sldTgt/>
                                      </p:tgtEl>
                                    </p:cond>
                                  </p:endCondLst>
                                  <p:childTnLst>
                                    <p:anim calcmode="discrete" valueType="str">
                                      <p:cBhvr>
                                        <p:cTn id="6"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26101" y="605119"/>
            <a:ext cx="28745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计算 </a:t>
            </a:r>
            <a:r>
              <a:rPr lang="en-US" altLang="zh-CN" sz="2000" b="1" dirty="0">
                <a:solidFill>
                  <a:schemeClr val="bg1"/>
                </a:solidFill>
                <a:ea typeface="微软雅黑" pitchFamily="34" charset="-122"/>
              </a:rPr>
              <a:t>UDP </a:t>
            </a:r>
            <a:r>
              <a:rPr lang="zh-CN" altLang="en-US" sz="2000" b="1" dirty="0">
                <a:solidFill>
                  <a:schemeClr val="bg1"/>
                </a:solidFill>
                <a:ea typeface="微软雅黑" pitchFamily="34" charset="-122"/>
              </a:rPr>
              <a:t>检验和的</a:t>
            </a:r>
            <a:r>
              <a:rPr lang="zh-CN" altLang="en-US" sz="2000" b="1" dirty="0" smtClean="0">
                <a:solidFill>
                  <a:schemeClr val="bg1"/>
                </a:solidFill>
                <a:ea typeface="微软雅黑" pitchFamily="34" charset="-122"/>
              </a:rPr>
              <a:t>例子</a:t>
            </a:r>
            <a:endParaRPr lang="zh-CN" altLang="en-US" sz="2000" b="1" dirty="0">
              <a:solidFill>
                <a:schemeClr val="bg1"/>
              </a:solidFill>
              <a:ea typeface="微软雅黑" pitchFamily="34" charset="-122"/>
            </a:endParaRPr>
          </a:p>
        </p:txBody>
      </p:sp>
      <p:sp>
        <p:nvSpPr>
          <p:cNvPr id="4" name="圆角矩形 3"/>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2809248" y="1099293"/>
            <a:ext cx="4838720" cy="3287054"/>
            <a:chOff x="2662944" y="1099293"/>
            <a:chExt cx="4838720" cy="3287054"/>
          </a:xfrm>
        </p:grpSpPr>
        <p:sp>
          <p:nvSpPr>
            <p:cNvPr id="7" name="Text Box 7"/>
            <p:cNvSpPr txBox="1">
              <a:spLocks noChangeArrowheads="1"/>
            </p:cNvSpPr>
            <p:nvPr/>
          </p:nvSpPr>
          <p:spPr bwMode="auto">
            <a:xfrm>
              <a:off x="4320743" y="1099293"/>
              <a:ext cx="3180921" cy="328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200" b="1" dirty="0">
                  <a:solidFill>
                    <a:srgbClr val="0000FF"/>
                  </a:solidFill>
                  <a:latin typeface="微软雅黑" pitchFamily="34" charset="-122"/>
                  <a:ea typeface="微软雅黑" pitchFamily="34" charset="-122"/>
                </a:rPr>
                <a:t>10011001 00010011  →  153.19</a:t>
              </a:r>
            </a:p>
            <a:p>
              <a:r>
                <a:rPr kumimoji="1" lang="en-US" altLang="zh-CN" sz="1200" b="1" dirty="0">
                  <a:solidFill>
                    <a:srgbClr val="0000FF"/>
                  </a:solidFill>
                  <a:latin typeface="微软雅黑" pitchFamily="34" charset="-122"/>
                  <a:ea typeface="微软雅黑" pitchFamily="34" charset="-122"/>
                </a:rPr>
                <a:t>00001000 01101000  →  8.104</a:t>
              </a:r>
            </a:p>
            <a:p>
              <a:r>
                <a:rPr kumimoji="1" lang="en-US" altLang="zh-CN" sz="1200" b="1" dirty="0">
                  <a:solidFill>
                    <a:srgbClr val="0000FF"/>
                  </a:solidFill>
                  <a:latin typeface="微软雅黑" pitchFamily="34" charset="-122"/>
                  <a:ea typeface="微软雅黑" pitchFamily="34" charset="-122"/>
                </a:rPr>
                <a:t>10101011 00000011  →  171.3</a:t>
              </a:r>
            </a:p>
            <a:p>
              <a:r>
                <a:rPr kumimoji="1" lang="en-US" altLang="zh-CN" sz="1200" b="1" dirty="0">
                  <a:solidFill>
                    <a:srgbClr val="0000FF"/>
                  </a:solidFill>
                  <a:latin typeface="微软雅黑" pitchFamily="34" charset="-122"/>
                  <a:ea typeface="微软雅黑" pitchFamily="34" charset="-122"/>
                </a:rPr>
                <a:t>00001110 00001011  →  14.11</a:t>
              </a:r>
            </a:p>
            <a:p>
              <a:r>
                <a:rPr kumimoji="1" lang="en-US" altLang="zh-CN" sz="1200" b="1" dirty="0">
                  <a:solidFill>
                    <a:srgbClr val="0000FF"/>
                  </a:solidFill>
                  <a:latin typeface="微软雅黑" pitchFamily="34" charset="-122"/>
                  <a:ea typeface="微软雅黑" pitchFamily="34" charset="-122"/>
                </a:rPr>
                <a:t>00000000 00010001  →  0 </a:t>
              </a:r>
              <a:r>
                <a:rPr kumimoji="1" lang="zh-CN" altLang="en-US" sz="1200" b="1" dirty="0">
                  <a:solidFill>
                    <a:srgbClr val="0000FF"/>
                  </a:solidFill>
                  <a:latin typeface="微软雅黑" pitchFamily="34" charset="-122"/>
                  <a:ea typeface="微软雅黑" pitchFamily="34" charset="-122"/>
                </a:rPr>
                <a:t>和 </a:t>
              </a:r>
              <a:r>
                <a:rPr kumimoji="1" lang="en-US" altLang="zh-CN" sz="1200" b="1" dirty="0">
                  <a:solidFill>
                    <a:srgbClr val="0000FF"/>
                  </a:solidFill>
                  <a:latin typeface="微软雅黑" pitchFamily="34" charset="-122"/>
                  <a:ea typeface="微软雅黑" pitchFamily="34" charset="-122"/>
                </a:rPr>
                <a:t>17</a:t>
              </a:r>
            </a:p>
            <a:p>
              <a:r>
                <a:rPr kumimoji="1" lang="en-US" altLang="zh-CN" sz="1200" b="1" dirty="0">
                  <a:solidFill>
                    <a:srgbClr val="0000FF"/>
                  </a:solidFill>
                  <a:latin typeface="微软雅黑" pitchFamily="34" charset="-122"/>
                  <a:ea typeface="微软雅黑" pitchFamily="34" charset="-122"/>
                </a:rPr>
                <a:t>00000000 00001111  →  15</a:t>
              </a:r>
            </a:p>
            <a:p>
              <a:r>
                <a:rPr kumimoji="1" lang="en-US" altLang="zh-CN" sz="1200" b="1" dirty="0">
                  <a:solidFill>
                    <a:srgbClr val="0000FF"/>
                  </a:solidFill>
                  <a:latin typeface="微软雅黑" pitchFamily="34" charset="-122"/>
                  <a:ea typeface="微软雅黑" pitchFamily="34" charset="-122"/>
                </a:rPr>
                <a:t>00000100 00111111  →  1087</a:t>
              </a:r>
            </a:p>
            <a:p>
              <a:r>
                <a:rPr kumimoji="1" lang="en-US" altLang="zh-CN" sz="1200" b="1" dirty="0">
                  <a:solidFill>
                    <a:srgbClr val="0000FF"/>
                  </a:solidFill>
                  <a:latin typeface="微软雅黑" pitchFamily="34" charset="-122"/>
                  <a:ea typeface="微软雅黑" pitchFamily="34" charset="-122"/>
                </a:rPr>
                <a:t>00000000 00001101  →  13</a:t>
              </a:r>
            </a:p>
            <a:p>
              <a:r>
                <a:rPr kumimoji="1" lang="en-US" altLang="zh-CN" sz="1200" b="1" dirty="0">
                  <a:solidFill>
                    <a:srgbClr val="0000FF"/>
                  </a:solidFill>
                  <a:latin typeface="微软雅黑" pitchFamily="34" charset="-122"/>
                  <a:ea typeface="微软雅黑" pitchFamily="34" charset="-122"/>
                </a:rPr>
                <a:t>00000000 00001111  →  15</a:t>
              </a:r>
            </a:p>
            <a:p>
              <a:r>
                <a:rPr kumimoji="1" lang="en-US" altLang="zh-CN" sz="1200" b="1" dirty="0">
                  <a:solidFill>
                    <a:srgbClr val="0000FF"/>
                  </a:solidFill>
                  <a:latin typeface="微软雅黑" pitchFamily="34" charset="-122"/>
                  <a:ea typeface="微软雅黑" pitchFamily="34" charset="-122"/>
                </a:rPr>
                <a:t>00000000 00000000  →  0</a:t>
              </a:r>
              <a:r>
                <a:rPr kumimoji="1" lang="zh-CN" altLang="en-US" sz="1200" b="1" dirty="0">
                  <a:solidFill>
                    <a:srgbClr val="0000FF"/>
                  </a:solidFill>
                  <a:latin typeface="微软雅黑" pitchFamily="34" charset="-122"/>
                  <a:ea typeface="微软雅黑" pitchFamily="34" charset="-122"/>
                </a:rPr>
                <a:t>（检验和）</a:t>
              </a:r>
            </a:p>
            <a:p>
              <a:r>
                <a:rPr kumimoji="1" lang="en-US" altLang="zh-CN" sz="1200" b="1" dirty="0">
                  <a:solidFill>
                    <a:srgbClr val="0000FF"/>
                  </a:solidFill>
                  <a:latin typeface="微软雅黑" pitchFamily="34" charset="-122"/>
                  <a:ea typeface="微软雅黑" pitchFamily="34" charset="-122"/>
                </a:rPr>
                <a:t>01010100 01000101  →  </a:t>
              </a:r>
              <a:r>
                <a:rPr kumimoji="1" lang="zh-CN" altLang="en-US" sz="1200" b="1" dirty="0">
                  <a:solidFill>
                    <a:srgbClr val="0000FF"/>
                  </a:solidFill>
                  <a:latin typeface="微软雅黑" pitchFamily="34" charset="-122"/>
                  <a:ea typeface="微软雅黑" pitchFamily="34" charset="-122"/>
                </a:rPr>
                <a:t>数据</a:t>
              </a:r>
            </a:p>
            <a:p>
              <a:r>
                <a:rPr kumimoji="1" lang="en-US" altLang="zh-CN" sz="1200" b="1" dirty="0">
                  <a:solidFill>
                    <a:srgbClr val="0000FF"/>
                  </a:solidFill>
                  <a:latin typeface="微软雅黑" pitchFamily="34" charset="-122"/>
                  <a:ea typeface="微软雅黑" pitchFamily="34" charset="-122"/>
                </a:rPr>
                <a:t>01010011 01010100  →  </a:t>
              </a:r>
              <a:r>
                <a:rPr kumimoji="1" lang="zh-CN" altLang="en-US" sz="1200" b="1" dirty="0">
                  <a:solidFill>
                    <a:srgbClr val="0000FF"/>
                  </a:solidFill>
                  <a:latin typeface="微软雅黑" pitchFamily="34" charset="-122"/>
                  <a:ea typeface="微软雅黑" pitchFamily="34" charset="-122"/>
                </a:rPr>
                <a:t>数据</a:t>
              </a:r>
            </a:p>
            <a:p>
              <a:r>
                <a:rPr kumimoji="1" lang="en-US" altLang="zh-CN" sz="1200" b="1" dirty="0">
                  <a:solidFill>
                    <a:srgbClr val="0000FF"/>
                  </a:solidFill>
                  <a:latin typeface="微软雅黑" pitchFamily="34" charset="-122"/>
                  <a:ea typeface="微软雅黑" pitchFamily="34" charset="-122"/>
                </a:rPr>
                <a:t>01001001 01001110  →  </a:t>
              </a:r>
              <a:r>
                <a:rPr kumimoji="1" lang="zh-CN" altLang="en-US" sz="1200" b="1" dirty="0">
                  <a:solidFill>
                    <a:srgbClr val="0000FF"/>
                  </a:solidFill>
                  <a:latin typeface="微软雅黑" pitchFamily="34" charset="-122"/>
                  <a:ea typeface="微软雅黑" pitchFamily="34" charset="-122"/>
                </a:rPr>
                <a:t>数据</a:t>
              </a:r>
            </a:p>
            <a:p>
              <a:r>
                <a:rPr kumimoji="1" lang="en-US" altLang="zh-CN" sz="1200" b="1" dirty="0">
                  <a:solidFill>
                    <a:srgbClr val="0000FF"/>
                  </a:solidFill>
                  <a:latin typeface="微软雅黑" pitchFamily="34" charset="-122"/>
                  <a:ea typeface="微软雅黑" pitchFamily="34" charset="-122"/>
                </a:rPr>
                <a:t>01000111 00000000  →  </a:t>
              </a:r>
              <a:r>
                <a:rPr kumimoji="1" lang="zh-CN" altLang="en-US" sz="1200" b="1" dirty="0">
                  <a:solidFill>
                    <a:srgbClr val="0000FF"/>
                  </a:solidFill>
                  <a:latin typeface="微软雅黑" pitchFamily="34" charset="-122"/>
                  <a:ea typeface="微软雅黑" pitchFamily="34" charset="-122"/>
                </a:rPr>
                <a:t>数据和 </a:t>
              </a:r>
              <a:r>
                <a:rPr kumimoji="1" lang="en-US" altLang="zh-CN" sz="1200" b="1" dirty="0">
                  <a:solidFill>
                    <a:srgbClr val="0000FF"/>
                  </a:solidFill>
                  <a:latin typeface="微软雅黑" pitchFamily="34" charset="-122"/>
                  <a:ea typeface="微软雅黑" pitchFamily="34" charset="-122"/>
                </a:rPr>
                <a:t>0</a:t>
              </a:r>
              <a:r>
                <a:rPr kumimoji="1" lang="zh-CN" altLang="en-US" sz="1200" b="1" dirty="0">
                  <a:solidFill>
                    <a:srgbClr val="0000FF"/>
                  </a:solidFill>
                  <a:latin typeface="微软雅黑" pitchFamily="34" charset="-122"/>
                  <a:ea typeface="微软雅黑" pitchFamily="34" charset="-122"/>
                </a:rPr>
                <a:t>（填充）</a:t>
              </a:r>
            </a:p>
            <a:p>
              <a:endParaRPr kumimoji="1" lang="zh-CN" altLang="en-US" sz="1200" b="1" dirty="0">
                <a:solidFill>
                  <a:srgbClr val="0000FF"/>
                </a:solidFill>
                <a:latin typeface="微软雅黑" pitchFamily="34" charset="-122"/>
                <a:ea typeface="微软雅黑" pitchFamily="34" charset="-122"/>
              </a:endParaRPr>
            </a:p>
            <a:p>
              <a:r>
                <a:rPr kumimoji="1" lang="en-US" altLang="zh-CN" sz="1200" b="1" dirty="0">
                  <a:solidFill>
                    <a:srgbClr val="0000FF"/>
                  </a:solidFill>
                  <a:latin typeface="微软雅黑" pitchFamily="34" charset="-122"/>
                  <a:ea typeface="微软雅黑" pitchFamily="34" charset="-122"/>
                </a:rPr>
                <a:t>10010110 11101101  →  </a:t>
              </a:r>
              <a:r>
                <a:rPr kumimoji="1" lang="zh-CN" altLang="en-US" sz="1200" b="1" dirty="0">
                  <a:solidFill>
                    <a:srgbClr val="0000FF"/>
                  </a:solidFill>
                  <a:latin typeface="微软雅黑" pitchFamily="34" charset="-122"/>
                  <a:ea typeface="微软雅黑" pitchFamily="34" charset="-122"/>
                </a:rPr>
                <a:t>求和得出的结果</a:t>
              </a:r>
            </a:p>
            <a:p>
              <a:pPr>
                <a:lnSpc>
                  <a:spcPct val="130000"/>
                </a:lnSpc>
              </a:pPr>
              <a:r>
                <a:rPr kumimoji="1" lang="en-US" altLang="zh-CN" sz="1200" b="1" dirty="0">
                  <a:solidFill>
                    <a:srgbClr val="0000FF"/>
                  </a:solidFill>
                  <a:latin typeface="微软雅黑" pitchFamily="34" charset="-122"/>
                  <a:ea typeface="微软雅黑" pitchFamily="34" charset="-122"/>
                </a:rPr>
                <a:t>01101001 00010010  →  </a:t>
              </a:r>
              <a:r>
                <a:rPr kumimoji="1" lang="zh-CN" altLang="en-US" sz="1200" b="1" dirty="0">
                  <a:solidFill>
                    <a:srgbClr val="0000FF"/>
                  </a:solidFill>
                  <a:latin typeface="微软雅黑" pitchFamily="34" charset="-122"/>
                  <a:ea typeface="微软雅黑" pitchFamily="34" charset="-122"/>
                </a:rPr>
                <a:t>检验和 </a:t>
              </a:r>
            </a:p>
          </p:txBody>
        </p:sp>
        <p:sp>
          <p:nvSpPr>
            <p:cNvPr id="32" name="Line 30"/>
            <p:cNvSpPr>
              <a:spLocks noChangeShapeType="1"/>
            </p:cNvSpPr>
            <p:nvPr/>
          </p:nvSpPr>
          <p:spPr bwMode="auto">
            <a:xfrm flipV="1">
              <a:off x="4235251" y="3795900"/>
              <a:ext cx="3164240" cy="57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3" name="Text Box 31"/>
            <p:cNvSpPr txBox="1">
              <a:spLocks noChangeArrowheads="1"/>
            </p:cNvSpPr>
            <p:nvPr/>
          </p:nvSpPr>
          <p:spPr bwMode="auto">
            <a:xfrm>
              <a:off x="2662944" y="3848835"/>
              <a:ext cx="1723549"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solidFill>
                    <a:srgbClr val="CC00CC"/>
                  </a:solidFill>
                  <a:latin typeface="微软雅黑" pitchFamily="34" charset="-122"/>
                  <a:ea typeface="微软雅黑" pitchFamily="34" charset="-122"/>
                </a:rPr>
                <a:t>按二进制反码运算求和</a:t>
              </a:r>
            </a:p>
            <a:p>
              <a:pPr algn="r">
                <a:lnSpc>
                  <a:spcPct val="130000"/>
                </a:lnSpc>
              </a:pPr>
              <a:r>
                <a:rPr kumimoji="1" lang="zh-CN" altLang="en-US" sz="1200" b="1" dirty="0">
                  <a:solidFill>
                    <a:srgbClr val="CC00CC"/>
                  </a:solidFill>
                  <a:latin typeface="微软雅黑" pitchFamily="34" charset="-122"/>
                  <a:ea typeface="微软雅黑" pitchFamily="34" charset="-122"/>
                </a:rPr>
                <a:t>将得出的结果求反码</a:t>
              </a:r>
            </a:p>
          </p:txBody>
        </p:sp>
      </p:grpSp>
      <p:grpSp>
        <p:nvGrpSpPr>
          <p:cNvPr id="37" name="组合 36"/>
          <p:cNvGrpSpPr/>
          <p:nvPr/>
        </p:nvGrpSpPr>
        <p:grpSpPr>
          <a:xfrm>
            <a:off x="1408156" y="1309482"/>
            <a:ext cx="2792084" cy="2021473"/>
            <a:chOff x="1600944" y="1280222"/>
            <a:chExt cx="2540187" cy="1839099"/>
          </a:xfrm>
        </p:grpSpPr>
        <p:sp>
          <p:nvSpPr>
            <p:cNvPr id="5" name="Rectangle 36"/>
            <p:cNvSpPr>
              <a:spLocks noChangeArrowheads="1"/>
            </p:cNvSpPr>
            <p:nvPr/>
          </p:nvSpPr>
          <p:spPr bwMode="auto">
            <a:xfrm>
              <a:off x="3718677" y="2517848"/>
              <a:ext cx="414949" cy="219424"/>
            </a:xfrm>
            <a:prstGeom prst="rect">
              <a:avLst/>
            </a:prstGeom>
            <a:solidFill>
              <a:srgbClr val="FF66FF"/>
            </a:solidFill>
            <a:ln>
              <a:noFill/>
            </a:ln>
            <a:effectLst/>
          </p:spPr>
          <p:txBody>
            <a:bodyPr wrap="none" anchor="ctr"/>
            <a:lstStyle/>
            <a:p>
              <a:endParaRPr lang="zh-CN" altLang="en-US" sz="1100" b="1">
                <a:latin typeface="微软雅黑" pitchFamily="34" charset="-122"/>
                <a:ea typeface="微软雅黑" pitchFamily="34" charset="-122"/>
              </a:endParaRPr>
            </a:p>
          </p:txBody>
        </p:sp>
        <p:sp>
          <p:nvSpPr>
            <p:cNvPr id="6" name="Rectangle 35"/>
            <p:cNvSpPr>
              <a:spLocks noChangeArrowheads="1"/>
            </p:cNvSpPr>
            <p:nvPr/>
          </p:nvSpPr>
          <p:spPr bwMode="auto">
            <a:xfrm>
              <a:off x="2438255" y="1903528"/>
              <a:ext cx="1688985" cy="431467"/>
            </a:xfrm>
            <a:prstGeom prst="rect">
              <a:avLst/>
            </a:prstGeom>
            <a:solidFill>
              <a:srgbClr val="FFFF66"/>
            </a:solidFill>
            <a:ln>
              <a:noFill/>
            </a:ln>
            <a:effectLst/>
          </p:spPr>
          <p:txBody>
            <a:bodyPr wrap="none" anchor="ctr"/>
            <a:lstStyle/>
            <a:p>
              <a:endParaRPr lang="zh-CN" altLang="en-US" sz="1100" b="1">
                <a:latin typeface="微软雅黑" pitchFamily="34" charset="-122"/>
                <a:ea typeface="微软雅黑" pitchFamily="34" charset="-122"/>
              </a:endParaRPr>
            </a:p>
          </p:txBody>
        </p:sp>
        <p:sp>
          <p:nvSpPr>
            <p:cNvPr id="8" name="Freeform 5"/>
            <p:cNvSpPr>
              <a:spLocks/>
            </p:cNvSpPr>
            <p:nvPr/>
          </p:nvSpPr>
          <p:spPr bwMode="auto">
            <a:xfrm>
              <a:off x="2435465" y="2324409"/>
              <a:ext cx="1705666" cy="408051"/>
            </a:xfrm>
            <a:custGeom>
              <a:avLst/>
              <a:gdLst>
                <a:gd name="T0" fmla="*/ 0 w 1536"/>
                <a:gd name="T1" fmla="*/ 0 h 480"/>
                <a:gd name="T2" fmla="*/ 1536 w 1536"/>
                <a:gd name="T3" fmla="*/ 0 h 480"/>
                <a:gd name="T4" fmla="*/ 1536 w 1536"/>
                <a:gd name="T5" fmla="*/ 240 h 480"/>
                <a:gd name="T6" fmla="*/ 1152 w 1536"/>
                <a:gd name="T7" fmla="*/ 240 h 480"/>
                <a:gd name="T8" fmla="*/ 1152 w 1536"/>
                <a:gd name="T9" fmla="*/ 480 h 480"/>
                <a:gd name="T10" fmla="*/ 0 w 1536"/>
                <a:gd name="T11" fmla="*/ 480 h 480"/>
                <a:gd name="T12" fmla="*/ 0 w 1536"/>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1536" h="480">
                  <a:moveTo>
                    <a:pt x="0" y="0"/>
                  </a:moveTo>
                  <a:lnTo>
                    <a:pt x="1536" y="0"/>
                  </a:lnTo>
                  <a:lnTo>
                    <a:pt x="1536" y="240"/>
                  </a:lnTo>
                  <a:lnTo>
                    <a:pt x="1152" y="240"/>
                  </a:lnTo>
                  <a:lnTo>
                    <a:pt x="1152" y="480"/>
                  </a:lnTo>
                  <a:lnTo>
                    <a:pt x="0" y="480"/>
                  </a:lnTo>
                  <a:lnTo>
                    <a:pt x="0" y="0"/>
                  </a:lnTo>
                  <a:close/>
                </a:path>
              </a:pathLst>
            </a:custGeom>
            <a:solidFill>
              <a:srgbClr val="00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Rectangle 6"/>
            <p:cNvSpPr>
              <a:spLocks noChangeArrowheads="1"/>
            </p:cNvSpPr>
            <p:nvPr/>
          </p:nvSpPr>
          <p:spPr bwMode="auto">
            <a:xfrm>
              <a:off x="2435465" y="1303319"/>
              <a:ext cx="1705666" cy="612077"/>
            </a:xfrm>
            <a:prstGeom prst="rect">
              <a:avLst/>
            </a:prstGeom>
            <a:solidFill>
              <a:srgbClr val="66FFFF"/>
            </a:solidFill>
            <a:ln>
              <a:noFill/>
            </a:ln>
            <a:effectLst/>
          </p:spPr>
          <p:txBody>
            <a:bodyPr wrap="none" anchor="ctr"/>
            <a:lstStyle/>
            <a:p>
              <a:endParaRPr lang="zh-CN" altLang="en-US" sz="1100" b="1">
                <a:latin typeface="微软雅黑" pitchFamily="34" charset="-122"/>
                <a:ea typeface="微软雅黑" pitchFamily="34" charset="-122"/>
              </a:endParaRPr>
            </a:p>
          </p:txBody>
        </p:sp>
        <p:sp>
          <p:nvSpPr>
            <p:cNvPr id="10" name="Rectangle 8"/>
            <p:cNvSpPr>
              <a:spLocks noChangeArrowheads="1"/>
            </p:cNvSpPr>
            <p:nvPr/>
          </p:nvSpPr>
          <p:spPr bwMode="auto">
            <a:xfrm>
              <a:off x="2436508" y="1287920"/>
              <a:ext cx="1702538" cy="144069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11" name="Line 9"/>
            <p:cNvSpPr>
              <a:spLocks noChangeShapeType="1"/>
            </p:cNvSpPr>
            <p:nvPr/>
          </p:nvSpPr>
          <p:spPr bwMode="auto">
            <a:xfrm>
              <a:off x="2435465" y="1507344"/>
              <a:ext cx="1705666" cy="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2" name="Line 10"/>
            <p:cNvSpPr>
              <a:spLocks noChangeShapeType="1"/>
            </p:cNvSpPr>
            <p:nvPr/>
          </p:nvSpPr>
          <p:spPr bwMode="auto">
            <a:xfrm>
              <a:off x="2435465" y="1711370"/>
              <a:ext cx="1705666" cy="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11"/>
            <p:cNvSpPr>
              <a:spLocks noChangeShapeType="1"/>
            </p:cNvSpPr>
            <p:nvPr/>
          </p:nvSpPr>
          <p:spPr bwMode="auto">
            <a:xfrm>
              <a:off x="2435465" y="1915395"/>
              <a:ext cx="1705666" cy="9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12"/>
            <p:cNvSpPr>
              <a:spLocks noChangeShapeType="1"/>
            </p:cNvSpPr>
            <p:nvPr/>
          </p:nvSpPr>
          <p:spPr bwMode="auto">
            <a:xfrm>
              <a:off x="2435465" y="2120384"/>
              <a:ext cx="1705666" cy="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13"/>
            <p:cNvSpPr>
              <a:spLocks noChangeShapeType="1"/>
            </p:cNvSpPr>
            <p:nvPr/>
          </p:nvSpPr>
          <p:spPr bwMode="auto">
            <a:xfrm>
              <a:off x="2435465" y="2324410"/>
              <a:ext cx="1705666" cy="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14"/>
            <p:cNvSpPr>
              <a:spLocks noChangeShapeType="1"/>
            </p:cNvSpPr>
            <p:nvPr/>
          </p:nvSpPr>
          <p:spPr bwMode="auto">
            <a:xfrm>
              <a:off x="2435465" y="2528435"/>
              <a:ext cx="1705666" cy="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7" name="Line 15"/>
            <p:cNvSpPr>
              <a:spLocks noChangeShapeType="1"/>
            </p:cNvSpPr>
            <p:nvPr/>
          </p:nvSpPr>
          <p:spPr bwMode="auto">
            <a:xfrm>
              <a:off x="3288298" y="1711370"/>
              <a:ext cx="0" cy="10210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8" name="Line 16"/>
            <p:cNvSpPr>
              <a:spLocks noChangeShapeType="1"/>
            </p:cNvSpPr>
            <p:nvPr/>
          </p:nvSpPr>
          <p:spPr bwMode="auto">
            <a:xfrm>
              <a:off x="3713672" y="2324409"/>
              <a:ext cx="0" cy="4080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17"/>
            <p:cNvSpPr>
              <a:spLocks noChangeShapeType="1"/>
            </p:cNvSpPr>
            <p:nvPr/>
          </p:nvSpPr>
          <p:spPr bwMode="auto">
            <a:xfrm>
              <a:off x="2854583" y="2325276"/>
              <a:ext cx="0" cy="4080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Line 18"/>
            <p:cNvSpPr>
              <a:spLocks noChangeShapeType="1"/>
            </p:cNvSpPr>
            <p:nvPr/>
          </p:nvSpPr>
          <p:spPr bwMode="auto">
            <a:xfrm>
              <a:off x="2861882" y="1711464"/>
              <a:ext cx="0" cy="20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1" name="Text Box 19"/>
            <p:cNvSpPr txBox="1">
              <a:spLocks noChangeArrowheads="1"/>
            </p:cNvSpPr>
            <p:nvPr/>
          </p:nvSpPr>
          <p:spPr bwMode="auto">
            <a:xfrm>
              <a:off x="2767006" y="1291771"/>
              <a:ext cx="986158" cy="23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153.19.8.104</a:t>
              </a:r>
            </a:p>
          </p:txBody>
        </p:sp>
        <p:sp>
          <p:nvSpPr>
            <p:cNvPr id="22" name="Text Box 20"/>
            <p:cNvSpPr txBox="1">
              <a:spLocks noChangeArrowheads="1"/>
            </p:cNvSpPr>
            <p:nvPr/>
          </p:nvSpPr>
          <p:spPr bwMode="auto">
            <a:xfrm>
              <a:off x="2788901" y="1498684"/>
              <a:ext cx="907406" cy="23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171.3.14.11</a:t>
              </a:r>
            </a:p>
          </p:txBody>
        </p:sp>
        <p:sp>
          <p:nvSpPr>
            <p:cNvPr id="23" name="AutoShape 22"/>
            <p:cNvSpPr>
              <a:spLocks/>
            </p:cNvSpPr>
            <p:nvPr/>
          </p:nvSpPr>
          <p:spPr bwMode="auto">
            <a:xfrm>
              <a:off x="2342675" y="1280222"/>
              <a:ext cx="45874" cy="630362"/>
            </a:xfrm>
            <a:prstGeom prst="leftBrace">
              <a:avLst>
                <a:gd name="adj1" fmla="val 12405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4" name="AutoShape 23"/>
            <p:cNvSpPr>
              <a:spLocks/>
            </p:cNvSpPr>
            <p:nvPr/>
          </p:nvSpPr>
          <p:spPr bwMode="auto">
            <a:xfrm>
              <a:off x="2337462" y="1946192"/>
              <a:ext cx="51087" cy="366669"/>
            </a:xfrm>
            <a:prstGeom prst="leftBrace">
              <a:avLst>
                <a:gd name="adj1" fmla="val 6479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5" name="AutoShape 24"/>
            <p:cNvSpPr>
              <a:spLocks/>
            </p:cNvSpPr>
            <p:nvPr/>
          </p:nvSpPr>
          <p:spPr bwMode="auto">
            <a:xfrm>
              <a:off x="2341632" y="2334995"/>
              <a:ext cx="51087" cy="384954"/>
            </a:xfrm>
            <a:prstGeom prst="leftBrace">
              <a:avLst>
                <a:gd name="adj1" fmla="val 6802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itchFamily="34" charset="-122"/>
                <a:ea typeface="微软雅黑" pitchFamily="34" charset="-122"/>
              </a:endParaRPr>
            </a:p>
          </p:txBody>
        </p:sp>
        <p:sp>
          <p:nvSpPr>
            <p:cNvPr id="26" name="Text Box 25"/>
            <p:cNvSpPr txBox="1">
              <a:spLocks noChangeArrowheads="1"/>
            </p:cNvSpPr>
            <p:nvPr/>
          </p:nvSpPr>
          <p:spPr bwMode="auto">
            <a:xfrm>
              <a:off x="1703572" y="1375498"/>
              <a:ext cx="684978" cy="39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1100" b="1" dirty="0">
                  <a:solidFill>
                    <a:srgbClr val="3366FF"/>
                  </a:solidFill>
                  <a:latin typeface="微软雅黑" pitchFamily="34" charset="-122"/>
                  <a:ea typeface="微软雅黑" pitchFamily="34" charset="-122"/>
                </a:rPr>
                <a:t>12 </a:t>
              </a:r>
              <a:r>
                <a:rPr kumimoji="1" lang="zh-CN" altLang="en-US" sz="1100" b="1" dirty="0">
                  <a:solidFill>
                    <a:srgbClr val="3366FF"/>
                  </a:solidFill>
                  <a:latin typeface="微软雅黑" pitchFamily="34" charset="-122"/>
                  <a:ea typeface="微软雅黑" pitchFamily="34" charset="-122"/>
                </a:rPr>
                <a:t>字节</a:t>
              </a:r>
            </a:p>
            <a:p>
              <a:pPr algn="ctr"/>
              <a:r>
                <a:rPr kumimoji="1" lang="zh-CN" altLang="en-US" sz="1100" b="1" dirty="0">
                  <a:solidFill>
                    <a:srgbClr val="3366FF"/>
                  </a:solidFill>
                  <a:latin typeface="微软雅黑" pitchFamily="34" charset="-122"/>
                  <a:ea typeface="微软雅黑" pitchFamily="34" charset="-122"/>
                </a:rPr>
                <a:t>伪首部</a:t>
              </a:r>
            </a:p>
          </p:txBody>
        </p:sp>
        <p:sp>
          <p:nvSpPr>
            <p:cNvPr id="27" name="Text Box 26"/>
            <p:cNvSpPr txBox="1">
              <a:spLocks noChangeArrowheads="1"/>
            </p:cNvSpPr>
            <p:nvPr/>
          </p:nvSpPr>
          <p:spPr bwMode="auto">
            <a:xfrm>
              <a:off x="1600944" y="1876900"/>
              <a:ext cx="748442" cy="39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100" b="1" dirty="0">
                  <a:solidFill>
                    <a:srgbClr val="3366FF"/>
                  </a:solidFill>
                  <a:latin typeface="微软雅黑" pitchFamily="34" charset="-122"/>
                  <a:ea typeface="微软雅黑" pitchFamily="34" charset="-122"/>
                </a:rPr>
                <a:t>8 </a:t>
              </a:r>
              <a:r>
                <a:rPr kumimoji="1" lang="zh-CN" altLang="en-US" sz="1100" b="1" dirty="0">
                  <a:solidFill>
                    <a:srgbClr val="3366FF"/>
                  </a:solidFill>
                  <a:latin typeface="微软雅黑" pitchFamily="34" charset="-122"/>
                  <a:ea typeface="微软雅黑" pitchFamily="34" charset="-122"/>
                </a:rPr>
                <a:t>字节</a:t>
              </a:r>
            </a:p>
            <a:p>
              <a:pPr algn="ctr"/>
              <a:r>
                <a:rPr kumimoji="1" lang="en-US" altLang="zh-CN" sz="1100" b="1" dirty="0">
                  <a:solidFill>
                    <a:srgbClr val="3366FF"/>
                  </a:solidFill>
                  <a:latin typeface="微软雅黑" pitchFamily="34" charset="-122"/>
                  <a:ea typeface="微软雅黑" pitchFamily="34" charset="-122"/>
                </a:rPr>
                <a:t>UDP </a:t>
              </a:r>
              <a:r>
                <a:rPr kumimoji="1" lang="zh-CN" altLang="en-US" sz="1100" b="1" dirty="0">
                  <a:solidFill>
                    <a:srgbClr val="3366FF"/>
                  </a:solidFill>
                  <a:latin typeface="微软雅黑" pitchFamily="34" charset="-122"/>
                  <a:ea typeface="微软雅黑" pitchFamily="34" charset="-122"/>
                </a:rPr>
                <a:t>首部</a:t>
              </a:r>
            </a:p>
          </p:txBody>
        </p:sp>
        <p:sp>
          <p:nvSpPr>
            <p:cNvPr id="28" name="Text Box 27"/>
            <p:cNvSpPr txBox="1">
              <a:spLocks noChangeArrowheads="1"/>
            </p:cNvSpPr>
            <p:nvPr/>
          </p:nvSpPr>
          <p:spPr bwMode="auto">
            <a:xfrm>
              <a:off x="1757139" y="2303237"/>
              <a:ext cx="541352" cy="39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100" b="1">
                  <a:solidFill>
                    <a:srgbClr val="3366FF"/>
                  </a:solidFill>
                  <a:latin typeface="微软雅黑" pitchFamily="34" charset="-122"/>
                  <a:ea typeface="微软雅黑" pitchFamily="34" charset="-122"/>
                </a:rPr>
                <a:t>7 </a:t>
              </a:r>
              <a:r>
                <a:rPr kumimoji="1" lang="zh-CN" altLang="en-US" sz="1100" b="1">
                  <a:solidFill>
                    <a:srgbClr val="3366FF"/>
                  </a:solidFill>
                  <a:latin typeface="微软雅黑" pitchFamily="34" charset="-122"/>
                  <a:ea typeface="微软雅黑" pitchFamily="34" charset="-122"/>
                </a:rPr>
                <a:t>字节</a:t>
              </a:r>
            </a:p>
            <a:p>
              <a:pPr algn="ctr"/>
              <a:r>
                <a:rPr kumimoji="1" lang="zh-CN" altLang="en-US" sz="1100" b="1">
                  <a:solidFill>
                    <a:srgbClr val="3366FF"/>
                  </a:solidFill>
                  <a:latin typeface="微软雅黑" pitchFamily="34" charset="-122"/>
                  <a:ea typeface="微软雅黑" pitchFamily="34" charset="-122"/>
                </a:rPr>
                <a:t>数据</a:t>
              </a:r>
            </a:p>
          </p:txBody>
        </p:sp>
        <p:grpSp>
          <p:nvGrpSpPr>
            <p:cNvPr id="29" name="Group 34"/>
            <p:cNvGrpSpPr>
              <a:grpSpLocks/>
            </p:cNvGrpSpPr>
            <p:nvPr/>
          </p:nvGrpSpPr>
          <p:grpSpPr bwMode="auto">
            <a:xfrm>
              <a:off x="3597942" y="2707423"/>
              <a:ext cx="424331" cy="411898"/>
              <a:chOff x="1705" y="2787"/>
              <a:chExt cx="407" cy="428"/>
            </a:xfrm>
          </p:grpSpPr>
          <p:sp>
            <p:nvSpPr>
              <p:cNvPr id="30" name="Text Box 28"/>
              <p:cNvSpPr txBox="1">
                <a:spLocks noChangeArrowheads="1"/>
              </p:cNvSpPr>
              <p:nvPr/>
            </p:nvSpPr>
            <p:spPr bwMode="auto">
              <a:xfrm>
                <a:off x="1705" y="2968"/>
                <a:ext cx="407"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填充</a:t>
                </a:r>
              </a:p>
            </p:txBody>
          </p:sp>
          <p:sp>
            <p:nvSpPr>
              <p:cNvPr id="31" name="Line 29"/>
              <p:cNvSpPr>
                <a:spLocks noChangeShapeType="1"/>
              </p:cNvSpPr>
              <p:nvPr/>
            </p:nvSpPr>
            <p:spPr bwMode="auto">
              <a:xfrm flipV="1">
                <a:off x="1920" y="2787"/>
                <a:ext cx="134" cy="207"/>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grpSp>
      <p:sp>
        <p:nvSpPr>
          <p:cNvPr id="39" name="矩形 38"/>
          <p:cNvSpPr/>
          <p:nvPr/>
        </p:nvSpPr>
        <p:spPr>
          <a:xfrm>
            <a:off x="977757" y="3206010"/>
            <a:ext cx="2148344" cy="523220"/>
          </a:xfrm>
          <a:prstGeom prst="rect">
            <a:avLst/>
          </a:prstGeom>
          <a:solidFill>
            <a:srgbClr val="3366FF"/>
          </a:solidFill>
          <a:ln>
            <a:solidFill>
              <a:schemeClr val="tx1"/>
            </a:solidFill>
          </a:ln>
        </p:spPr>
        <p:txBody>
          <a:bodyPr wrap="square">
            <a:spAutoFit/>
          </a:bodyPr>
          <a:lstStyle/>
          <a:p>
            <a:r>
              <a:rPr lang="en-US" altLang="zh-CN" sz="1400" b="1" dirty="0">
                <a:solidFill>
                  <a:schemeClr val="bg1"/>
                </a:solidFill>
                <a:latin typeface="微软雅黑" pitchFamily="34" charset="-122"/>
                <a:ea typeface="微软雅黑" pitchFamily="34" charset="-122"/>
              </a:rPr>
              <a:t>UDP </a:t>
            </a:r>
            <a:r>
              <a:rPr lang="zh-CN" altLang="zh-CN" sz="1400" b="1" dirty="0">
                <a:solidFill>
                  <a:schemeClr val="bg1"/>
                </a:solidFill>
                <a:latin typeface="微软雅黑" pitchFamily="34" charset="-122"/>
                <a:ea typeface="微软雅黑" pitchFamily="34" charset="-122"/>
              </a:rPr>
              <a:t>的检验和是把首部和数据部分一起都检验。</a:t>
            </a:r>
            <a:endParaRPr lang="zh-CN" altLang="en-US" sz="1400" b="1" dirty="0">
              <a:solidFill>
                <a:schemeClr val="bg1"/>
              </a:solidFill>
              <a:latin typeface="微软雅黑" pitchFamily="34" charset="-122"/>
              <a:ea typeface="微软雅黑" pitchFamily="34" charset="-122"/>
            </a:endParaRPr>
          </a:p>
        </p:txBody>
      </p:sp>
      <p:sp>
        <p:nvSpPr>
          <p:cNvPr id="41" name="Text Box 21"/>
          <p:cNvSpPr txBox="1">
            <a:spLocks noChangeArrowheads="1"/>
          </p:cNvSpPr>
          <p:nvPr/>
        </p:nvSpPr>
        <p:spPr bwMode="auto">
          <a:xfrm>
            <a:off x="2327763" y="1762003"/>
            <a:ext cx="2079937" cy="11823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1720"/>
              </a:lnSpc>
            </a:pPr>
            <a:r>
              <a:rPr kumimoji="1" lang="zh-CN" altLang="en-US" sz="1200" b="1" dirty="0">
                <a:latin typeface="微软雅黑" pitchFamily="34" charset="-122"/>
                <a:ea typeface="微软雅黑" pitchFamily="34" charset="-122"/>
              </a:rPr>
              <a:t>全 </a:t>
            </a:r>
            <a:r>
              <a:rPr kumimoji="1" lang="en-US" altLang="zh-CN" sz="1200" b="1" dirty="0">
                <a:latin typeface="微软雅黑" pitchFamily="34" charset="-122"/>
                <a:ea typeface="微软雅黑" pitchFamily="34" charset="-122"/>
              </a:rPr>
              <a:t>0   </a:t>
            </a:r>
            <a:r>
              <a:rPr kumimoji="1" lang="en-US" altLang="zh-CN" sz="1200" b="1" dirty="0" smtClean="0">
                <a:latin typeface="微软雅黑" pitchFamily="34" charset="-122"/>
                <a:ea typeface="微软雅黑" pitchFamily="34" charset="-122"/>
              </a:rPr>
              <a:t> 17          </a:t>
            </a:r>
            <a:r>
              <a:rPr kumimoji="1" lang="en-US" altLang="zh-CN" sz="1200" b="1" dirty="0">
                <a:latin typeface="微软雅黑" pitchFamily="34" charset="-122"/>
                <a:ea typeface="微软雅黑" pitchFamily="34" charset="-122"/>
              </a:rPr>
              <a:t>15</a:t>
            </a:r>
          </a:p>
          <a:p>
            <a:pPr>
              <a:lnSpc>
                <a:spcPts val="1720"/>
              </a:lnSpc>
            </a:pPr>
            <a:r>
              <a:rPr kumimoji="1" lang="en-US" altLang="zh-CN" sz="1200" b="1" dirty="0">
                <a:latin typeface="微软雅黑" pitchFamily="34" charset="-122"/>
                <a:ea typeface="微软雅黑" pitchFamily="34" charset="-122"/>
              </a:rPr>
              <a:t>    1087            13</a:t>
            </a:r>
          </a:p>
          <a:p>
            <a:pPr>
              <a:lnSpc>
                <a:spcPts val="1720"/>
              </a:lnSpc>
            </a:pPr>
            <a:r>
              <a:rPr kumimoji="1" lang="en-US" altLang="zh-CN" sz="1200" b="1" dirty="0">
                <a:latin typeface="微软雅黑" pitchFamily="34" charset="-122"/>
                <a:ea typeface="微软雅黑" pitchFamily="34" charset="-122"/>
              </a:rPr>
              <a:t>      15             </a:t>
            </a:r>
            <a:r>
              <a:rPr kumimoji="1" lang="zh-CN" altLang="en-US" sz="1200" b="1" dirty="0">
                <a:solidFill>
                  <a:srgbClr val="C00000"/>
                </a:solidFill>
                <a:latin typeface="微软雅黑" pitchFamily="34" charset="-122"/>
                <a:ea typeface="微软雅黑" pitchFamily="34" charset="-122"/>
              </a:rPr>
              <a:t>全 </a:t>
            </a:r>
            <a:r>
              <a:rPr kumimoji="1" lang="en-US" altLang="zh-CN" sz="1200" b="1" dirty="0">
                <a:solidFill>
                  <a:srgbClr val="C00000"/>
                </a:solidFill>
                <a:latin typeface="微软雅黑" pitchFamily="34" charset="-122"/>
                <a:ea typeface="微软雅黑" pitchFamily="34" charset="-122"/>
              </a:rPr>
              <a:t>0</a:t>
            </a:r>
          </a:p>
          <a:p>
            <a:pPr>
              <a:lnSpc>
                <a:spcPts val="1720"/>
              </a:lnSpc>
            </a:pPr>
            <a:r>
              <a:rPr kumimoji="1" lang="zh-CN" altLang="en-US" sz="1200" b="1" dirty="0">
                <a:latin typeface="微软雅黑" pitchFamily="34" charset="-122"/>
                <a:ea typeface="微软雅黑" pitchFamily="34" charset="-122"/>
              </a:rPr>
              <a:t>数据  </a:t>
            </a:r>
            <a:r>
              <a:rPr kumimoji="1" lang="zh-CN" altLang="en-US" sz="1200" b="1" dirty="0" smtClean="0">
                <a:latin typeface="微软雅黑" pitchFamily="34" charset="-122"/>
                <a:ea typeface="微软雅黑" pitchFamily="34" charset="-122"/>
              </a:rPr>
              <a:t> 数据    数据   数据</a:t>
            </a:r>
            <a:endParaRPr kumimoji="1" lang="zh-CN" altLang="en-US" sz="1200" b="1" dirty="0">
              <a:latin typeface="微软雅黑" pitchFamily="34" charset="-122"/>
              <a:ea typeface="微软雅黑" pitchFamily="34" charset="-122"/>
            </a:endParaRPr>
          </a:p>
          <a:p>
            <a:pPr>
              <a:lnSpc>
                <a:spcPts val="1720"/>
              </a:lnSpc>
            </a:pPr>
            <a:r>
              <a:rPr kumimoji="1" lang="zh-CN" altLang="en-US" sz="1200" b="1" dirty="0">
                <a:latin typeface="微软雅黑" pitchFamily="34" charset="-122"/>
                <a:ea typeface="微软雅黑" pitchFamily="34" charset="-122"/>
              </a:rPr>
              <a:t>数据  </a:t>
            </a:r>
            <a:r>
              <a:rPr kumimoji="1" lang="zh-CN" altLang="en-US" sz="1200" b="1" dirty="0" smtClean="0">
                <a:latin typeface="微软雅黑" pitchFamily="34" charset="-122"/>
                <a:ea typeface="微软雅黑" pitchFamily="34" charset="-122"/>
              </a:rPr>
              <a:t> 数据    数据   全 </a:t>
            </a:r>
            <a:r>
              <a:rPr kumimoji="1" lang="en-US" altLang="zh-CN" sz="1200" b="1" dirty="0" smtClean="0">
                <a:latin typeface="微软雅黑" pitchFamily="34" charset="-122"/>
                <a:ea typeface="微软雅黑" pitchFamily="34" charset="-122"/>
              </a:rPr>
              <a:t>0</a:t>
            </a:r>
            <a:endParaRPr kumimoji="1" lang="en-US" altLang="zh-CN" sz="1200" b="1" dirty="0">
              <a:latin typeface="微软雅黑" pitchFamily="34" charset="-122"/>
              <a:ea typeface="微软雅黑" pitchFamily="34" charset="-122"/>
            </a:endParaRPr>
          </a:p>
        </p:txBody>
      </p:sp>
    </p:spTree>
    <p:extLst>
      <p:ext uri="{BB962C8B-B14F-4D97-AF65-F5344CB8AC3E}">
        <p14:creationId xmlns:p14="http://schemas.microsoft.com/office/powerpoint/2010/main" val="25978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Rectangle 8"/>
          <p:cNvSpPr>
            <a:spLocks noChangeArrowheads="1"/>
          </p:cNvSpPr>
          <p:nvPr/>
        </p:nvSpPr>
        <p:spPr bwMode="auto">
          <a:xfrm>
            <a:off x="2700573" y="1404622"/>
            <a:ext cx="54721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5.3.1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最主要的特点</a:t>
            </a:r>
          </a:p>
          <a:p>
            <a:pPr eaLnBrk="0" hangingPunct="0">
              <a:lnSpc>
                <a:spcPct val="200000"/>
              </a:lnSpc>
            </a:pPr>
            <a:r>
              <a:rPr lang="en-US" altLang="zh-CN" sz="2000" b="1" dirty="0">
                <a:solidFill>
                  <a:schemeClr val="bg1"/>
                </a:solidFill>
                <a:latin typeface="微软雅黑" pitchFamily="34" charset="-122"/>
                <a:ea typeface="微软雅黑" pitchFamily="34" charset="-122"/>
              </a:rPr>
              <a:t>5.3.2  </a:t>
            </a:r>
            <a:r>
              <a:rPr lang="en-US" altLang="zh-CN" sz="2000" b="1" dirty="0" smtClean="0">
                <a:solidFill>
                  <a:schemeClr val="bg1"/>
                </a:solidFill>
                <a:latin typeface="微软雅黑" pitchFamily="34" charset="-122"/>
                <a:ea typeface="微软雅黑" pitchFamily="34" charset="-122"/>
              </a:rPr>
              <a:t>                                         TCP </a:t>
            </a:r>
            <a:r>
              <a:rPr lang="zh-CN" altLang="en-US" sz="2000" b="1" dirty="0">
                <a:solidFill>
                  <a:schemeClr val="bg1"/>
                </a:solidFill>
                <a:latin typeface="微软雅黑" pitchFamily="34" charset="-122"/>
                <a:ea typeface="微软雅黑" pitchFamily="34" charset="-122"/>
              </a:rPr>
              <a:t>的连接</a:t>
            </a:r>
          </a:p>
        </p:txBody>
      </p:sp>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7"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5.3</a:t>
            </a:r>
          </a:p>
          <a:p>
            <a:pPr eaLnBrk="0" hangingPunct="0"/>
            <a:r>
              <a:rPr lang="zh-CN" altLang="en-US" sz="2000" b="1" dirty="0">
                <a:solidFill>
                  <a:schemeClr val="bg1"/>
                </a:solidFill>
                <a:latin typeface="微软雅黑" pitchFamily="34" charset="-122"/>
                <a:ea typeface="微软雅黑" pitchFamily="34" charset="-122"/>
              </a:rPr>
              <a:t>传输控制协议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概述</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205808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725363"/>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52851" y="673948"/>
            <a:ext cx="36383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5.3.1  TCP </a:t>
            </a:r>
            <a:r>
              <a:rPr lang="zh-CN" altLang="en-US" sz="2400" b="1" dirty="0">
                <a:solidFill>
                  <a:schemeClr val="bg1"/>
                </a:solidFill>
                <a:latin typeface="微软雅黑" pitchFamily="34" charset="-122"/>
                <a:ea typeface="微软雅黑" pitchFamily="34" charset="-122"/>
              </a:rPr>
              <a:t>最主要的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120100"/>
            <a:ext cx="8053711"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是</a:t>
            </a:r>
            <a:r>
              <a:rPr lang="zh-CN" altLang="en-US" b="1" dirty="0">
                <a:solidFill>
                  <a:srgbClr val="0000FF"/>
                </a:solidFill>
                <a:latin typeface="微软雅黑" pitchFamily="34" charset="-122"/>
                <a:ea typeface="微软雅黑" pitchFamily="34" charset="-122"/>
              </a:rPr>
              <a:t>面向连接</a:t>
            </a:r>
            <a:r>
              <a:rPr lang="zh-CN" altLang="en-US" b="1" dirty="0">
                <a:latin typeface="微软雅黑" pitchFamily="34" charset="-122"/>
                <a:ea typeface="微软雅黑" pitchFamily="34" charset="-122"/>
              </a:rPr>
              <a:t>的运输层</a:t>
            </a:r>
            <a:r>
              <a:rPr lang="zh-CN" altLang="en-US" b="1" dirty="0" smtClean="0">
                <a:latin typeface="微软雅黑" pitchFamily="34" charset="-122"/>
                <a:ea typeface="微软雅黑" pitchFamily="34" charset="-122"/>
              </a:rPr>
              <a:t>协议</a:t>
            </a:r>
            <a:r>
              <a:rPr lang="zh-CN" altLang="en-US"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在无连接的、不可靠的 </a:t>
            </a:r>
            <a:r>
              <a:rPr lang="en-US" altLang="zh-CN" b="1" dirty="0" smtClean="0">
                <a:latin typeface="微软雅黑" pitchFamily="34" charset="-122"/>
                <a:ea typeface="微软雅黑" pitchFamily="34" charset="-122"/>
              </a:rPr>
              <a:t>IP </a:t>
            </a:r>
            <a:r>
              <a:rPr lang="zh-CN" altLang="en-US" b="1" dirty="0" smtClean="0">
                <a:latin typeface="微软雅黑" pitchFamily="34" charset="-122"/>
                <a:ea typeface="微软雅黑" pitchFamily="34" charset="-122"/>
              </a:rPr>
              <a:t>网络服务基础之上提供</a:t>
            </a:r>
            <a:r>
              <a:rPr lang="zh-CN" altLang="en-US" b="1" dirty="0">
                <a:solidFill>
                  <a:srgbClr val="0000FF"/>
                </a:solidFill>
                <a:latin typeface="微软雅黑" pitchFamily="34" charset="-122"/>
                <a:ea typeface="微软雅黑" pitchFamily="34" charset="-122"/>
              </a:rPr>
              <a:t>可靠交付</a:t>
            </a:r>
            <a:r>
              <a:rPr lang="zh-CN" altLang="en-US" b="1" dirty="0">
                <a:latin typeface="微软雅黑" pitchFamily="34" charset="-122"/>
                <a:ea typeface="微软雅黑" pitchFamily="34" charset="-122"/>
              </a:rPr>
              <a:t>的服务</a:t>
            </a:r>
            <a:r>
              <a:rPr lang="zh-CN" altLang="en-US" b="1" dirty="0" smtClean="0">
                <a:latin typeface="微软雅黑" pitchFamily="34" charset="-122"/>
                <a:ea typeface="微软雅黑" pitchFamily="34" charset="-122"/>
              </a:rPr>
              <a:t>。为此，在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的数据报服务</a:t>
            </a:r>
            <a:r>
              <a:rPr lang="zh-CN" altLang="en-US" b="1" dirty="0" smtClean="0">
                <a:latin typeface="微软雅黑" pitchFamily="34" charset="-122"/>
                <a:ea typeface="微软雅黑" pitchFamily="34" charset="-122"/>
              </a:rPr>
              <a:t>基础之上，增加了保证可靠性的一系列措施。</a:t>
            </a:r>
            <a:endParaRPr lang="zh-CN" altLang="en-US" b="1" dirty="0">
              <a:latin typeface="微软雅黑" pitchFamily="34" charset="-122"/>
              <a:ea typeface="微软雅黑" pitchFamily="34" charset="-122"/>
            </a:endParaRPr>
          </a:p>
        </p:txBody>
      </p:sp>
      <p:sp>
        <p:nvSpPr>
          <p:cNvPr id="5" name="圆角矩形 4"/>
          <p:cNvSpPr/>
          <p:nvPr/>
        </p:nvSpPr>
        <p:spPr>
          <a:xfrm>
            <a:off x="545142" y="2255799"/>
            <a:ext cx="8053711" cy="19964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Grp="1" noChangeAspect="1"/>
          </p:cNvGraphicFramePr>
          <p:nvPr>
            <p:extLst>
              <p:ext uri="{D42A27DB-BD31-4B8C-83A1-F6EECF244321}">
                <p14:modId xmlns:p14="http://schemas.microsoft.com/office/powerpoint/2010/main" val="3171255634"/>
              </p:ext>
            </p:extLst>
          </p:nvPr>
        </p:nvGraphicFramePr>
        <p:xfrm>
          <a:off x="2513506" y="2347620"/>
          <a:ext cx="4003675" cy="1758950"/>
        </p:xfrm>
        <a:graphic>
          <a:graphicData uri="http://schemas.openxmlformats.org/presentationml/2006/ole">
            <mc:AlternateContent xmlns:mc="http://schemas.openxmlformats.org/markup-compatibility/2006">
              <mc:Choice xmlns:v="urn:schemas-microsoft-com:vml" Requires="v">
                <p:oleObj spid="_x0000_s9318" name="Visio" r:id="rId3" imgW="8733536" imgH="3835153" progId="">
                  <p:embed/>
                </p:oleObj>
              </mc:Choice>
              <mc:Fallback>
                <p:oleObj name="Visio" r:id="rId3" imgW="8733536" imgH="3835153" progId="">
                  <p:embed/>
                  <p:pic>
                    <p:nvPicPr>
                      <p:cNvPr id="0" name="Picture 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506" y="2347620"/>
                        <a:ext cx="4003675" cy="175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433642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725363"/>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52851" y="673948"/>
            <a:ext cx="36383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5.3.1  TCP </a:t>
            </a:r>
            <a:r>
              <a:rPr lang="zh-CN" altLang="en-US" sz="2400" b="1" dirty="0">
                <a:solidFill>
                  <a:schemeClr val="bg1"/>
                </a:solidFill>
                <a:latin typeface="微软雅黑" pitchFamily="34" charset="-122"/>
                <a:ea typeface="微软雅黑" pitchFamily="34" charset="-122"/>
              </a:rPr>
              <a:t>最主要的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120100"/>
            <a:ext cx="8053711" cy="320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是</a:t>
            </a:r>
            <a:r>
              <a:rPr lang="zh-CN" altLang="en-US" b="1" dirty="0">
                <a:solidFill>
                  <a:srgbClr val="0000FF"/>
                </a:solidFill>
                <a:latin typeface="微软雅黑" pitchFamily="34" charset="-122"/>
                <a:ea typeface="微软雅黑" pitchFamily="34" charset="-122"/>
              </a:rPr>
              <a:t>面向连接</a:t>
            </a:r>
            <a:r>
              <a:rPr lang="zh-CN" altLang="en-US" b="1" dirty="0">
                <a:latin typeface="微软雅黑" pitchFamily="34" charset="-122"/>
                <a:ea typeface="微软雅黑" pitchFamily="34" charset="-122"/>
              </a:rPr>
              <a:t>的运输层协议。</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每一条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连接</a:t>
            </a:r>
            <a:r>
              <a:rPr lang="zh-CN" altLang="en-US" b="1" dirty="0">
                <a:solidFill>
                  <a:srgbClr val="0000FF"/>
                </a:solidFill>
                <a:latin typeface="微软雅黑" pitchFamily="34" charset="-122"/>
                <a:ea typeface="微软雅黑" pitchFamily="34" charset="-122"/>
              </a:rPr>
              <a:t>只能有两个端点 </a:t>
            </a:r>
            <a:r>
              <a:rPr lang="en-US" altLang="zh-CN" b="1" dirty="0">
                <a:latin typeface="微软雅黑" pitchFamily="34" charset="-122"/>
                <a:ea typeface="微软雅黑" pitchFamily="34" charset="-122"/>
              </a:rPr>
              <a:t>(endpoint)</a:t>
            </a:r>
            <a:r>
              <a:rPr lang="zh-CN" altLang="en-US" b="1" dirty="0">
                <a:latin typeface="微软雅黑" pitchFamily="34" charset="-122"/>
                <a:ea typeface="微软雅黑" pitchFamily="34" charset="-122"/>
              </a:rPr>
              <a:t>，每一条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连接</a:t>
            </a:r>
            <a:r>
              <a:rPr lang="zh-CN" altLang="en-US" b="1" dirty="0">
                <a:solidFill>
                  <a:srgbClr val="0000FF"/>
                </a:solidFill>
                <a:latin typeface="微软雅黑" pitchFamily="34" charset="-122"/>
                <a:ea typeface="微软雅黑" pitchFamily="34" charset="-122"/>
              </a:rPr>
              <a:t>只能是点对点</a:t>
            </a:r>
            <a:r>
              <a:rPr lang="zh-CN" altLang="en-US" b="1" dirty="0">
                <a:latin typeface="微软雅黑" pitchFamily="34" charset="-122"/>
                <a:ea typeface="微软雅黑" pitchFamily="34" charset="-122"/>
              </a:rPr>
              <a:t>的（一对一）。 </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提供</a:t>
            </a:r>
            <a:r>
              <a:rPr lang="zh-CN" altLang="en-US" b="1" dirty="0">
                <a:solidFill>
                  <a:srgbClr val="0000FF"/>
                </a:solidFill>
                <a:latin typeface="微软雅黑" pitchFamily="34" charset="-122"/>
                <a:ea typeface="微软雅黑" pitchFamily="34" charset="-122"/>
              </a:rPr>
              <a:t>可靠交付</a:t>
            </a:r>
            <a:r>
              <a:rPr lang="zh-CN" altLang="en-US" b="1" dirty="0">
                <a:latin typeface="微软雅黑" pitchFamily="34" charset="-122"/>
                <a:ea typeface="微软雅黑" pitchFamily="34" charset="-122"/>
              </a:rPr>
              <a:t>的服务。</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提供</a:t>
            </a:r>
            <a:r>
              <a:rPr lang="zh-CN" altLang="en-US" b="1" dirty="0">
                <a:solidFill>
                  <a:srgbClr val="0000FF"/>
                </a:solidFill>
                <a:latin typeface="微软雅黑" pitchFamily="34" charset="-122"/>
                <a:ea typeface="微软雅黑" pitchFamily="34" charset="-122"/>
              </a:rPr>
              <a:t>全双工</a:t>
            </a:r>
            <a:r>
              <a:rPr lang="zh-CN" altLang="en-US" b="1" dirty="0">
                <a:latin typeface="微软雅黑" pitchFamily="34" charset="-122"/>
                <a:ea typeface="微软雅黑" pitchFamily="34" charset="-122"/>
              </a:rPr>
              <a:t>通信。</a:t>
            </a:r>
          </a:p>
          <a:p>
            <a:pPr marL="285750" indent="-28575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面向字节流</a:t>
            </a:r>
          </a:p>
          <a:p>
            <a:pPr marL="633413"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中的“流”</a:t>
            </a:r>
            <a:r>
              <a:rPr lang="en-US" altLang="zh-CN" b="1" dirty="0">
                <a:latin typeface="微软雅黑" pitchFamily="34" charset="-122"/>
                <a:ea typeface="微软雅黑" pitchFamily="34" charset="-122"/>
              </a:rPr>
              <a:t>(stream) </a:t>
            </a:r>
            <a:r>
              <a:rPr lang="zh-CN" altLang="en-US" b="1" dirty="0">
                <a:latin typeface="微软雅黑" pitchFamily="34" charset="-122"/>
                <a:ea typeface="微软雅黑" pitchFamily="34" charset="-122"/>
              </a:rPr>
              <a:t>指的是流入或流出进程的字节序列。</a:t>
            </a:r>
          </a:p>
          <a:p>
            <a:pPr marL="633413"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“面向字节流”的含义是：虽然应用程序和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的交互是一次一个数据块，但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把应用程序交下来的数据看成仅仅是一连串无结构的字节流</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2263329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7047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6764" y="1237260"/>
            <a:ext cx="2369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面向流的</a:t>
            </a:r>
            <a:r>
              <a:rPr lang="zh-CN" altLang="en-US" sz="2000" b="1" dirty="0" smtClean="0">
                <a:solidFill>
                  <a:schemeClr val="bg1"/>
                </a:solidFill>
                <a:latin typeface="微软雅黑" pitchFamily="34" charset="-122"/>
                <a:ea typeface="微软雅黑" pitchFamily="34" charset="-122"/>
              </a:rPr>
              <a:t>概念</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74329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不保证</a:t>
            </a:r>
            <a:r>
              <a:rPr lang="zh-CN" altLang="en-US" sz="2000" b="1" dirty="0">
                <a:latin typeface="微软雅黑" pitchFamily="34" charset="-122"/>
                <a:ea typeface="微软雅黑" pitchFamily="34" charset="-122"/>
              </a:rPr>
              <a:t>接收方应用程序所收到的数据块和发送方应用程序所发出的</a:t>
            </a:r>
            <a:r>
              <a:rPr lang="zh-CN" altLang="en-US" sz="2000" b="1" dirty="0">
                <a:solidFill>
                  <a:srgbClr val="0000FF"/>
                </a:solidFill>
                <a:latin typeface="微软雅黑" pitchFamily="34" charset="-122"/>
                <a:ea typeface="微软雅黑" pitchFamily="34" charset="-122"/>
              </a:rPr>
              <a:t>数据块具有对应大小的关系</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但接收</a:t>
            </a:r>
            <a:r>
              <a:rPr lang="zh-CN" altLang="en-US" sz="2000" b="1" dirty="0" smtClean="0">
                <a:latin typeface="微软雅黑" pitchFamily="34" charset="-122"/>
                <a:ea typeface="微软雅黑" pitchFamily="34" charset="-122"/>
              </a:rPr>
              <a:t>方</a:t>
            </a:r>
            <a:r>
              <a:rPr lang="zh-CN" altLang="en-US" sz="2000" b="1" dirty="0">
                <a:latin typeface="微软雅黑" pitchFamily="34" charset="-122"/>
                <a:ea typeface="微软雅黑" pitchFamily="34" charset="-122"/>
              </a:rPr>
              <a:t>应用程序收到的字节流必须和发送方应用程序发出的</a:t>
            </a:r>
            <a:r>
              <a:rPr lang="zh-CN" altLang="en-US" sz="2000" b="1" dirty="0">
                <a:solidFill>
                  <a:srgbClr val="0000FF"/>
                </a:solidFill>
                <a:latin typeface="微软雅黑" pitchFamily="34" charset="-122"/>
                <a:ea typeface="微软雅黑" pitchFamily="34" charset="-122"/>
              </a:rPr>
              <a:t>字节流完全一样</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636194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110026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93498" y="1057996"/>
            <a:ext cx="3357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5.1.1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进程之间的通信</a:t>
            </a:r>
          </a:p>
        </p:txBody>
      </p:sp>
      <p:sp>
        <p:nvSpPr>
          <p:cNvPr id="7" name="Rectangle 8"/>
          <p:cNvSpPr>
            <a:spLocks noChangeArrowheads="1"/>
          </p:cNvSpPr>
          <p:nvPr/>
        </p:nvSpPr>
        <p:spPr bwMode="auto">
          <a:xfrm>
            <a:off x="545143" y="1604732"/>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从通信和信息处理的角度看，运输层向它上面的应用层提供通信服务，</a:t>
            </a:r>
            <a:r>
              <a:rPr lang="zh-CN" altLang="en-US" sz="2000" b="1" dirty="0">
                <a:solidFill>
                  <a:srgbClr val="0000FF"/>
                </a:solidFill>
                <a:latin typeface="微软雅黑" pitchFamily="34" charset="-122"/>
                <a:ea typeface="微软雅黑" pitchFamily="34" charset="-122"/>
              </a:rPr>
              <a:t>它属于面向通信部分的最高层，同时也是用户功能中的最低层。</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当网络的边缘部分中的两个主机使用网络的核心部分的功能进行端到端的通信时，</a:t>
            </a:r>
            <a:r>
              <a:rPr lang="zh-CN" altLang="en-US" sz="2000" b="1" dirty="0">
                <a:solidFill>
                  <a:srgbClr val="0000FF"/>
                </a:solidFill>
                <a:latin typeface="微软雅黑" pitchFamily="34" charset="-122"/>
                <a:ea typeface="微软雅黑" pitchFamily="34" charset="-122"/>
              </a:rPr>
              <a:t>只有位于网络边缘部分的主机的协议栈才有运输层</a:t>
            </a:r>
            <a:r>
              <a:rPr lang="zh-CN" altLang="en-US" sz="2000" b="1" dirty="0">
                <a:latin typeface="微软雅黑" pitchFamily="34" charset="-122"/>
                <a:ea typeface="微软雅黑" pitchFamily="34" charset="-122"/>
              </a:rPr>
              <a:t>，而网络核心部分中的路由器在转发分组时都只用到下三层的功能。 </a:t>
            </a:r>
          </a:p>
        </p:txBody>
      </p:sp>
    </p:spTree>
    <p:extLst>
      <p:ext uri="{BB962C8B-B14F-4D97-AF65-F5344CB8AC3E}">
        <p14:creationId xmlns:p14="http://schemas.microsoft.com/office/powerpoint/2010/main" val="2616902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17238" y="605119"/>
            <a:ext cx="22922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面向流的概念</a:t>
            </a:r>
          </a:p>
        </p:txBody>
      </p:sp>
      <p:sp>
        <p:nvSpPr>
          <p:cNvPr id="4" name="圆角矩形 3"/>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1353129" y="1133857"/>
            <a:ext cx="6364516" cy="3021160"/>
            <a:chOff x="496235" y="1340768"/>
            <a:chExt cx="9142106" cy="4339649"/>
          </a:xfrm>
        </p:grpSpPr>
        <p:sp>
          <p:nvSpPr>
            <p:cNvPr id="5" name="AutoShape 47"/>
            <p:cNvSpPr>
              <a:spLocks noChangeArrowheads="1"/>
            </p:cNvSpPr>
            <p:nvPr/>
          </p:nvSpPr>
          <p:spPr bwMode="auto">
            <a:xfrm>
              <a:off x="7087263" y="5034882"/>
              <a:ext cx="283765" cy="130175"/>
            </a:xfrm>
            <a:prstGeom prst="rightArrow">
              <a:avLst>
                <a:gd name="adj1" fmla="val 50000"/>
                <a:gd name="adj2" fmla="val 50305"/>
              </a:avLst>
            </a:prstGeom>
            <a:solidFill>
              <a:srgbClr val="CC00CC"/>
            </a:solidFill>
            <a:ln w="9525">
              <a:solidFill>
                <a:srgbClr val="CC00CC"/>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 name="Rectangle 107"/>
            <p:cNvSpPr>
              <a:spLocks noChangeArrowheads="1"/>
            </p:cNvSpPr>
            <p:nvPr/>
          </p:nvSpPr>
          <p:spPr bwMode="auto">
            <a:xfrm>
              <a:off x="3493370" y="1623118"/>
              <a:ext cx="3228521" cy="869778"/>
            </a:xfrm>
            <a:prstGeom prst="rect">
              <a:avLst/>
            </a:prstGeom>
            <a:solidFill>
              <a:srgbClr val="99FFCC"/>
            </a:solidFill>
            <a:ln w="12700">
              <a:headEnd/>
              <a:tailEnd/>
            </a:ln>
            <a:extLst/>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latin typeface="微软雅黑" pitchFamily="34" charset="-122"/>
                <a:ea typeface="微软雅黑" pitchFamily="34" charset="-122"/>
              </a:endParaRPr>
            </a:p>
          </p:txBody>
        </p:sp>
        <p:grpSp>
          <p:nvGrpSpPr>
            <p:cNvPr id="7" name="Group 80"/>
            <p:cNvGrpSpPr>
              <a:grpSpLocks/>
            </p:cNvGrpSpPr>
            <p:nvPr/>
          </p:nvGrpSpPr>
          <p:grpSpPr bwMode="auto">
            <a:xfrm>
              <a:off x="6201569" y="4945982"/>
              <a:ext cx="937287" cy="287337"/>
              <a:chOff x="2925" y="1570"/>
              <a:chExt cx="545" cy="181"/>
            </a:xfrm>
          </p:grpSpPr>
          <p:grpSp>
            <p:nvGrpSpPr>
              <p:cNvPr id="8" name="Group 81"/>
              <p:cNvGrpSpPr>
                <a:grpSpLocks/>
              </p:cNvGrpSpPr>
              <p:nvPr/>
            </p:nvGrpSpPr>
            <p:grpSpPr bwMode="auto">
              <a:xfrm>
                <a:off x="3061" y="1570"/>
                <a:ext cx="272" cy="181"/>
                <a:chOff x="3061" y="1842"/>
                <a:chExt cx="272" cy="181"/>
              </a:xfrm>
            </p:grpSpPr>
            <p:sp>
              <p:nvSpPr>
                <p:cNvPr id="11" name="Rectangle 82"/>
                <p:cNvSpPr>
                  <a:spLocks noChangeArrowheads="1"/>
                </p:cNvSpPr>
                <p:nvPr/>
              </p:nvSpPr>
              <p:spPr bwMode="auto">
                <a:xfrm>
                  <a:off x="3061" y="1842"/>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7</a:t>
                  </a:r>
                </a:p>
              </p:txBody>
            </p:sp>
            <p:sp>
              <p:nvSpPr>
                <p:cNvPr id="12" name="Rectangle 83"/>
                <p:cNvSpPr>
                  <a:spLocks noChangeArrowheads="1"/>
                </p:cNvSpPr>
                <p:nvPr/>
              </p:nvSpPr>
              <p:spPr bwMode="auto">
                <a:xfrm>
                  <a:off x="3197" y="1842"/>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6</a:t>
                  </a:r>
                </a:p>
              </p:txBody>
            </p:sp>
          </p:grpSp>
          <p:sp>
            <p:nvSpPr>
              <p:cNvPr id="9" name="Rectangle 84"/>
              <p:cNvSpPr>
                <a:spLocks noChangeArrowheads="1"/>
              </p:cNvSpPr>
              <p:nvPr/>
            </p:nvSpPr>
            <p:spPr bwMode="auto">
              <a:xfrm>
                <a:off x="2925" y="1570"/>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8</a:t>
                </a:r>
              </a:p>
            </p:txBody>
          </p:sp>
          <p:sp>
            <p:nvSpPr>
              <p:cNvPr id="10" name="Rectangle 85"/>
              <p:cNvSpPr>
                <a:spLocks noChangeArrowheads="1"/>
              </p:cNvSpPr>
              <p:nvPr/>
            </p:nvSpPr>
            <p:spPr bwMode="auto">
              <a:xfrm>
                <a:off x="3334" y="1570"/>
                <a:ext cx="136" cy="181"/>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H</a:t>
                </a:r>
              </a:p>
            </p:txBody>
          </p:sp>
        </p:grpSp>
        <p:sp>
          <p:nvSpPr>
            <p:cNvPr id="13" name="Text Box 62"/>
            <p:cNvSpPr txBox="1">
              <a:spLocks noChangeArrowheads="1"/>
            </p:cNvSpPr>
            <p:nvPr/>
          </p:nvSpPr>
          <p:spPr bwMode="auto">
            <a:xfrm>
              <a:off x="7777826" y="1481036"/>
              <a:ext cx="884653" cy="1193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800" b="1" dirty="0">
                  <a:solidFill>
                    <a:srgbClr val="0033CC"/>
                  </a:solidFill>
                  <a:latin typeface="微软雅黑" pitchFamily="34" charset="-122"/>
                  <a:ea typeface="微软雅黑" pitchFamily="34" charset="-122"/>
                  <a:sym typeface="Wingdings" pitchFamily="2" charset="2"/>
                </a:rPr>
                <a:t></a:t>
              </a:r>
              <a:endParaRPr kumimoji="1" lang="en-US" altLang="zh-CN" sz="4800" b="1" dirty="0">
                <a:solidFill>
                  <a:srgbClr val="0033CC"/>
                </a:solidFill>
                <a:latin typeface="微软雅黑" pitchFamily="34" charset="-122"/>
                <a:ea typeface="微软雅黑" pitchFamily="34" charset="-122"/>
              </a:endParaRPr>
            </a:p>
          </p:txBody>
        </p:sp>
        <p:sp>
          <p:nvSpPr>
            <p:cNvPr id="14" name="Freeform 44"/>
            <p:cNvSpPr>
              <a:spLocks/>
            </p:cNvSpPr>
            <p:nvPr/>
          </p:nvSpPr>
          <p:spPr bwMode="auto">
            <a:xfrm>
              <a:off x="7842250" y="4585618"/>
              <a:ext cx="386954" cy="889000"/>
            </a:xfrm>
            <a:custGeom>
              <a:avLst/>
              <a:gdLst>
                <a:gd name="T0" fmla="*/ 0 w 225"/>
                <a:gd name="T1" fmla="*/ 590 h 590"/>
                <a:gd name="T2" fmla="*/ 225 w 225"/>
                <a:gd name="T3" fmla="*/ 590 h 590"/>
                <a:gd name="T4" fmla="*/ 225 w 225"/>
                <a:gd name="T5" fmla="*/ 0 h 590"/>
              </a:gdLst>
              <a:ahLst/>
              <a:cxnLst>
                <a:cxn ang="0">
                  <a:pos x="T0" y="T1"/>
                </a:cxn>
                <a:cxn ang="0">
                  <a:pos x="T2" y="T3"/>
                </a:cxn>
                <a:cxn ang="0">
                  <a:pos x="T4" y="T5"/>
                </a:cxn>
              </a:cxnLst>
              <a:rect l="0" t="0" r="r" b="b"/>
              <a:pathLst>
                <a:path w="225" h="590">
                  <a:moveTo>
                    <a:pt x="0" y="590"/>
                  </a:moveTo>
                  <a:lnTo>
                    <a:pt x="225" y="590"/>
                  </a:lnTo>
                  <a:lnTo>
                    <a:pt x="225" y="0"/>
                  </a:lnTo>
                </a:path>
              </a:pathLst>
            </a:custGeom>
            <a:noFill/>
            <a:ln w="5715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Text Box 45"/>
            <p:cNvSpPr txBox="1">
              <a:spLocks noChangeArrowheads="1"/>
            </p:cNvSpPr>
            <p:nvPr/>
          </p:nvSpPr>
          <p:spPr bwMode="auto">
            <a:xfrm>
              <a:off x="989808" y="1481036"/>
              <a:ext cx="884653" cy="1193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800" b="1" dirty="0">
                  <a:solidFill>
                    <a:srgbClr val="0033CC"/>
                  </a:solidFill>
                  <a:latin typeface="微软雅黑" pitchFamily="34" charset="-122"/>
                  <a:ea typeface="微软雅黑" pitchFamily="34" charset="-122"/>
                  <a:sym typeface="Wingdings" pitchFamily="2" charset="2"/>
                </a:rPr>
                <a:t></a:t>
              </a:r>
              <a:endParaRPr kumimoji="1" lang="en-US" altLang="zh-CN" sz="4800" b="1" dirty="0">
                <a:solidFill>
                  <a:srgbClr val="0033CC"/>
                </a:solidFill>
                <a:latin typeface="微软雅黑" pitchFamily="34" charset="-122"/>
                <a:ea typeface="微软雅黑" pitchFamily="34" charset="-122"/>
              </a:endParaRPr>
            </a:p>
          </p:txBody>
        </p:sp>
        <p:sp>
          <p:nvSpPr>
            <p:cNvPr id="16" name="AutoShape 46"/>
            <p:cNvSpPr>
              <a:spLocks noChangeArrowheads="1"/>
            </p:cNvSpPr>
            <p:nvPr/>
          </p:nvSpPr>
          <p:spPr bwMode="auto">
            <a:xfrm>
              <a:off x="4913446" y="5036469"/>
              <a:ext cx="285485" cy="130175"/>
            </a:xfrm>
            <a:prstGeom prst="rightArrow">
              <a:avLst>
                <a:gd name="adj1" fmla="val 50000"/>
                <a:gd name="adj2" fmla="val 50610"/>
              </a:avLst>
            </a:prstGeom>
            <a:solidFill>
              <a:srgbClr val="CC00CC"/>
            </a:solidFill>
            <a:ln w="9525">
              <a:solidFill>
                <a:srgbClr val="CC00CC"/>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7" name="AutoShape 48"/>
            <p:cNvSpPr>
              <a:spLocks noChangeArrowheads="1"/>
            </p:cNvSpPr>
            <p:nvPr/>
          </p:nvSpPr>
          <p:spPr bwMode="auto">
            <a:xfrm>
              <a:off x="2951163" y="5034882"/>
              <a:ext cx="285485" cy="130175"/>
            </a:xfrm>
            <a:prstGeom prst="rightArrow">
              <a:avLst>
                <a:gd name="adj1" fmla="val 50000"/>
                <a:gd name="adj2" fmla="val 50610"/>
              </a:avLst>
            </a:prstGeom>
            <a:solidFill>
              <a:srgbClr val="CC00CC"/>
            </a:solidFill>
            <a:ln w="9525">
              <a:solidFill>
                <a:srgbClr val="CC00CC"/>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8" name="Line 49"/>
            <p:cNvSpPr>
              <a:spLocks noChangeShapeType="1"/>
            </p:cNvSpPr>
            <p:nvPr/>
          </p:nvSpPr>
          <p:spPr bwMode="auto">
            <a:xfrm>
              <a:off x="1442906" y="2426618"/>
              <a:ext cx="3440" cy="1487488"/>
            </a:xfrm>
            <a:prstGeom prst="line">
              <a:avLst/>
            </a:prstGeom>
            <a:noFill/>
            <a:ln w="1905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Text Box 50"/>
            <p:cNvSpPr txBox="1">
              <a:spLocks noChangeArrowheads="1"/>
            </p:cNvSpPr>
            <p:nvPr/>
          </p:nvSpPr>
          <p:spPr bwMode="auto">
            <a:xfrm>
              <a:off x="5514319" y="4561806"/>
              <a:ext cx="1928275"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发送 </a:t>
              </a:r>
              <a:r>
                <a:rPr kumimoji="1" lang="en-US" altLang="zh-CN" sz="1200" b="1">
                  <a:solidFill>
                    <a:srgbClr val="0000FF"/>
                  </a:solidFill>
                  <a:latin typeface="微软雅黑" pitchFamily="34" charset="-122"/>
                  <a:ea typeface="微软雅黑" pitchFamily="34" charset="-122"/>
                </a:rPr>
                <a:t>TCP </a:t>
              </a:r>
              <a:r>
                <a:rPr kumimoji="1" lang="zh-CN" altLang="en-US" sz="1200" b="1">
                  <a:solidFill>
                    <a:srgbClr val="0000FF"/>
                  </a:solidFill>
                  <a:latin typeface="微软雅黑" pitchFamily="34" charset="-122"/>
                  <a:ea typeface="微软雅黑" pitchFamily="34" charset="-122"/>
                </a:rPr>
                <a:t>报文段</a:t>
              </a:r>
            </a:p>
          </p:txBody>
        </p:sp>
        <p:sp>
          <p:nvSpPr>
            <p:cNvPr id="20" name="Rectangle 51"/>
            <p:cNvSpPr>
              <a:spLocks noChangeArrowheads="1"/>
            </p:cNvSpPr>
            <p:nvPr/>
          </p:nvSpPr>
          <p:spPr bwMode="auto">
            <a:xfrm>
              <a:off x="550333" y="3902994"/>
              <a:ext cx="1802342" cy="682625"/>
            </a:xfrm>
            <a:prstGeom prst="rect">
              <a:avLst/>
            </a:prstGeom>
            <a:solidFill>
              <a:srgbClr val="3366FF"/>
            </a:solidFill>
            <a:ln w="19050">
              <a:solidFill>
                <a:schemeClr val="tx1"/>
              </a:solidFill>
              <a:miter lim="800000"/>
              <a:headEnd/>
              <a:tailEnd/>
            </a:ln>
            <a:effectLst/>
          </p:spPr>
          <p:txBody>
            <a:bodyPr wrap="none" anchor="ctr"/>
            <a:lstStyle/>
            <a:p>
              <a:pPr algn="ctr"/>
              <a:endParaRPr kumimoji="1" lang="en-US" altLang="zh-CN" sz="1200" b="1">
                <a:latin typeface="微软雅黑" pitchFamily="34" charset="-122"/>
                <a:ea typeface="微软雅黑" pitchFamily="34" charset="-122"/>
              </a:endParaRPr>
            </a:p>
            <a:p>
              <a:pPr algn="ctr"/>
              <a:endParaRPr kumimoji="1" lang="en-US" altLang="zh-CN" sz="1200" b="1">
                <a:latin typeface="微软雅黑" pitchFamily="34" charset="-122"/>
                <a:ea typeface="微软雅黑" pitchFamily="34" charset="-122"/>
              </a:endParaRPr>
            </a:p>
            <a:p>
              <a:pPr algn="ctr"/>
              <a:endParaRPr kumimoji="1" lang="en-US" altLang="zh-CN" sz="1200" b="1">
                <a:latin typeface="微软雅黑" pitchFamily="34" charset="-122"/>
                <a:ea typeface="微软雅黑" pitchFamily="34" charset="-122"/>
              </a:endParaRPr>
            </a:p>
          </p:txBody>
        </p:sp>
        <p:sp>
          <p:nvSpPr>
            <p:cNvPr id="21" name="Line 52"/>
            <p:cNvSpPr>
              <a:spLocks noChangeShapeType="1"/>
            </p:cNvSpPr>
            <p:nvPr/>
          </p:nvSpPr>
          <p:spPr bwMode="auto">
            <a:xfrm flipV="1">
              <a:off x="8258440" y="2426619"/>
              <a:ext cx="0" cy="1476375"/>
            </a:xfrm>
            <a:prstGeom prst="line">
              <a:avLst/>
            </a:prstGeom>
            <a:noFill/>
            <a:ln w="1905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Rectangle 53"/>
            <p:cNvSpPr>
              <a:spLocks noChangeArrowheads="1"/>
            </p:cNvSpPr>
            <p:nvPr/>
          </p:nvSpPr>
          <p:spPr bwMode="auto">
            <a:xfrm>
              <a:off x="7357270" y="3902994"/>
              <a:ext cx="1800622" cy="682625"/>
            </a:xfrm>
            <a:prstGeom prst="rect">
              <a:avLst/>
            </a:prstGeom>
            <a:solidFill>
              <a:srgbClr val="3366FF"/>
            </a:solidFill>
            <a:ln w="19050">
              <a:solidFill>
                <a:schemeClr val="tx1"/>
              </a:solidFill>
              <a:miter lim="800000"/>
              <a:headEnd/>
              <a:tailEnd/>
            </a:ln>
            <a:effectLst/>
          </p:spPr>
          <p:txBody>
            <a:bodyPr wrap="none" anchor="ctr"/>
            <a:lstStyle/>
            <a:p>
              <a:pPr algn="ctr"/>
              <a:endParaRPr kumimoji="1" lang="en-US" altLang="zh-CN" sz="1200" b="1">
                <a:latin typeface="微软雅黑" pitchFamily="34" charset="-122"/>
                <a:ea typeface="微软雅黑" pitchFamily="34" charset="-122"/>
              </a:endParaRPr>
            </a:p>
            <a:p>
              <a:pPr algn="ctr"/>
              <a:endParaRPr kumimoji="1" lang="en-US" altLang="zh-CN" sz="1200" b="1">
                <a:latin typeface="微软雅黑" pitchFamily="34" charset="-122"/>
                <a:ea typeface="微软雅黑" pitchFamily="34" charset="-122"/>
              </a:endParaRPr>
            </a:p>
            <a:p>
              <a:pPr algn="ctr"/>
              <a:endParaRPr kumimoji="1" lang="en-US" altLang="zh-CN" sz="1200" b="1">
                <a:latin typeface="微软雅黑" pitchFamily="34" charset="-122"/>
                <a:ea typeface="微软雅黑" pitchFamily="34" charset="-122"/>
              </a:endParaRPr>
            </a:p>
          </p:txBody>
        </p:sp>
        <p:sp>
          <p:nvSpPr>
            <p:cNvPr id="23" name="Text Box 54"/>
            <p:cNvSpPr txBox="1">
              <a:spLocks noChangeArrowheads="1"/>
            </p:cNvSpPr>
            <p:nvPr/>
          </p:nvSpPr>
          <p:spPr bwMode="auto">
            <a:xfrm>
              <a:off x="976985" y="1340768"/>
              <a:ext cx="928402"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发送方</a:t>
              </a:r>
            </a:p>
          </p:txBody>
        </p:sp>
        <p:sp>
          <p:nvSpPr>
            <p:cNvPr id="24" name="Text Box 55"/>
            <p:cNvSpPr txBox="1">
              <a:spLocks noChangeArrowheads="1"/>
            </p:cNvSpPr>
            <p:nvPr/>
          </p:nvSpPr>
          <p:spPr bwMode="auto">
            <a:xfrm>
              <a:off x="7777041" y="1340768"/>
              <a:ext cx="928402"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接收方</a:t>
              </a:r>
            </a:p>
          </p:txBody>
        </p:sp>
        <p:sp>
          <p:nvSpPr>
            <p:cNvPr id="25" name="AutoShape 56"/>
            <p:cNvSpPr>
              <a:spLocks noChangeArrowheads="1"/>
            </p:cNvSpPr>
            <p:nvPr/>
          </p:nvSpPr>
          <p:spPr bwMode="auto">
            <a:xfrm>
              <a:off x="2221971" y="3145756"/>
              <a:ext cx="1307042" cy="609600"/>
            </a:xfrm>
            <a:prstGeom prst="wedgeRoundRectCallout">
              <a:avLst>
                <a:gd name="adj1" fmla="val -85792"/>
                <a:gd name="adj2" fmla="val 120833"/>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200" b="1">
                <a:latin typeface="微软雅黑" pitchFamily="34" charset="-122"/>
                <a:ea typeface="微软雅黑" pitchFamily="34" charset="-122"/>
              </a:endParaRPr>
            </a:p>
          </p:txBody>
        </p:sp>
        <p:sp>
          <p:nvSpPr>
            <p:cNvPr id="26" name="Text Box 57"/>
            <p:cNvSpPr txBox="1">
              <a:spLocks noChangeArrowheads="1"/>
            </p:cNvSpPr>
            <p:nvPr/>
          </p:nvSpPr>
          <p:spPr bwMode="auto">
            <a:xfrm>
              <a:off x="2212601" y="3128293"/>
              <a:ext cx="1370497" cy="6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把字节写入</a:t>
              </a:r>
            </a:p>
            <a:p>
              <a:pPr algn="ctr"/>
              <a:r>
                <a:rPr kumimoji="1" lang="zh-CN" altLang="en-US" sz="1200" b="1" dirty="0">
                  <a:latin typeface="微软雅黑" pitchFamily="34" charset="-122"/>
                  <a:ea typeface="微软雅黑" pitchFamily="34" charset="-122"/>
                </a:rPr>
                <a:t>发送缓存</a:t>
              </a:r>
            </a:p>
          </p:txBody>
        </p:sp>
        <p:sp>
          <p:nvSpPr>
            <p:cNvPr id="27" name="AutoShape 58"/>
            <p:cNvSpPr>
              <a:spLocks noChangeArrowheads="1"/>
            </p:cNvSpPr>
            <p:nvPr/>
          </p:nvSpPr>
          <p:spPr bwMode="auto">
            <a:xfrm>
              <a:off x="6669352" y="2858418"/>
              <a:ext cx="1279525" cy="609600"/>
            </a:xfrm>
            <a:prstGeom prst="wedgeRoundRectCallout">
              <a:avLst>
                <a:gd name="adj1" fmla="val 80912"/>
                <a:gd name="adj2" fmla="val 178384"/>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200" b="1">
                <a:latin typeface="微软雅黑" pitchFamily="34" charset="-122"/>
                <a:ea typeface="微软雅黑" pitchFamily="34" charset="-122"/>
              </a:endParaRPr>
            </a:p>
          </p:txBody>
        </p:sp>
        <p:sp>
          <p:nvSpPr>
            <p:cNvPr id="28" name="Text Box 59"/>
            <p:cNvSpPr txBox="1">
              <a:spLocks noChangeArrowheads="1"/>
            </p:cNvSpPr>
            <p:nvPr/>
          </p:nvSpPr>
          <p:spPr bwMode="auto">
            <a:xfrm>
              <a:off x="6625585" y="2858418"/>
              <a:ext cx="1370497" cy="6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从接收缓存</a:t>
              </a:r>
            </a:p>
            <a:p>
              <a:pPr algn="ctr"/>
              <a:r>
                <a:rPr kumimoji="1" lang="zh-CN" altLang="en-US" sz="1200" b="1" dirty="0">
                  <a:latin typeface="微软雅黑" pitchFamily="34" charset="-122"/>
                  <a:ea typeface="微软雅黑" pitchFamily="34" charset="-122"/>
                </a:rPr>
                <a:t>读取字节</a:t>
              </a:r>
            </a:p>
          </p:txBody>
        </p:sp>
        <p:sp>
          <p:nvSpPr>
            <p:cNvPr id="29" name="Text Box 60"/>
            <p:cNvSpPr txBox="1">
              <a:spLocks noChangeArrowheads="1"/>
            </p:cNvSpPr>
            <p:nvPr/>
          </p:nvSpPr>
          <p:spPr bwMode="auto">
            <a:xfrm>
              <a:off x="1676797" y="1940845"/>
              <a:ext cx="1149449"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应用进程</a:t>
              </a:r>
            </a:p>
          </p:txBody>
        </p:sp>
        <p:sp>
          <p:nvSpPr>
            <p:cNvPr id="30" name="Text Box 61"/>
            <p:cNvSpPr txBox="1">
              <a:spLocks noChangeArrowheads="1"/>
            </p:cNvSpPr>
            <p:nvPr/>
          </p:nvSpPr>
          <p:spPr bwMode="auto">
            <a:xfrm>
              <a:off x="8488892" y="1885283"/>
              <a:ext cx="1149449"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应用进程</a:t>
              </a:r>
            </a:p>
          </p:txBody>
        </p:sp>
        <p:grpSp>
          <p:nvGrpSpPr>
            <p:cNvPr id="31" name="Group 63"/>
            <p:cNvGrpSpPr>
              <a:grpSpLocks/>
            </p:cNvGrpSpPr>
            <p:nvPr/>
          </p:nvGrpSpPr>
          <p:grpSpPr bwMode="auto">
            <a:xfrm>
              <a:off x="8414941" y="2571081"/>
              <a:ext cx="233892" cy="1150937"/>
              <a:chOff x="3107" y="210"/>
              <a:chExt cx="136" cy="725"/>
            </a:xfrm>
          </p:grpSpPr>
          <p:sp>
            <p:nvSpPr>
              <p:cNvPr id="32" name="Rectangle 64"/>
              <p:cNvSpPr>
                <a:spLocks noChangeArrowheads="1"/>
              </p:cNvSpPr>
              <p:nvPr/>
            </p:nvSpPr>
            <p:spPr bwMode="auto">
              <a:xfrm>
                <a:off x="3107" y="391"/>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1</a:t>
                </a:r>
              </a:p>
            </p:txBody>
          </p:sp>
          <p:sp>
            <p:nvSpPr>
              <p:cNvPr id="33" name="Rectangle 65"/>
              <p:cNvSpPr>
                <a:spLocks noChangeArrowheads="1"/>
              </p:cNvSpPr>
              <p:nvPr/>
            </p:nvSpPr>
            <p:spPr bwMode="auto">
              <a:xfrm>
                <a:off x="3107" y="573"/>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2</a:t>
                </a:r>
              </a:p>
            </p:txBody>
          </p:sp>
          <p:sp>
            <p:nvSpPr>
              <p:cNvPr id="34" name="Rectangle 66"/>
              <p:cNvSpPr>
                <a:spLocks noChangeArrowheads="1"/>
              </p:cNvSpPr>
              <p:nvPr/>
            </p:nvSpPr>
            <p:spPr bwMode="auto">
              <a:xfrm>
                <a:off x="3107" y="754"/>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3</a:t>
                </a:r>
              </a:p>
            </p:txBody>
          </p:sp>
          <p:sp>
            <p:nvSpPr>
              <p:cNvPr id="35" name="Rectangle 67"/>
              <p:cNvSpPr>
                <a:spLocks noChangeArrowheads="1"/>
              </p:cNvSpPr>
              <p:nvPr/>
            </p:nvSpPr>
            <p:spPr bwMode="auto">
              <a:xfrm>
                <a:off x="3107" y="210"/>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0</a:t>
                </a:r>
              </a:p>
            </p:txBody>
          </p:sp>
        </p:grpSp>
        <p:sp>
          <p:nvSpPr>
            <p:cNvPr id="36" name="Rectangle 68"/>
            <p:cNvSpPr>
              <a:spLocks noChangeArrowheads="1"/>
            </p:cNvSpPr>
            <p:nvPr/>
          </p:nvSpPr>
          <p:spPr bwMode="auto">
            <a:xfrm>
              <a:off x="818620" y="4208600"/>
              <a:ext cx="233892" cy="287338"/>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dirty="0">
                  <a:latin typeface="微软雅黑" pitchFamily="34" charset="-122"/>
                  <a:ea typeface="微软雅黑" pitchFamily="34" charset="-122"/>
                </a:rPr>
                <a:t>18</a:t>
              </a:r>
            </a:p>
          </p:txBody>
        </p:sp>
        <p:sp>
          <p:nvSpPr>
            <p:cNvPr id="37" name="Rectangle 69"/>
            <p:cNvSpPr>
              <a:spLocks noChangeArrowheads="1"/>
            </p:cNvSpPr>
            <p:nvPr/>
          </p:nvSpPr>
          <p:spPr bwMode="auto">
            <a:xfrm>
              <a:off x="1052512" y="4208600"/>
              <a:ext cx="233892" cy="287338"/>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17</a:t>
              </a:r>
            </a:p>
          </p:txBody>
        </p:sp>
        <p:sp>
          <p:nvSpPr>
            <p:cNvPr id="38" name="Rectangle 70"/>
            <p:cNvSpPr>
              <a:spLocks noChangeArrowheads="1"/>
            </p:cNvSpPr>
            <p:nvPr/>
          </p:nvSpPr>
          <p:spPr bwMode="auto">
            <a:xfrm>
              <a:off x="1286404" y="4208600"/>
              <a:ext cx="233892" cy="287338"/>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16</a:t>
              </a:r>
            </a:p>
          </p:txBody>
        </p:sp>
        <p:sp>
          <p:nvSpPr>
            <p:cNvPr id="39" name="Rectangle 71"/>
            <p:cNvSpPr>
              <a:spLocks noChangeArrowheads="1"/>
            </p:cNvSpPr>
            <p:nvPr/>
          </p:nvSpPr>
          <p:spPr bwMode="auto">
            <a:xfrm>
              <a:off x="1520296" y="4208600"/>
              <a:ext cx="233892" cy="287338"/>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15</a:t>
              </a:r>
            </a:p>
          </p:txBody>
        </p:sp>
        <p:sp>
          <p:nvSpPr>
            <p:cNvPr id="40" name="Rectangle 72"/>
            <p:cNvSpPr>
              <a:spLocks noChangeArrowheads="1"/>
            </p:cNvSpPr>
            <p:nvPr/>
          </p:nvSpPr>
          <p:spPr bwMode="auto">
            <a:xfrm>
              <a:off x="1754187" y="4208600"/>
              <a:ext cx="233892" cy="287338"/>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14</a:t>
              </a:r>
            </a:p>
          </p:txBody>
        </p:sp>
        <p:grpSp>
          <p:nvGrpSpPr>
            <p:cNvPr id="41" name="Group 73"/>
            <p:cNvGrpSpPr>
              <a:grpSpLocks/>
            </p:cNvGrpSpPr>
            <p:nvPr/>
          </p:nvGrpSpPr>
          <p:grpSpPr bwMode="auto">
            <a:xfrm>
              <a:off x="1597687" y="2661568"/>
              <a:ext cx="233892" cy="863600"/>
              <a:chOff x="1429" y="176"/>
              <a:chExt cx="136" cy="544"/>
            </a:xfrm>
          </p:grpSpPr>
          <p:sp>
            <p:nvSpPr>
              <p:cNvPr id="42" name="Rectangle 74"/>
              <p:cNvSpPr>
                <a:spLocks noChangeArrowheads="1"/>
              </p:cNvSpPr>
              <p:nvPr/>
            </p:nvSpPr>
            <p:spPr bwMode="auto">
              <a:xfrm>
                <a:off x="1429" y="539"/>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19</a:t>
                </a:r>
              </a:p>
            </p:txBody>
          </p:sp>
          <p:sp>
            <p:nvSpPr>
              <p:cNvPr id="43" name="Rectangle 75"/>
              <p:cNvSpPr>
                <a:spLocks noChangeArrowheads="1"/>
              </p:cNvSpPr>
              <p:nvPr/>
            </p:nvSpPr>
            <p:spPr bwMode="auto">
              <a:xfrm>
                <a:off x="1429" y="358"/>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dirty="0">
                    <a:latin typeface="微软雅黑" pitchFamily="34" charset="-122"/>
                    <a:ea typeface="微软雅黑" pitchFamily="34" charset="-122"/>
                  </a:rPr>
                  <a:t>20</a:t>
                </a:r>
              </a:p>
            </p:txBody>
          </p:sp>
          <p:sp>
            <p:nvSpPr>
              <p:cNvPr id="44" name="Rectangle 76"/>
              <p:cNvSpPr>
                <a:spLocks noChangeArrowheads="1"/>
              </p:cNvSpPr>
              <p:nvPr/>
            </p:nvSpPr>
            <p:spPr bwMode="auto">
              <a:xfrm>
                <a:off x="1429" y="176"/>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21</a:t>
                </a:r>
              </a:p>
            </p:txBody>
          </p:sp>
        </p:grpSp>
        <p:grpSp>
          <p:nvGrpSpPr>
            <p:cNvPr id="45" name="Group 77"/>
            <p:cNvGrpSpPr>
              <a:grpSpLocks/>
            </p:cNvGrpSpPr>
            <p:nvPr/>
          </p:nvGrpSpPr>
          <p:grpSpPr bwMode="auto">
            <a:xfrm>
              <a:off x="8026268" y="4225257"/>
              <a:ext cx="467783" cy="287337"/>
              <a:chOff x="2789" y="1842"/>
              <a:chExt cx="272" cy="181"/>
            </a:xfrm>
          </p:grpSpPr>
          <p:sp>
            <p:nvSpPr>
              <p:cNvPr id="46" name="Rectangle 78"/>
              <p:cNvSpPr>
                <a:spLocks noChangeArrowheads="1"/>
              </p:cNvSpPr>
              <p:nvPr/>
            </p:nvSpPr>
            <p:spPr bwMode="auto">
              <a:xfrm>
                <a:off x="2925" y="1842"/>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4</a:t>
                </a:r>
              </a:p>
            </p:txBody>
          </p:sp>
          <p:sp>
            <p:nvSpPr>
              <p:cNvPr id="47" name="Rectangle 79"/>
              <p:cNvSpPr>
                <a:spLocks noChangeArrowheads="1"/>
              </p:cNvSpPr>
              <p:nvPr/>
            </p:nvSpPr>
            <p:spPr bwMode="auto">
              <a:xfrm>
                <a:off x="2789" y="1842"/>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5</a:t>
                </a:r>
              </a:p>
            </p:txBody>
          </p:sp>
        </p:grpSp>
        <p:grpSp>
          <p:nvGrpSpPr>
            <p:cNvPr id="48" name="Group 86"/>
            <p:cNvGrpSpPr>
              <a:grpSpLocks/>
            </p:cNvGrpSpPr>
            <p:nvPr/>
          </p:nvGrpSpPr>
          <p:grpSpPr bwMode="auto">
            <a:xfrm>
              <a:off x="2067189" y="4945982"/>
              <a:ext cx="935567" cy="287337"/>
              <a:chOff x="2200" y="1298"/>
              <a:chExt cx="544" cy="181"/>
            </a:xfrm>
          </p:grpSpPr>
          <p:sp>
            <p:nvSpPr>
              <p:cNvPr id="49" name="Rectangle 87"/>
              <p:cNvSpPr>
                <a:spLocks noChangeArrowheads="1"/>
              </p:cNvSpPr>
              <p:nvPr/>
            </p:nvSpPr>
            <p:spPr bwMode="auto">
              <a:xfrm>
                <a:off x="2200" y="1298"/>
                <a:ext cx="136" cy="181"/>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dirty="0">
                    <a:latin typeface="微软雅黑" pitchFamily="34" charset="-122"/>
                    <a:ea typeface="微软雅黑" pitchFamily="34" charset="-122"/>
                  </a:rPr>
                  <a:t>13</a:t>
                </a:r>
              </a:p>
            </p:txBody>
          </p:sp>
          <p:sp>
            <p:nvSpPr>
              <p:cNvPr id="50" name="Rectangle 88"/>
              <p:cNvSpPr>
                <a:spLocks noChangeArrowheads="1"/>
              </p:cNvSpPr>
              <p:nvPr/>
            </p:nvSpPr>
            <p:spPr bwMode="auto">
              <a:xfrm>
                <a:off x="2336" y="1298"/>
                <a:ext cx="136" cy="181"/>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12</a:t>
                </a:r>
              </a:p>
            </p:txBody>
          </p:sp>
          <p:sp>
            <p:nvSpPr>
              <p:cNvPr id="51" name="Rectangle 89"/>
              <p:cNvSpPr>
                <a:spLocks noChangeArrowheads="1"/>
              </p:cNvSpPr>
              <p:nvPr/>
            </p:nvSpPr>
            <p:spPr bwMode="auto">
              <a:xfrm>
                <a:off x="2472" y="1298"/>
                <a:ext cx="136" cy="181"/>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11</a:t>
                </a:r>
              </a:p>
            </p:txBody>
          </p:sp>
          <p:sp>
            <p:nvSpPr>
              <p:cNvPr id="52" name="Rectangle 90"/>
              <p:cNvSpPr>
                <a:spLocks noChangeArrowheads="1"/>
              </p:cNvSpPr>
              <p:nvPr/>
            </p:nvSpPr>
            <p:spPr bwMode="auto">
              <a:xfrm>
                <a:off x="2608" y="1298"/>
                <a:ext cx="136" cy="181"/>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H</a:t>
                </a:r>
              </a:p>
            </p:txBody>
          </p:sp>
        </p:grpSp>
        <p:grpSp>
          <p:nvGrpSpPr>
            <p:cNvPr id="53" name="Group 91"/>
            <p:cNvGrpSpPr>
              <a:grpSpLocks/>
            </p:cNvGrpSpPr>
            <p:nvPr/>
          </p:nvGrpSpPr>
          <p:grpSpPr bwMode="auto">
            <a:xfrm>
              <a:off x="4251325" y="4947568"/>
              <a:ext cx="467783" cy="287338"/>
              <a:chOff x="2290" y="482"/>
              <a:chExt cx="272" cy="181"/>
            </a:xfrm>
          </p:grpSpPr>
          <p:sp>
            <p:nvSpPr>
              <p:cNvPr id="54" name="Rectangle 92"/>
              <p:cNvSpPr>
                <a:spLocks noChangeArrowheads="1"/>
              </p:cNvSpPr>
              <p:nvPr/>
            </p:nvSpPr>
            <p:spPr bwMode="auto">
              <a:xfrm>
                <a:off x="2290" y="482"/>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050" b="1">
                    <a:latin typeface="微软雅黑" pitchFamily="34" charset="-122"/>
                    <a:ea typeface="微软雅黑" pitchFamily="34" charset="-122"/>
                  </a:rPr>
                  <a:t>10</a:t>
                </a:r>
              </a:p>
            </p:txBody>
          </p:sp>
          <p:sp>
            <p:nvSpPr>
              <p:cNvPr id="55" name="Rectangle 93"/>
              <p:cNvSpPr>
                <a:spLocks noChangeArrowheads="1"/>
              </p:cNvSpPr>
              <p:nvPr/>
            </p:nvSpPr>
            <p:spPr bwMode="auto">
              <a:xfrm>
                <a:off x="2426" y="482"/>
                <a:ext cx="136" cy="181"/>
              </a:xfrm>
              <a:prstGeom prst="rect">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9</a:t>
                </a:r>
              </a:p>
            </p:txBody>
          </p:sp>
        </p:grpSp>
        <p:sp>
          <p:nvSpPr>
            <p:cNvPr id="56" name="Rectangle 94"/>
            <p:cNvSpPr>
              <a:spLocks noChangeArrowheads="1"/>
            </p:cNvSpPr>
            <p:nvPr/>
          </p:nvSpPr>
          <p:spPr bwMode="auto">
            <a:xfrm>
              <a:off x="4719108" y="4947568"/>
              <a:ext cx="233892" cy="287338"/>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H</a:t>
              </a:r>
            </a:p>
          </p:txBody>
        </p:sp>
        <p:sp>
          <p:nvSpPr>
            <p:cNvPr id="57" name="AutoShape 95"/>
            <p:cNvSpPr>
              <a:spLocks noChangeArrowheads="1"/>
            </p:cNvSpPr>
            <p:nvPr/>
          </p:nvSpPr>
          <p:spPr bwMode="auto">
            <a:xfrm>
              <a:off x="3470540" y="3866481"/>
              <a:ext cx="2029354" cy="609600"/>
            </a:xfrm>
            <a:prstGeom prst="wedgeRoundRectCallout">
              <a:avLst>
                <a:gd name="adj1" fmla="val -73306"/>
                <a:gd name="adj2" fmla="val 126301"/>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200" b="1">
                <a:latin typeface="微软雅黑" pitchFamily="34" charset="-122"/>
                <a:ea typeface="微软雅黑" pitchFamily="34" charset="-122"/>
              </a:endParaRPr>
            </a:p>
          </p:txBody>
        </p:sp>
        <p:sp>
          <p:nvSpPr>
            <p:cNvPr id="58" name="Text Box 96"/>
            <p:cNvSpPr txBox="1">
              <a:spLocks noChangeArrowheads="1"/>
            </p:cNvSpPr>
            <p:nvPr/>
          </p:nvSpPr>
          <p:spPr bwMode="auto">
            <a:xfrm>
              <a:off x="3472926" y="3847431"/>
              <a:ext cx="1928275" cy="6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加上 </a:t>
              </a:r>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首部</a:t>
              </a:r>
            </a:p>
            <a:p>
              <a:pPr algn="ctr"/>
              <a:r>
                <a:rPr kumimoji="1" lang="zh-CN" altLang="en-US" sz="1200" b="1" dirty="0">
                  <a:latin typeface="微软雅黑" pitchFamily="34" charset="-122"/>
                  <a:ea typeface="微软雅黑" pitchFamily="34" charset="-122"/>
                </a:rPr>
                <a:t>构成 </a:t>
              </a:r>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报文段</a:t>
              </a:r>
            </a:p>
          </p:txBody>
        </p:sp>
        <p:sp>
          <p:nvSpPr>
            <p:cNvPr id="59" name="Line 97"/>
            <p:cNvSpPr>
              <a:spLocks noChangeShapeType="1"/>
            </p:cNvSpPr>
            <p:nvPr/>
          </p:nvSpPr>
          <p:spPr bwMode="auto">
            <a:xfrm>
              <a:off x="1979687" y="2798093"/>
              <a:ext cx="0" cy="57626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0" name="Line 98"/>
            <p:cNvSpPr>
              <a:spLocks noChangeShapeType="1"/>
            </p:cNvSpPr>
            <p:nvPr/>
          </p:nvSpPr>
          <p:spPr bwMode="auto">
            <a:xfrm flipV="1">
              <a:off x="8769424" y="2858418"/>
              <a:ext cx="0" cy="57626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1" name="Text Box 99"/>
            <p:cNvSpPr txBox="1">
              <a:spLocks noChangeArrowheads="1"/>
            </p:cNvSpPr>
            <p:nvPr/>
          </p:nvSpPr>
          <p:spPr bwMode="auto">
            <a:xfrm>
              <a:off x="496235" y="3833143"/>
              <a:ext cx="689485"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chemeClr val="bg1"/>
                  </a:solidFill>
                  <a:latin typeface="微软雅黑" pitchFamily="34" charset="-122"/>
                  <a:ea typeface="微软雅黑" pitchFamily="34" charset="-122"/>
                </a:rPr>
                <a:t>TCP</a:t>
              </a:r>
            </a:p>
          </p:txBody>
        </p:sp>
        <p:sp>
          <p:nvSpPr>
            <p:cNvPr id="62" name="Text Box 100"/>
            <p:cNvSpPr txBox="1">
              <a:spLocks noChangeArrowheads="1"/>
            </p:cNvSpPr>
            <p:nvPr/>
          </p:nvSpPr>
          <p:spPr bwMode="auto">
            <a:xfrm>
              <a:off x="7301450" y="3842669"/>
              <a:ext cx="689485"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TCP</a:t>
              </a:r>
            </a:p>
          </p:txBody>
        </p:sp>
        <p:sp>
          <p:nvSpPr>
            <p:cNvPr id="63" name="Text Box 101"/>
            <p:cNvSpPr txBox="1">
              <a:spLocks noChangeArrowheads="1"/>
            </p:cNvSpPr>
            <p:nvPr/>
          </p:nvSpPr>
          <p:spPr bwMode="auto">
            <a:xfrm>
              <a:off x="1910689" y="2542506"/>
              <a:ext cx="928402"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字节流</a:t>
              </a:r>
            </a:p>
          </p:txBody>
        </p:sp>
        <p:sp>
          <p:nvSpPr>
            <p:cNvPr id="64" name="Text Box 102"/>
            <p:cNvSpPr txBox="1">
              <a:spLocks noChangeArrowheads="1"/>
            </p:cNvSpPr>
            <p:nvPr/>
          </p:nvSpPr>
          <p:spPr bwMode="auto">
            <a:xfrm>
              <a:off x="8647112" y="2542506"/>
              <a:ext cx="928402"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字节流</a:t>
              </a:r>
            </a:p>
          </p:txBody>
        </p:sp>
        <p:sp>
          <p:nvSpPr>
            <p:cNvPr id="65" name="Rectangle 103"/>
            <p:cNvSpPr>
              <a:spLocks noChangeArrowheads="1"/>
            </p:cNvSpPr>
            <p:nvPr/>
          </p:nvSpPr>
          <p:spPr bwMode="auto">
            <a:xfrm>
              <a:off x="3648151" y="1753843"/>
              <a:ext cx="233892" cy="287337"/>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H</a:t>
              </a:r>
            </a:p>
          </p:txBody>
        </p:sp>
        <p:sp>
          <p:nvSpPr>
            <p:cNvPr id="66" name="Text Box 104"/>
            <p:cNvSpPr txBox="1">
              <a:spLocks noChangeArrowheads="1"/>
            </p:cNvSpPr>
            <p:nvPr/>
          </p:nvSpPr>
          <p:spPr bwMode="auto">
            <a:xfrm>
              <a:off x="3961154" y="1690625"/>
              <a:ext cx="2591419"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表示 </a:t>
              </a:r>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报文段的首部</a:t>
              </a:r>
            </a:p>
          </p:txBody>
        </p:sp>
        <p:sp>
          <p:nvSpPr>
            <p:cNvPr id="67" name="Rectangle 105"/>
            <p:cNvSpPr>
              <a:spLocks noChangeArrowheads="1"/>
            </p:cNvSpPr>
            <p:nvPr/>
          </p:nvSpPr>
          <p:spPr bwMode="auto">
            <a:xfrm>
              <a:off x="3648151" y="2097130"/>
              <a:ext cx="233892" cy="287337"/>
            </a:xfrm>
            <a:prstGeom prst="rect">
              <a:avLst/>
            </a:prstGeom>
            <a:solidFill>
              <a:srgbClr val="66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x</a:t>
              </a:r>
            </a:p>
          </p:txBody>
        </p:sp>
        <p:sp>
          <p:nvSpPr>
            <p:cNvPr id="68" name="Text Box 106"/>
            <p:cNvSpPr txBox="1">
              <a:spLocks noChangeArrowheads="1"/>
            </p:cNvSpPr>
            <p:nvPr/>
          </p:nvSpPr>
          <p:spPr bwMode="auto">
            <a:xfrm>
              <a:off x="3961154" y="2047048"/>
              <a:ext cx="2738231"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表示序号为 </a:t>
              </a:r>
              <a:r>
                <a:rPr kumimoji="1" lang="en-US" altLang="zh-CN" sz="1200" b="1" dirty="0">
                  <a:latin typeface="微软雅黑" pitchFamily="34" charset="-122"/>
                  <a:ea typeface="微软雅黑" pitchFamily="34" charset="-122"/>
                </a:rPr>
                <a:t>x </a:t>
              </a:r>
              <a:r>
                <a:rPr kumimoji="1" lang="zh-CN" altLang="en-US" sz="1200" b="1" dirty="0">
                  <a:latin typeface="微软雅黑" pitchFamily="34" charset="-122"/>
                  <a:ea typeface="微软雅黑" pitchFamily="34" charset="-122"/>
                </a:rPr>
                <a:t>的数据字节</a:t>
              </a:r>
            </a:p>
          </p:txBody>
        </p:sp>
        <p:sp>
          <p:nvSpPr>
            <p:cNvPr id="69" name="AutoShape 108"/>
            <p:cNvSpPr>
              <a:spLocks noChangeArrowheads="1"/>
            </p:cNvSpPr>
            <p:nvPr/>
          </p:nvSpPr>
          <p:spPr bwMode="auto">
            <a:xfrm rot="-5400000">
              <a:off x="4694568" y="2209462"/>
              <a:ext cx="360363" cy="6554126"/>
            </a:xfrm>
            <a:prstGeom prst="can">
              <a:avLst>
                <a:gd name="adj" fmla="val 28603"/>
              </a:avLst>
            </a:prstGeom>
            <a:gradFill rotWithShape="1">
              <a:gsLst>
                <a:gs pos="0">
                  <a:srgbClr val="00B050"/>
                </a:gs>
                <a:gs pos="50000">
                  <a:srgbClr val="99FFCC"/>
                </a:gs>
                <a:gs pos="100000">
                  <a:srgbClr val="00B05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Text Box 109"/>
            <p:cNvSpPr txBox="1">
              <a:spLocks noChangeArrowheads="1"/>
            </p:cNvSpPr>
            <p:nvPr/>
          </p:nvSpPr>
          <p:spPr bwMode="auto">
            <a:xfrm>
              <a:off x="4121651" y="5282531"/>
              <a:ext cx="1198355" cy="39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连接</a:t>
              </a:r>
            </a:p>
          </p:txBody>
        </p:sp>
        <p:sp>
          <p:nvSpPr>
            <p:cNvPr id="71" name="Freeform 110"/>
            <p:cNvSpPr>
              <a:spLocks/>
            </p:cNvSpPr>
            <p:nvPr/>
          </p:nvSpPr>
          <p:spPr bwMode="auto">
            <a:xfrm>
              <a:off x="1451505" y="4585619"/>
              <a:ext cx="216694" cy="892175"/>
            </a:xfrm>
            <a:custGeom>
              <a:avLst/>
              <a:gdLst>
                <a:gd name="T0" fmla="*/ 0 w 108"/>
                <a:gd name="T1" fmla="*/ 0 h 590"/>
                <a:gd name="T2" fmla="*/ 0 w 108"/>
                <a:gd name="T3" fmla="*/ 590 h 590"/>
                <a:gd name="T4" fmla="*/ 108 w 108"/>
                <a:gd name="T5" fmla="*/ 587 h 590"/>
              </a:gdLst>
              <a:ahLst/>
              <a:cxnLst>
                <a:cxn ang="0">
                  <a:pos x="T0" y="T1"/>
                </a:cxn>
                <a:cxn ang="0">
                  <a:pos x="T2" y="T3"/>
                </a:cxn>
                <a:cxn ang="0">
                  <a:pos x="T4" y="T5"/>
                </a:cxn>
              </a:cxnLst>
              <a:rect l="0" t="0" r="r" b="b"/>
              <a:pathLst>
                <a:path w="108" h="590">
                  <a:moveTo>
                    <a:pt x="0" y="0"/>
                  </a:moveTo>
                  <a:lnTo>
                    <a:pt x="0" y="590"/>
                  </a:lnTo>
                  <a:lnTo>
                    <a:pt x="108" y="587"/>
                  </a:lnTo>
                </a:path>
              </a:pathLst>
            </a:custGeom>
            <a:noFill/>
            <a:ln w="57150" cap="flat" cmpd="sng">
              <a:solidFill>
                <a:srgbClr val="00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45145" y="62820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6" name="Rectangle 6"/>
          <p:cNvSpPr>
            <a:spLocks noChangeArrowheads="1"/>
          </p:cNvSpPr>
          <p:nvPr/>
        </p:nvSpPr>
        <p:spPr bwMode="auto">
          <a:xfrm>
            <a:off x="3417238" y="605119"/>
            <a:ext cx="22922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面向流的概念</a:t>
            </a:r>
          </a:p>
        </p:txBody>
      </p:sp>
      <p:sp>
        <p:nvSpPr>
          <p:cNvPr id="47" name="圆角矩形 46"/>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Group 3"/>
          <p:cNvGrpSpPr>
            <a:grpSpLocks/>
          </p:cNvGrpSpPr>
          <p:nvPr/>
        </p:nvGrpSpPr>
        <p:grpSpPr bwMode="auto">
          <a:xfrm>
            <a:off x="1263288" y="1317334"/>
            <a:ext cx="6606361" cy="2855588"/>
            <a:chOff x="-205" y="1169"/>
            <a:chExt cx="6220" cy="2665"/>
          </a:xfrm>
        </p:grpSpPr>
        <p:sp>
          <p:nvSpPr>
            <p:cNvPr id="49" name="Text Box 4"/>
            <p:cNvSpPr txBox="1">
              <a:spLocks noChangeArrowheads="1"/>
            </p:cNvSpPr>
            <p:nvPr/>
          </p:nvSpPr>
          <p:spPr bwMode="auto">
            <a:xfrm>
              <a:off x="467" y="1309"/>
              <a:ext cx="580" cy="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4800" dirty="0">
                  <a:solidFill>
                    <a:srgbClr val="0033CC"/>
                  </a:solidFill>
                  <a:latin typeface="微软雅黑" pitchFamily="34" charset="-122"/>
                  <a:ea typeface="微软雅黑" pitchFamily="34" charset="-122"/>
                  <a:sym typeface="Wingdings" pitchFamily="2" charset="2"/>
                </a:rPr>
                <a:t></a:t>
              </a:r>
              <a:endParaRPr lang="en-US" altLang="zh-CN" sz="4800" dirty="0">
                <a:solidFill>
                  <a:srgbClr val="0033CC"/>
                </a:solidFill>
                <a:latin typeface="微软雅黑" pitchFamily="34" charset="-122"/>
                <a:ea typeface="微软雅黑" pitchFamily="34" charset="-122"/>
              </a:endParaRPr>
            </a:p>
          </p:txBody>
        </p:sp>
        <p:sp>
          <p:nvSpPr>
            <p:cNvPr id="50" name="AutoShape 5"/>
            <p:cNvSpPr>
              <a:spLocks noChangeArrowheads="1"/>
            </p:cNvSpPr>
            <p:nvPr/>
          </p:nvSpPr>
          <p:spPr bwMode="auto">
            <a:xfrm>
              <a:off x="1900" y="3539"/>
              <a:ext cx="196" cy="155"/>
            </a:xfrm>
            <a:prstGeom prst="rightArrow">
              <a:avLst>
                <a:gd name="adj1" fmla="val 50000"/>
                <a:gd name="adj2" fmla="val 31613"/>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1" name="AutoShape 6"/>
            <p:cNvSpPr>
              <a:spLocks noChangeArrowheads="1"/>
            </p:cNvSpPr>
            <p:nvPr/>
          </p:nvSpPr>
          <p:spPr bwMode="auto">
            <a:xfrm>
              <a:off x="4673" y="3539"/>
              <a:ext cx="194" cy="155"/>
            </a:xfrm>
            <a:prstGeom prst="rightArrow">
              <a:avLst>
                <a:gd name="adj1" fmla="val 50000"/>
                <a:gd name="adj2" fmla="val 31290"/>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AutoShape 7"/>
            <p:cNvSpPr>
              <a:spLocks noChangeArrowheads="1"/>
            </p:cNvSpPr>
            <p:nvPr/>
          </p:nvSpPr>
          <p:spPr bwMode="auto">
            <a:xfrm>
              <a:off x="3116" y="3539"/>
              <a:ext cx="196" cy="155"/>
            </a:xfrm>
            <a:prstGeom prst="rightArrow">
              <a:avLst>
                <a:gd name="adj1" fmla="val 50000"/>
                <a:gd name="adj2" fmla="val 31613"/>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Text Box 8"/>
            <p:cNvSpPr txBox="1">
              <a:spLocks noChangeArrowheads="1"/>
            </p:cNvSpPr>
            <p:nvPr/>
          </p:nvSpPr>
          <p:spPr bwMode="auto">
            <a:xfrm>
              <a:off x="255" y="2338"/>
              <a:ext cx="5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solidFill>
                    <a:srgbClr val="CC00CC"/>
                  </a:solidFill>
                  <a:latin typeface="微软雅黑" pitchFamily="34" charset="-122"/>
                  <a:ea typeface="微软雅黑" pitchFamily="34" charset="-122"/>
                </a:rPr>
                <a:t>端口</a:t>
              </a:r>
            </a:p>
          </p:txBody>
        </p:sp>
        <p:sp>
          <p:nvSpPr>
            <p:cNvPr id="54" name="Line 9"/>
            <p:cNvSpPr>
              <a:spLocks noChangeShapeType="1"/>
            </p:cNvSpPr>
            <p:nvPr/>
          </p:nvSpPr>
          <p:spPr bwMode="auto">
            <a:xfrm>
              <a:off x="757" y="1883"/>
              <a:ext cx="5" cy="744"/>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5" name="Text Box 10"/>
            <p:cNvSpPr txBox="1">
              <a:spLocks noChangeArrowheads="1"/>
            </p:cNvSpPr>
            <p:nvPr/>
          </p:nvSpPr>
          <p:spPr bwMode="auto">
            <a:xfrm rot="5400000">
              <a:off x="802" y="2237"/>
              <a:ext cx="323"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400">
                  <a:latin typeface="微软雅黑" pitchFamily="34" charset="-122"/>
                  <a:ea typeface="微软雅黑" pitchFamily="34" charset="-122"/>
                </a:rPr>
                <a:t>…</a:t>
              </a:r>
            </a:p>
          </p:txBody>
        </p:sp>
        <p:sp>
          <p:nvSpPr>
            <p:cNvPr id="56" name="Rectangle 12"/>
            <p:cNvSpPr>
              <a:spLocks noChangeArrowheads="1"/>
            </p:cNvSpPr>
            <p:nvPr/>
          </p:nvSpPr>
          <p:spPr bwMode="auto">
            <a:xfrm>
              <a:off x="860" y="1993"/>
              <a:ext cx="411" cy="107"/>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Rectangle 13"/>
            <p:cNvSpPr>
              <a:spLocks noChangeArrowheads="1"/>
            </p:cNvSpPr>
            <p:nvPr/>
          </p:nvSpPr>
          <p:spPr bwMode="auto">
            <a:xfrm>
              <a:off x="860" y="2154"/>
              <a:ext cx="102" cy="11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Rectangle 14"/>
            <p:cNvSpPr>
              <a:spLocks noChangeArrowheads="1"/>
            </p:cNvSpPr>
            <p:nvPr/>
          </p:nvSpPr>
          <p:spPr bwMode="auto">
            <a:xfrm>
              <a:off x="860" y="2479"/>
              <a:ext cx="257" cy="11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Rectangle 15"/>
            <p:cNvSpPr>
              <a:spLocks noChangeArrowheads="1"/>
            </p:cNvSpPr>
            <p:nvPr/>
          </p:nvSpPr>
          <p:spPr bwMode="auto">
            <a:xfrm>
              <a:off x="139" y="2696"/>
              <a:ext cx="1236" cy="706"/>
            </a:xfrm>
            <a:prstGeom prst="rect">
              <a:avLst/>
            </a:prstGeom>
            <a:solidFill>
              <a:srgbClr val="0000FF"/>
            </a:solidFill>
            <a:ln w="19050">
              <a:solidFill>
                <a:schemeClr val="tx1"/>
              </a:solidFill>
              <a:miter lim="800000"/>
              <a:headEnd/>
              <a:tailEnd/>
            </a:ln>
            <a:effectLst/>
          </p:spPr>
          <p:txBody>
            <a:bodyPr wrap="none" anchor="ctr"/>
            <a:lstStyle/>
            <a:p>
              <a:r>
                <a:rPr lang="en-US" altLang="zh-CN" sz="1400" b="1" dirty="0">
                  <a:solidFill>
                    <a:schemeClr val="bg1"/>
                  </a:solidFill>
                  <a:latin typeface="微软雅黑" pitchFamily="34" charset="-122"/>
                  <a:ea typeface="微软雅黑" pitchFamily="34" charset="-122"/>
                </a:rPr>
                <a:t>TCP</a:t>
              </a:r>
            </a:p>
            <a:p>
              <a:endParaRPr lang="en-US" altLang="zh-CN" sz="1400" b="1" dirty="0">
                <a:latin typeface="微软雅黑" pitchFamily="34" charset="-122"/>
                <a:ea typeface="微软雅黑" pitchFamily="34" charset="-122"/>
              </a:endParaRPr>
            </a:p>
            <a:p>
              <a:endParaRPr lang="en-US" altLang="zh-CN" sz="1400" b="1" dirty="0">
                <a:latin typeface="微软雅黑" pitchFamily="34" charset="-122"/>
                <a:ea typeface="微软雅黑" pitchFamily="34" charset="-122"/>
              </a:endParaRPr>
            </a:p>
          </p:txBody>
        </p:sp>
        <p:sp>
          <p:nvSpPr>
            <p:cNvPr id="60" name="Line 16"/>
            <p:cNvSpPr>
              <a:spLocks noChangeShapeType="1"/>
            </p:cNvSpPr>
            <p:nvPr/>
          </p:nvSpPr>
          <p:spPr bwMode="auto">
            <a:xfrm flipV="1">
              <a:off x="5030" y="1883"/>
              <a:ext cx="0" cy="813"/>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1" name="Text Box 17"/>
            <p:cNvSpPr txBox="1">
              <a:spLocks noChangeArrowheads="1"/>
            </p:cNvSpPr>
            <p:nvPr/>
          </p:nvSpPr>
          <p:spPr bwMode="auto">
            <a:xfrm rot="5400000">
              <a:off x="5074" y="2240"/>
              <a:ext cx="323"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400">
                  <a:latin typeface="微软雅黑" pitchFamily="34" charset="-122"/>
                  <a:ea typeface="微软雅黑" pitchFamily="34" charset="-122"/>
                </a:rPr>
                <a:t>…</a:t>
              </a:r>
            </a:p>
          </p:txBody>
        </p:sp>
        <p:sp>
          <p:nvSpPr>
            <p:cNvPr id="62" name="Rectangle 18"/>
            <p:cNvSpPr>
              <a:spLocks noChangeArrowheads="1"/>
            </p:cNvSpPr>
            <p:nvPr/>
          </p:nvSpPr>
          <p:spPr bwMode="auto">
            <a:xfrm>
              <a:off x="5133" y="2479"/>
              <a:ext cx="309" cy="110"/>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3" name="Rectangle 19"/>
            <p:cNvSpPr>
              <a:spLocks noChangeArrowheads="1"/>
            </p:cNvSpPr>
            <p:nvPr/>
          </p:nvSpPr>
          <p:spPr bwMode="auto">
            <a:xfrm>
              <a:off x="4412" y="2696"/>
              <a:ext cx="1235" cy="706"/>
            </a:xfrm>
            <a:prstGeom prst="rect">
              <a:avLst/>
            </a:prstGeom>
            <a:solidFill>
              <a:srgbClr val="0000FF"/>
            </a:solidFill>
            <a:ln w="19050">
              <a:solidFill>
                <a:schemeClr val="tx1"/>
              </a:solidFill>
              <a:miter lim="800000"/>
              <a:headEnd/>
              <a:tailEnd/>
            </a:ln>
            <a:effectLst/>
          </p:spPr>
          <p:txBody>
            <a:bodyPr wrap="none" anchor="ctr"/>
            <a:lstStyle/>
            <a:p>
              <a:r>
                <a:rPr lang="en-US" altLang="zh-CN" sz="1400" b="1" dirty="0">
                  <a:solidFill>
                    <a:schemeClr val="bg1"/>
                  </a:solidFill>
                  <a:latin typeface="微软雅黑" pitchFamily="34" charset="-122"/>
                  <a:ea typeface="微软雅黑" pitchFamily="34" charset="-122"/>
                </a:rPr>
                <a:t>TCP</a:t>
              </a:r>
            </a:p>
            <a:p>
              <a:endParaRPr lang="en-US" altLang="zh-CN" sz="1400" b="1" dirty="0">
                <a:solidFill>
                  <a:schemeClr val="bg1"/>
                </a:solidFill>
                <a:latin typeface="微软雅黑" pitchFamily="34" charset="-122"/>
                <a:ea typeface="微软雅黑" pitchFamily="34" charset="-122"/>
              </a:endParaRPr>
            </a:p>
            <a:p>
              <a:endParaRPr lang="en-US" altLang="zh-CN" sz="1400" b="1" dirty="0">
                <a:solidFill>
                  <a:schemeClr val="bg1"/>
                </a:solidFill>
                <a:latin typeface="微软雅黑" pitchFamily="34" charset="-122"/>
                <a:ea typeface="微软雅黑" pitchFamily="34" charset="-122"/>
              </a:endParaRPr>
            </a:p>
          </p:txBody>
        </p:sp>
        <p:sp>
          <p:nvSpPr>
            <p:cNvPr id="64" name="Rectangle 20"/>
            <p:cNvSpPr>
              <a:spLocks noChangeArrowheads="1"/>
            </p:cNvSpPr>
            <p:nvPr/>
          </p:nvSpPr>
          <p:spPr bwMode="auto">
            <a:xfrm>
              <a:off x="4547" y="3042"/>
              <a:ext cx="979" cy="275"/>
            </a:xfrm>
            <a:prstGeom prst="rect">
              <a:avLst/>
            </a:prstGeom>
            <a:solidFill>
              <a:srgbClr val="00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微软雅黑" pitchFamily="34" charset="-122"/>
                  <a:ea typeface="微软雅黑" pitchFamily="34" charset="-122"/>
                </a:rPr>
                <a:t>接收缓存</a:t>
              </a:r>
            </a:p>
          </p:txBody>
        </p:sp>
        <p:sp>
          <p:nvSpPr>
            <p:cNvPr id="65" name="Freeform 21"/>
            <p:cNvSpPr>
              <a:spLocks/>
            </p:cNvSpPr>
            <p:nvPr/>
          </p:nvSpPr>
          <p:spPr bwMode="auto">
            <a:xfrm>
              <a:off x="757" y="3402"/>
              <a:ext cx="4273" cy="432"/>
            </a:xfrm>
            <a:custGeom>
              <a:avLst/>
              <a:gdLst>
                <a:gd name="T0" fmla="*/ 0 w 3264"/>
                <a:gd name="T1" fmla="*/ 0 h 384"/>
                <a:gd name="T2" fmla="*/ 0 w 3264"/>
                <a:gd name="T3" fmla="*/ 432 h 384"/>
                <a:gd name="T4" fmla="*/ 4273 w 3264"/>
                <a:gd name="T5" fmla="*/ 432 h 384"/>
                <a:gd name="T6" fmla="*/ 4273 w 3264"/>
                <a:gd name="T7" fmla="*/ 0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64" h="384">
                  <a:moveTo>
                    <a:pt x="0" y="0"/>
                  </a:moveTo>
                  <a:lnTo>
                    <a:pt x="0" y="384"/>
                  </a:lnTo>
                  <a:lnTo>
                    <a:pt x="3264" y="384"/>
                  </a:lnTo>
                  <a:lnTo>
                    <a:pt x="3264" y="0"/>
                  </a:lnTo>
                </a:path>
              </a:pathLst>
            </a:custGeom>
            <a:noFill/>
            <a:ln w="762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6" name="Rectangle 22"/>
            <p:cNvSpPr>
              <a:spLocks noChangeArrowheads="1"/>
            </p:cNvSpPr>
            <p:nvPr/>
          </p:nvSpPr>
          <p:spPr bwMode="auto">
            <a:xfrm>
              <a:off x="275" y="3042"/>
              <a:ext cx="977" cy="275"/>
            </a:xfrm>
            <a:prstGeom prst="rect">
              <a:avLst/>
            </a:prstGeom>
            <a:solidFill>
              <a:srgbClr val="00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latin typeface="微软雅黑" pitchFamily="34" charset="-122"/>
                  <a:ea typeface="微软雅黑" pitchFamily="34" charset="-122"/>
                </a:rPr>
                <a:t>发送缓存</a:t>
              </a:r>
            </a:p>
          </p:txBody>
        </p:sp>
        <p:sp>
          <p:nvSpPr>
            <p:cNvPr id="67" name="Rectangle 23"/>
            <p:cNvSpPr>
              <a:spLocks noChangeArrowheads="1"/>
            </p:cNvSpPr>
            <p:nvPr/>
          </p:nvSpPr>
          <p:spPr bwMode="auto">
            <a:xfrm>
              <a:off x="980" y="3466"/>
              <a:ext cx="936" cy="278"/>
            </a:xfrm>
            <a:prstGeom prst="rect">
              <a:avLst/>
            </a:prstGeom>
            <a:solidFill>
              <a:srgbClr val="66FF99"/>
            </a:solidFill>
            <a:ln w="19050">
              <a:solidFill>
                <a:schemeClr val="tx1"/>
              </a:solidFill>
              <a:miter lim="800000"/>
              <a:headEnd/>
              <a:tailEnd/>
            </a:ln>
            <a:effectLst/>
          </p:spPr>
          <p:txBody>
            <a:bodyPr wrap="none" anchor="ctr"/>
            <a:lstStyle/>
            <a:p>
              <a:pPr algn="ctr"/>
              <a:r>
                <a:rPr lang="zh-CN" altLang="en-US" sz="1400" b="1" dirty="0">
                  <a:latin typeface="微软雅黑" pitchFamily="34" charset="-122"/>
                  <a:ea typeface="微软雅黑" pitchFamily="34" charset="-122"/>
                </a:rPr>
                <a:t>报文段</a:t>
              </a:r>
            </a:p>
          </p:txBody>
        </p:sp>
        <p:sp>
          <p:nvSpPr>
            <p:cNvPr id="68" name="Text Box 24"/>
            <p:cNvSpPr txBox="1">
              <a:spLocks noChangeArrowheads="1"/>
            </p:cNvSpPr>
            <p:nvPr/>
          </p:nvSpPr>
          <p:spPr bwMode="auto">
            <a:xfrm>
              <a:off x="3382" y="3436"/>
              <a:ext cx="32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1400">
                  <a:latin typeface="微软雅黑" pitchFamily="34" charset="-122"/>
                  <a:ea typeface="微软雅黑" pitchFamily="34" charset="-122"/>
                </a:rPr>
                <a:t>…</a:t>
              </a:r>
            </a:p>
          </p:txBody>
        </p:sp>
        <p:sp>
          <p:nvSpPr>
            <p:cNvPr id="69" name="Rectangle 25"/>
            <p:cNvSpPr>
              <a:spLocks noChangeArrowheads="1"/>
            </p:cNvSpPr>
            <p:nvPr/>
          </p:nvSpPr>
          <p:spPr bwMode="auto">
            <a:xfrm>
              <a:off x="2216" y="3466"/>
              <a:ext cx="936" cy="278"/>
            </a:xfrm>
            <a:prstGeom prst="rect">
              <a:avLst/>
            </a:prstGeom>
            <a:solidFill>
              <a:srgbClr val="66FF99"/>
            </a:solidFill>
            <a:ln w="19050">
              <a:solidFill>
                <a:schemeClr val="tx1"/>
              </a:solidFill>
              <a:miter lim="800000"/>
              <a:headEnd/>
              <a:tailEnd/>
            </a:ln>
            <a:effectLst/>
          </p:spPr>
          <p:txBody>
            <a:bodyPr wrap="none" anchor="ctr"/>
            <a:lstStyle/>
            <a:p>
              <a:pPr algn="ctr"/>
              <a:r>
                <a:rPr lang="zh-CN" altLang="en-US" sz="1400" b="1">
                  <a:latin typeface="微软雅黑" pitchFamily="34" charset="-122"/>
                  <a:ea typeface="微软雅黑" pitchFamily="34" charset="-122"/>
                </a:rPr>
                <a:t>报文段</a:t>
              </a:r>
            </a:p>
          </p:txBody>
        </p:sp>
        <p:sp>
          <p:nvSpPr>
            <p:cNvPr id="70" name="Rectangle 26"/>
            <p:cNvSpPr>
              <a:spLocks noChangeArrowheads="1"/>
            </p:cNvSpPr>
            <p:nvPr/>
          </p:nvSpPr>
          <p:spPr bwMode="auto">
            <a:xfrm>
              <a:off x="3760" y="3466"/>
              <a:ext cx="936" cy="278"/>
            </a:xfrm>
            <a:prstGeom prst="rect">
              <a:avLst/>
            </a:prstGeom>
            <a:solidFill>
              <a:srgbClr val="66FF99"/>
            </a:solidFill>
            <a:ln w="19050">
              <a:solidFill>
                <a:schemeClr val="tx1"/>
              </a:solidFill>
              <a:miter lim="800000"/>
              <a:headEnd/>
              <a:tailEnd/>
            </a:ln>
            <a:effectLst/>
          </p:spPr>
          <p:txBody>
            <a:bodyPr wrap="none" anchor="ctr"/>
            <a:lstStyle/>
            <a:p>
              <a:pPr algn="ctr"/>
              <a:r>
                <a:rPr lang="zh-CN" altLang="en-US" sz="1400" b="1">
                  <a:latin typeface="微软雅黑" pitchFamily="34" charset="-122"/>
                  <a:ea typeface="微软雅黑" pitchFamily="34" charset="-122"/>
                </a:rPr>
                <a:t>报文段</a:t>
              </a:r>
            </a:p>
          </p:txBody>
        </p:sp>
        <p:sp>
          <p:nvSpPr>
            <p:cNvPr id="71" name="Rectangle 27"/>
            <p:cNvSpPr>
              <a:spLocks noChangeArrowheads="1"/>
            </p:cNvSpPr>
            <p:nvPr/>
          </p:nvSpPr>
          <p:spPr bwMode="auto">
            <a:xfrm>
              <a:off x="5133" y="2154"/>
              <a:ext cx="309" cy="110"/>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Rectangle 28"/>
            <p:cNvSpPr>
              <a:spLocks noChangeArrowheads="1"/>
            </p:cNvSpPr>
            <p:nvPr/>
          </p:nvSpPr>
          <p:spPr bwMode="auto">
            <a:xfrm>
              <a:off x="5133" y="1993"/>
              <a:ext cx="309" cy="107"/>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Text Box 29"/>
            <p:cNvSpPr txBox="1">
              <a:spLocks noChangeArrowheads="1"/>
            </p:cNvSpPr>
            <p:nvPr/>
          </p:nvSpPr>
          <p:spPr bwMode="auto">
            <a:xfrm>
              <a:off x="4510" y="2354"/>
              <a:ext cx="5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solidFill>
                    <a:srgbClr val="CC00CC"/>
                  </a:solidFill>
                  <a:latin typeface="微软雅黑" pitchFamily="34" charset="-122"/>
                  <a:ea typeface="微软雅黑" pitchFamily="34" charset="-122"/>
                </a:rPr>
                <a:t>端口</a:t>
              </a:r>
            </a:p>
          </p:txBody>
        </p:sp>
        <p:sp>
          <p:nvSpPr>
            <p:cNvPr id="74" name="Text Box 30"/>
            <p:cNvSpPr txBox="1">
              <a:spLocks noChangeArrowheads="1"/>
            </p:cNvSpPr>
            <p:nvPr/>
          </p:nvSpPr>
          <p:spPr bwMode="auto">
            <a:xfrm>
              <a:off x="401" y="1169"/>
              <a:ext cx="6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r>
                <a:rPr lang="zh-CN" altLang="en-US" sz="1400" dirty="0">
                  <a:solidFill>
                    <a:srgbClr val="0000FF"/>
                  </a:solidFill>
                  <a:latin typeface="微软雅黑" pitchFamily="34" charset="-122"/>
                  <a:ea typeface="微软雅黑" pitchFamily="34" charset="-122"/>
                </a:rPr>
                <a:t>发送端</a:t>
              </a:r>
            </a:p>
          </p:txBody>
        </p:sp>
        <p:sp>
          <p:nvSpPr>
            <p:cNvPr id="75" name="Text Box 31"/>
            <p:cNvSpPr txBox="1">
              <a:spLocks noChangeArrowheads="1"/>
            </p:cNvSpPr>
            <p:nvPr/>
          </p:nvSpPr>
          <p:spPr bwMode="auto">
            <a:xfrm>
              <a:off x="4671" y="1170"/>
              <a:ext cx="6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r>
                <a:rPr lang="zh-CN" altLang="en-US" sz="1400">
                  <a:solidFill>
                    <a:srgbClr val="0000FF"/>
                  </a:solidFill>
                  <a:latin typeface="微软雅黑" pitchFamily="34" charset="-122"/>
                  <a:ea typeface="微软雅黑" pitchFamily="34" charset="-122"/>
                </a:rPr>
                <a:t>接收端</a:t>
              </a:r>
            </a:p>
          </p:txBody>
        </p:sp>
        <p:sp>
          <p:nvSpPr>
            <p:cNvPr id="76" name="AutoShape 32"/>
            <p:cNvSpPr>
              <a:spLocks noChangeArrowheads="1"/>
            </p:cNvSpPr>
            <p:nvPr/>
          </p:nvSpPr>
          <p:spPr bwMode="auto">
            <a:xfrm>
              <a:off x="1375" y="2003"/>
              <a:ext cx="1141" cy="564"/>
            </a:xfrm>
            <a:prstGeom prst="wedgeRoundRectCallout">
              <a:avLst>
                <a:gd name="adj1" fmla="val -74366"/>
                <a:gd name="adj2" fmla="val 137620"/>
                <a:gd name="adj3" fmla="val 16667"/>
              </a:avLst>
            </a:prstGeom>
            <a:solidFill>
              <a:srgbClr val="00FFFF"/>
            </a:solidFill>
            <a:ln w="9525">
              <a:solidFill>
                <a:schemeClr val="tx1"/>
              </a:solidFill>
              <a:miter lim="800000"/>
              <a:headEnd/>
              <a:tailEnd/>
            </a:ln>
            <a:effectLst/>
          </p:spPr>
          <p:txBody>
            <a:bodyPr/>
            <a:lstStyle/>
            <a:p>
              <a:endParaRPr lang="zh-CN" altLang="zh-CN" sz="1400" b="1">
                <a:latin typeface="微软雅黑" pitchFamily="34" charset="-122"/>
                <a:ea typeface="微软雅黑" pitchFamily="34" charset="-122"/>
              </a:endParaRPr>
            </a:p>
          </p:txBody>
        </p:sp>
        <p:sp>
          <p:nvSpPr>
            <p:cNvPr id="77" name="Text Box 33"/>
            <p:cNvSpPr txBox="1">
              <a:spLocks noChangeArrowheads="1"/>
            </p:cNvSpPr>
            <p:nvPr/>
          </p:nvSpPr>
          <p:spPr bwMode="auto">
            <a:xfrm>
              <a:off x="1376" y="2019"/>
              <a:ext cx="1140"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r>
                <a:rPr lang="zh-CN" altLang="en-US" sz="1600" dirty="0">
                  <a:latin typeface="微软雅黑" pitchFamily="34" charset="-122"/>
                  <a:ea typeface="微软雅黑" pitchFamily="34" charset="-122"/>
                </a:rPr>
                <a:t>向发送缓存</a:t>
              </a:r>
            </a:p>
            <a:p>
              <a:pPr eaLnBrk="1" hangingPunct="1"/>
              <a:r>
                <a:rPr lang="zh-CN" altLang="en-US" sz="1600" dirty="0">
                  <a:latin typeface="微软雅黑" pitchFamily="34" charset="-122"/>
                  <a:ea typeface="微软雅黑" pitchFamily="34" charset="-122"/>
                </a:rPr>
                <a:t>写入数据块</a:t>
              </a:r>
            </a:p>
          </p:txBody>
        </p:sp>
        <p:sp>
          <p:nvSpPr>
            <p:cNvPr id="78" name="AutoShape 34"/>
            <p:cNvSpPr>
              <a:spLocks noChangeArrowheads="1"/>
            </p:cNvSpPr>
            <p:nvPr/>
          </p:nvSpPr>
          <p:spPr bwMode="auto">
            <a:xfrm>
              <a:off x="2988" y="2003"/>
              <a:ext cx="1104" cy="584"/>
            </a:xfrm>
            <a:prstGeom prst="wedgeRoundRectCallout">
              <a:avLst>
                <a:gd name="adj1" fmla="val 97102"/>
                <a:gd name="adj2" fmla="val 139389"/>
                <a:gd name="adj3" fmla="val 16667"/>
              </a:avLst>
            </a:prstGeom>
            <a:solidFill>
              <a:srgbClr val="00FFFF"/>
            </a:solidFill>
            <a:ln w="9525">
              <a:solidFill>
                <a:schemeClr val="tx1"/>
              </a:solidFill>
              <a:miter lim="800000"/>
              <a:headEnd/>
              <a:tailEnd/>
            </a:ln>
            <a:effectLst/>
          </p:spPr>
          <p:txBody>
            <a:bodyPr/>
            <a:lstStyle/>
            <a:p>
              <a:endParaRPr lang="zh-CN" altLang="zh-CN" sz="1400" b="1">
                <a:latin typeface="微软雅黑" pitchFamily="34" charset="-122"/>
                <a:ea typeface="微软雅黑" pitchFamily="34" charset="-122"/>
              </a:endParaRPr>
            </a:p>
          </p:txBody>
        </p:sp>
        <p:sp>
          <p:nvSpPr>
            <p:cNvPr id="79" name="Text Box 35"/>
            <p:cNvSpPr txBox="1">
              <a:spLocks noChangeArrowheads="1"/>
            </p:cNvSpPr>
            <p:nvPr/>
          </p:nvSpPr>
          <p:spPr bwMode="auto">
            <a:xfrm>
              <a:off x="2989" y="2030"/>
              <a:ext cx="1140"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eaLnBrk="1" hangingPunct="1"/>
              <a:r>
                <a:rPr lang="zh-CN" altLang="en-US" sz="1600" dirty="0">
                  <a:latin typeface="微软雅黑" pitchFamily="34" charset="-122"/>
                  <a:ea typeface="微软雅黑" pitchFamily="34" charset="-122"/>
                </a:rPr>
                <a:t>从接收缓存</a:t>
              </a:r>
            </a:p>
            <a:p>
              <a:pPr eaLnBrk="1" hangingPunct="1"/>
              <a:r>
                <a:rPr lang="zh-CN" altLang="en-US" sz="1600" dirty="0">
                  <a:latin typeface="微软雅黑" pitchFamily="34" charset="-122"/>
                  <a:ea typeface="微软雅黑" pitchFamily="34" charset="-122"/>
                </a:rPr>
                <a:t>读取数据块</a:t>
              </a:r>
            </a:p>
          </p:txBody>
        </p:sp>
        <p:sp>
          <p:nvSpPr>
            <p:cNvPr id="80" name="Text Box 36"/>
            <p:cNvSpPr txBox="1">
              <a:spLocks noChangeArrowheads="1"/>
            </p:cNvSpPr>
            <p:nvPr/>
          </p:nvSpPr>
          <p:spPr bwMode="auto">
            <a:xfrm>
              <a:off x="-205" y="1474"/>
              <a:ext cx="85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solidFill>
                    <a:srgbClr val="0000FF"/>
                  </a:solidFill>
                  <a:latin typeface="微软雅黑" pitchFamily="34" charset="-122"/>
                  <a:ea typeface="微软雅黑" pitchFamily="34" charset="-122"/>
                </a:rPr>
                <a:t>应用进程</a:t>
              </a:r>
            </a:p>
          </p:txBody>
        </p:sp>
        <p:sp>
          <p:nvSpPr>
            <p:cNvPr id="81" name="Text Box 37"/>
            <p:cNvSpPr txBox="1">
              <a:spLocks noChangeArrowheads="1"/>
            </p:cNvSpPr>
            <p:nvPr/>
          </p:nvSpPr>
          <p:spPr bwMode="auto">
            <a:xfrm>
              <a:off x="5165" y="1475"/>
              <a:ext cx="85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zh-CN" altLang="en-US" sz="1400" dirty="0">
                  <a:solidFill>
                    <a:srgbClr val="0000FF"/>
                  </a:solidFill>
                  <a:latin typeface="微软雅黑" pitchFamily="34" charset="-122"/>
                  <a:ea typeface="微软雅黑" pitchFamily="34" charset="-122"/>
                </a:rPr>
                <a:t>应用进程</a:t>
              </a:r>
            </a:p>
          </p:txBody>
        </p:sp>
        <p:sp>
          <p:nvSpPr>
            <p:cNvPr id="82" name="Text Box 38"/>
            <p:cNvSpPr txBox="1">
              <a:spLocks noChangeArrowheads="1"/>
            </p:cNvSpPr>
            <p:nvPr/>
          </p:nvSpPr>
          <p:spPr bwMode="auto">
            <a:xfrm>
              <a:off x="4736" y="1339"/>
              <a:ext cx="580" cy="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4800">
                  <a:solidFill>
                    <a:srgbClr val="0033CC"/>
                  </a:solidFill>
                  <a:latin typeface="微软雅黑" pitchFamily="34" charset="-122"/>
                  <a:ea typeface="微软雅黑" pitchFamily="34" charset="-122"/>
                  <a:sym typeface="Wingdings" pitchFamily="2" charset="2"/>
                </a:rPr>
                <a:t></a:t>
              </a:r>
              <a:endParaRPr lang="en-US" altLang="zh-CN" sz="4800">
                <a:solidFill>
                  <a:srgbClr val="0033CC"/>
                </a:solidFill>
                <a:latin typeface="微软雅黑" pitchFamily="34" charset="-122"/>
                <a:ea typeface="微软雅黑" pitchFamily="34" charset="-122"/>
              </a:endParaRPr>
            </a:p>
          </p:txBody>
        </p:sp>
        <p:sp>
          <p:nvSpPr>
            <p:cNvPr id="83" name="Rectangle 39"/>
            <p:cNvSpPr>
              <a:spLocks noChangeArrowheads="1"/>
            </p:cNvSpPr>
            <p:nvPr/>
          </p:nvSpPr>
          <p:spPr bwMode="auto">
            <a:xfrm>
              <a:off x="688" y="2610"/>
              <a:ext cx="148" cy="147"/>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Rectangle 40"/>
            <p:cNvSpPr>
              <a:spLocks noChangeArrowheads="1"/>
            </p:cNvSpPr>
            <p:nvPr/>
          </p:nvSpPr>
          <p:spPr bwMode="auto">
            <a:xfrm>
              <a:off x="4953" y="2610"/>
              <a:ext cx="148" cy="147"/>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
        <p:nvSpPr>
          <p:cNvPr id="85" name="矩形 84"/>
          <p:cNvSpPr/>
          <p:nvPr/>
        </p:nvSpPr>
        <p:spPr>
          <a:xfrm>
            <a:off x="2875464" y="1163157"/>
            <a:ext cx="3423133" cy="954107"/>
          </a:xfrm>
          <a:prstGeom prst="rect">
            <a:avLst/>
          </a:prstGeom>
          <a:solidFill>
            <a:srgbClr val="99FFCC"/>
          </a:solidFill>
          <a:ln>
            <a:solidFill>
              <a:schemeClr val="tx1"/>
            </a:solidFill>
          </a:ln>
        </p:spPr>
        <p:txBody>
          <a:bodyPr wrap="square">
            <a:spAutoFit/>
          </a:bodyPr>
          <a:lstStyle/>
          <a:p>
            <a:pPr marL="285750" indent="-285750">
              <a:buFont typeface="Wingdings" pitchFamily="2" charset="2"/>
              <a:buChar char="l"/>
            </a:pP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不关心应用进程一次把多长的报文发送到 </a:t>
            </a: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缓存。</a:t>
            </a:r>
          </a:p>
          <a:p>
            <a:pPr marL="285750" indent="-285750">
              <a:buFont typeface="Wingdings" pitchFamily="2" charset="2"/>
              <a:buChar char="l"/>
            </a:pP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对连续的字节流进行分段，形成 </a:t>
            </a: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报文段。</a:t>
            </a:r>
          </a:p>
        </p:txBody>
      </p:sp>
    </p:spTree>
    <p:extLst>
      <p:ext uri="{BB962C8B-B14F-4D97-AF65-F5344CB8AC3E}">
        <p14:creationId xmlns:p14="http://schemas.microsoft.com/office/powerpoint/2010/main" val="3967746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7786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4194066" y="944652"/>
            <a:ext cx="7745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注 意</a:t>
            </a:r>
          </a:p>
        </p:txBody>
      </p:sp>
      <p:sp>
        <p:nvSpPr>
          <p:cNvPr id="4" name="Rectangle 68"/>
          <p:cNvSpPr>
            <a:spLocks noChangeArrowheads="1"/>
          </p:cNvSpPr>
          <p:nvPr/>
        </p:nvSpPr>
        <p:spPr bwMode="auto">
          <a:xfrm>
            <a:off x="556963" y="1397599"/>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连接是一条</a:t>
            </a:r>
            <a:r>
              <a:rPr lang="zh-CN" altLang="en-US" sz="2000" b="1" dirty="0">
                <a:solidFill>
                  <a:srgbClr val="0000FF"/>
                </a:solidFill>
                <a:latin typeface="微软雅黑" pitchFamily="34" charset="-122"/>
                <a:ea typeface="微软雅黑" pitchFamily="34" charset="-122"/>
              </a:rPr>
              <a:t>虚连接</a:t>
            </a:r>
            <a:r>
              <a:rPr lang="zh-CN" altLang="en-US" sz="2000" b="1" dirty="0">
                <a:latin typeface="微软雅黑" pitchFamily="34" charset="-122"/>
                <a:ea typeface="微软雅黑" pitchFamily="34" charset="-122"/>
              </a:rPr>
              <a:t>而不是一条真正的物理连接。</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对应用进程一次把多长的报文发送到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的缓存中是不关心的。</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根据对方给出的</a:t>
            </a:r>
            <a:r>
              <a:rPr lang="zh-CN" altLang="en-US" sz="2000" b="1" dirty="0">
                <a:solidFill>
                  <a:srgbClr val="0000FF"/>
                </a:solidFill>
                <a:latin typeface="微软雅黑" pitchFamily="34" charset="-122"/>
                <a:ea typeface="微软雅黑" pitchFamily="34" charset="-122"/>
              </a:rPr>
              <a:t>窗口值</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当前网络拥塞</a:t>
            </a:r>
            <a:r>
              <a:rPr lang="zh-CN" altLang="en-US" sz="2000" b="1" dirty="0">
                <a:latin typeface="微软雅黑" pitchFamily="34" charset="-122"/>
                <a:ea typeface="微软雅黑" pitchFamily="34" charset="-122"/>
              </a:rPr>
              <a:t>的程度来决定一个报文段应包含多少个字节（</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发送的报文长度是应用进程给出的）。</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可把太长的数据块划分短一些再传送。</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也可等待积累有足够多的字节后再构成报文段发送出去。 </a:t>
            </a:r>
          </a:p>
        </p:txBody>
      </p:sp>
    </p:spTree>
    <p:extLst>
      <p:ext uri="{BB962C8B-B14F-4D97-AF65-F5344CB8AC3E}">
        <p14:creationId xmlns:p14="http://schemas.microsoft.com/office/powerpoint/2010/main" val="18059671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935675"/>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14516" y="893404"/>
            <a:ext cx="2714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5.3.2  TCP </a:t>
            </a:r>
            <a:r>
              <a:rPr lang="zh-CN" altLang="en-US" sz="2400" b="1" dirty="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连接</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348700"/>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把连接作为</a:t>
            </a:r>
            <a:r>
              <a:rPr lang="zh-CN" altLang="en-US" sz="2000" b="1" dirty="0">
                <a:solidFill>
                  <a:srgbClr val="0000FF"/>
                </a:solidFill>
                <a:latin typeface="微软雅黑" pitchFamily="34" charset="-122"/>
                <a:ea typeface="微软雅黑" pitchFamily="34" charset="-122"/>
              </a:rPr>
              <a:t>最基本的抽象</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每一条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a:t>
            </a:r>
            <a:r>
              <a:rPr lang="zh-CN" altLang="en-US" sz="2000" b="1" dirty="0">
                <a:solidFill>
                  <a:srgbClr val="0000FF"/>
                </a:solidFill>
                <a:latin typeface="微软雅黑" pitchFamily="34" charset="-122"/>
                <a:ea typeface="微软雅黑" pitchFamily="34" charset="-122"/>
              </a:rPr>
              <a:t>有两个端点</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连接的端点不是主机，不是主机的</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地址，不是应用进程，也不是运输层的协议端口。</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连接的端点叫做套接字 </a:t>
            </a:r>
            <a:r>
              <a:rPr lang="en-US" altLang="zh-CN" sz="2000" b="1" dirty="0">
                <a:solidFill>
                  <a:srgbClr val="0000FF"/>
                </a:solidFill>
                <a:latin typeface="微软雅黑" pitchFamily="34" charset="-122"/>
                <a:ea typeface="微软雅黑" pitchFamily="34" charset="-122"/>
              </a:rPr>
              <a:t>(socket) </a:t>
            </a:r>
            <a:r>
              <a:rPr lang="zh-CN" altLang="en-US" sz="2000" b="1" dirty="0">
                <a:solidFill>
                  <a:srgbClr val="0000FF"/>
                </a:solidFill>
                <a:latin typeface="微软雅黑" pitchFamily="34" charset="-122"/>
                <a:ea typeface="微软雅黑" pitchFamily="34" charset="-122"/>
              </a:rPr>
              <a:t>或插口。</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端口号拼接到 </a:t>
            </a:r>
            <a:r>
              <a:rPr lang="en-US" altLang="zh-CN" sz="2000" b="1" dirty="0">
                <a:solidFill>
                  <a:srgbClr val="0000FF"/>
                </a:solidFill>
                <a:latin typeface="微软雅黑" pitchFamily="34" charset="-122"/>
                <a:ea typeface="微软雅黑" pitchFamily="34" charset="-122"/>
              </a:rPr>
              <a:t>(</a:t>
            </a:r>
            <a:r>
              <a:rPr lang="en-US" altLang="zh-CN" sz="2000" b="1" dirty="0" err="1">
                <a:solidFill>
                  <a:srgbClr val="0000FF"/>
                </a:solidFill>
                <a:latin typeface="微软雅黑" pitchFamily="34" charset="-122"/>
                <a:ea typeface="微软雅黑" pitchFamily="34" charset="-122"/>
              </a:rPr>
              <a:t>contatenated</a:t>
            </a:r>
            <a:r>
              <a:rPr lang="en-US" altLang="zh-CN" sz="2000" b="1" dirty="0">
                <a:solidFill>
                  <a:srgbClr val="0000FF"/>
                </a:solidFill>
                <a:latin typeface="微软雅黑" pitchFamily="34" charset="-122"/>
                <a:ea typeface="微软雅黑" pitchFamily="34" charset="-122"/>
              </a:rPr>
              <a:t> with) IP </a:t>
            </a:r>
            <a:r>
              <a:rPr lang="zh-CN" altLang="en-US" sz="2000" b="1" dirty="0">
                <a:solidFill>
                  <a:srgbClr val="0000FF"/>
                </a:solidFill>
                <a:latin typeface="微软雅黑" pitchFamily="34" charset="-122"/>
                <a:ea typeface="微软雅黑" pitchFamily="34" charset="-122"/>
              </a:rPr>
              <a:t>地址即构成了套接字。 </a:t>
            </a:r>
          </a:p>
        </p:txBody>
      </p:sp>
    </p:spTree>
    <p:extLst>
      <p:ext uri="{BB962C8B-B14F-4D97-AF65-F5344CB8AC3E}">
        <p14:creationId xmlns:p14="http://schemas.microsoft.com/office/powerpoint/2010/main" val="42759162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3" y="657003"/>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8" name="Rectangle 6"/>
          <p:cNvSpPr>
            <a:spLocks noChangeArrowheads="1"/>
          </p:cNvSpPr>
          <p:nvPr/>
        </p:nvSpPr>
        <p:spPr bwMode="auto">
          <a:xfrm>
            <a:off x="3214516" y="614732"/>
            <a:ext cx="2714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5.3.2  TCP </a:t>
            </a:r>
            <a:r>
              <a:rPr lang="zh-CN" altLang="en-US" sz="2400" b="1" dirty="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连接</a:t>
            </a:r>
            <a:endParaRPr lang="zh-CN" altLang="en-US" sz="2400" b="1" dirty="0">
              <a:solidFill>
                <a:schemeClr val="bg1"/>
              </a:solidFill>
              <a:latin typeface="微软雅黑" pitchFamily="34" charset="-122"/>
              <a:ea typeface="微软雅黑" pitchFamily="34" charset="-122"/>
            </a:endParaRPr>
          </a:p>
        </p:txBody>
      </p:sp>
      <p:sp>
        <p:nvSpPr>
          <p:cNvPr id="5" name="圆角矩形 4"/>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68623" y="2346514"/>
            <a:ext cx="2947595" cy="1058838"/>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Box 25"/>
          <p:cNvSpPr txBox="1">
            <a:spLocks noChangeArrowheads="1"/>
          </p:cNvSpPr>
          <p:nvPr/>
        </p:nvSpPr>
        <p:spPr bwMode="auto">
          <a:xfrm>
            <a:off x="3211642" y="1272986"/>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CC66"/>
                </a:solidFill>
                <a:latin typeface="微软雅黑" pitchFamily="34" charset="-122"/>
                <a:ea typeface="微软雅黑" pitchFamily="34" charset="-122"/>
                <a:sym typeface="Wingdings" pitchFamily="2" charset="2"/>
              </a:rPr>
              <a:t></a:t>
            </a:r>
            <a:endParaRPr lang="en-US" altLang="zh-CN" sz="6600" dirty="0">
              <a:solidFill>
                <a:srgbClr val="00CC66"/>
              </a:solidFill>
              <a:latin typeface="微软雅黑" pitchFamily="34" charset="-122"/>
              <a:ea typeface="微软雅黑" pitchFamily="34" charset="-122"/>
            </a:endParaRPr>
          </a:p>
        </p:txBody>
      </p:sp>
      <p:sp>
        <p:nvSpPr>
          <p:cNvPr id="11" name="Text Box 26"/>
          <p:cNvSpPr txBox="1">
            <a:spLocks noChangeArrowheads="1"/>
          </p:cNvSpPr>
          <p:nvPr/>
        </p:nvSpPr>
        <p:spPr bwMode="auto">
          <a:xfrm>
            <a:off x="2177997" y="1272986"/>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CC6600"/>
                </a:solidFill>
                <a:latin typeface="微软雅黑" pitchFamily="34" charset="-122"/>
                <a:ea typeface="微软雅黑" pitchFamily="34" charset="-122"/>
                <a:sym typeface="Wingdings" pitchFamily="2" charset="2"/>
              </a:rPr>
              <a:t></a:t>
            </a:r>
            <a:endParaRPr lang="en-US" altLang="zh-CN" sz="6600" dirty="0">
              <a:solidFill>
                <a:srgbClr val="CC6600"/>
              </a:solidFill>
              <a:latin typeface="微软雅黑" pitchFamily="34" charset="-122"/>
              <a:ea typeface="微软雅黑" pitchFamily="34" charset="-122"/>
            </a:endParaRPr>
          </a:p>
        </p:txBody>
      </p:sp>
      <p:grpSp>
        <p:nvGrpSpPr>
          <p:cNvPr id="12" name="组合 11"/>
          <p:cNvGrpSpPr/>
          <p:nvPr/>
        </p:nvGrpSpPr>
        <p:grpSpPr>
          <a:xfrm>
            <a:off x="1209026" y="2252730"/>
            <a:ext cx="586980" cy="241909"/>
            <a:chOff x="1452836" y="2079261"/>
            <a:chExt cx="586980" cy="241909"/>
          </a:xfrm>
        </p:grpSpPr>
        <p:sp>
          <p:nvSpPr>
            <p:cNvPr id="13" name="矩形 12"/>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 Box 20"/>
          <p:cNvSpPr txBox="1">
            <a:spLocks noChangeArrowheads="1"/>
          </p:cNvSpPr>
          <p:nvPr/>
        </p:nvSpPr>
        <p:spPr bwMode="auto">
          <a:xfrm>
            <a:off x="1103792" y="1367576"/>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00FF"/>
                </a:solidFill>
                <a:latin typeface="微软雅黑" pitchFamily="34" charset="-122"/>
                <a:ea typeface="微软雅黑" pitchFamily="34" charset="-122"/>
                <a:sym typeface="Wingdings" pitchFamily="2" charset="2"/>
              </a:rPr>
              <a:t></a:t>
            </a:r>
            <a:endParaRPr lang="en-US" altLang="zh-CN" sz="6600" dirty="0">
              <a:solidFill>
                <a:srgbClr val="0000FF"/>
              </a:solidFill>
              <a:latin typeface="微软雅黑" pitchFamily="34" charset="-122"/>
              <a:ea typeface="微软雅黑" pitchFamily="34" charset="-122"/>
            </a:endParaRPr>
          </a:p>
        </p:txBody>
      </p:sp>
      <p:grpSp>
        <p:nvGrpSpPr>
          <p:cNvPr id="17" name="组合 16"/>
          <p:cNvGrpSpPr/>
          <p:nvPr/>
        </p:nvGrpSpPr>
        <p:grpSpPr>
          <a:xfrm>
            <a:off x="2273592" y="2179159"/>
            <a:ext cx="586980" cy="381600"/>
            <a:chOff x="1452836" y="2079261"/>
            <a:chExt cx="586980" cy="241909"/>
          </a:xfrm>
        </p:grpSpPr>
        <p:sp>
          <p:nvSpPr>
            <p:cNvPr id="18" name="矩形 17"/>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314578" y="2179159"/>
            <a:ext cx="586980" cy="381600"/>
            <a:chOff x="1452836" y="2079261"/>
            <a:chExt cx="586980" cy="241909"/>
          </a:xfrm>
        </p:grpSpPr>
        <p:sp>
          <p:nvSpPr>
            <p:cNvPr id="22" name="矩形 21"/>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396"/>
          <p:cNvSpPr>
            <a:spLocks noChangeArrowheads="1"/>
          </p:cNvSpPr>
          <p:nvPr/>
        </p:nvSpPr>
        <p:spPr bwMode="auto">
          <a:xfrm>
            <a:off x="4485241" y="1917201"/>
            <a:ext cx="541817"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a:solidFill>
                  <a:srgbClr val="0033CC"/>
                </a:solidFill>
                <a:latin typeface="微软雅黑" pitchFamily="34" charset="-122"/>
                <a:ea typeface="微软雅黑" pitchFamily="34" charset="-122"/>
              </a:rPr>
              <a:t>端口</a:t>
            </a:r>
          </a:p>
        </p:txBody>
      </p:sp>
      <p:sp>
        <p:nvSpPr>
          <p:cNvPr id="28" name="矩形 27"/>
          <p:cNvSpPr/>
          <p:nvPr/>
        </p:nvSpPr>
        <p:spPr>
          <a:xfrm>
            <a:off x="5171700" y="2346514"/>
            <a:ext cx="2947595" cy="1058838"/>
          </a:xfrm>
          <a:prstGeom prst="rect">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5312103" y="2252730"/>
            <a:ext cx="586980" cy="241909"/>
            <a:chOff x="1452836" y="2079261"/>
            <a:chExt cx="586980" cy="241909"/>
          </a:xfrm>
        </p:grpSpPr>
        <p:sp>
          <p:nvSpPr>
            <p:cNvPr id="30" name="矩形 29"/>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078162" y="2179161"/>
            <a:ext cx="1134671" cy="382014"/>
            <a:chOff x="1452836" y="2079261"/>
            <a:chExt cx="586980" cy="241909"/>
          </a:xfrm>
        </p:grpSpPr>
        <p:sp>
          <p:nvSpPr>
            <p:cNvPr id="34" name="矩形 33"/>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7417655" y="2252730"/>
            <a:ext cx="586980" cy="241909"/>
            <a:chOff x="1452836" y="2079261"/>
            <a:chExt cx="586980" cy="241909"/>
          </a:xfrm>
        </p:grpSpPr>
        <p:sp>
          <p:nvSpPr>
            <p:cNvPr id="38" name="矩形 37"/>
            <p:cNvSpPr/>
            <p:nvPr/>
          </p:nvSpPr>
          <p:spPr>
            <a:xfrm>
              <a:off x="1452836" y="2079261"/>
              <a:ext cx="586980" cy="230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V="1">
              <a:off x="145283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039816" y="2090984"/>
              <a:ext cx="0" cy="230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Line 399"/>
          <p:cNvSpPr>
            <a:spLocks noChangeShapeType="1"/>
          </p:cNvSpPr>
          <p:nvPr/>
        </p:nvSpPr>
        <p:spPr bwMode="auto">
          <a:xfrm>
            <a:off x="4937789" y="2065682"/>
            <a:ext cx="571747" cy="362024"/>
          </a:xfrm>
          <a:prstGeom prst="line">
            <a:avLst/>
          </a:prstGeom>
          <a:noFill/>
          <a:ln w="28575">
            <a:solidFill>
              <a:srgbClr val="CC00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43" name="Text Box 25"/>
          <p:cNvSpPr txBox="1">
            <a:spLocks noChangeArrowheads="1"/>
          </p:cNvSpPr>
          <p:nvPr/>
        </p:nvSpPr>
        <p:spPr bwMode="auto">
          <a:xfrm>
            <a:off x="7302995" y="1367576"/>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CC66"/>
                </a:solidFill>
                <a:latin typeface="微软雅黑" pitchFamily="34" charset="-122"/>
                <a:ea typeface="微软雅黑" pitchFamily="34" charset="-122"/>
                <a:sym typeface="Wingdings" pitchFamily="2" charset="2"/>
              </a:rPr>
              <a:t></a:t>
            </a:r>
            <a:endParaRPr lang="en-US" altLang="zh-CN" sz="6600" dirty="0">
              <a:solidFill>
                <a:srgbClr val="00CC66"/>
              </a:solidFill>
              <a:latin typeface="微软雅黑" pitchFamily="34" charset="-122"/>
              <a:ea typeface="微软雅黑" pitchFamily="34" charset="-122"/>
            </a:endParaRPr>
          </a:p>
        </p:txBody>
      </p:sp>
      <p:sp>
        <p:nvSpPr>
          <p:cNvPr id="44" name="Text Box 26"/>
          <p:cNvSpPr txBox="1">
            <a:spLocks noChangeArrowheads="1"/>
          </p:cNvSpPr>
          <p:nvPr/>
        </p:nvSpPr>
        <p:spPr bwMode="auto">
          <a:xfrm>
            <a:off x="6195780" y="1272986"/>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CC6600"/>
                </a:solidFill>
                <a:latin typeface="微软雅黑" pitchFamily="34" charset="-122"/>
                <a:ea typeface="微软雅黑" pitchFamily="34" charset="-122"/>
                <a:sym typeface="Wingdings" pitchFamily="2" charset="2"/>
              </a:rPr>
              <a:t></a:t>
            </a:r>
            <a:endParaRPr lang="en-US" altLang="zh-CN" sz="6600" dirty="0">
              <a:solidFill>
                <a:srgbClr val="CC6600"/>
              </a:solidFill>
              <a:latin typeface="微软雅黑" pitchFamily="34" charset="-122"/>
              <a:ea typeface="微软雅黑" pitchFamily="34" charset="-122"/>
            </a:endParaRPr>
          </a:p>
        </p:txBody>
      </p:sp>
      <p:sp>
        <p:nvSpPr>
          <p:cNvPr id="45" name="Text Box 20"/>
          <p:cNvSpPr txBox="1">
            <a:spLocks noChangeArrowheads="1"/>
          </p:cNvSpPr>
          <p:nvPr/>
        </p:nvSpPr>
        <p:spPr bwMode="auto">
          <a:xfrm>
            <a:off x="5195145" y="1367576"/>
            <a:ext cx="105075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l" eaLnBrk="1" hangingPunct="1"/>
            <a:r>
              <a:rPr lang="en-US" altLang="zh-CN" sz="6600" dirty="0">
                <a:solidFill>
                  <a:srgbClr val="0000FF"/>
                </a:solidFill>
                <a:latin typeface="微软雅黑" pitchFamily="34" charset="-122"/>
                <a:ea typeface="微软雅黑" pitchFamily="34" charset="-122"/>
                <a:sym typeface="Wingdings" pitchFamily="2" charset="2"/>
              </a:rPr>
              <a:t></a:t>
            </a:r>
            <a:endParaRPr lang="en-US" altLang="zh-CN" sz="6600" dirty="0">
              <a:solidFill>
                <a:srgbClr val="0000FF"/>
              </a:solidFill>
              <a:latin typeface="微软雅黑" pitchFamily="34" charset="-122"/>
              <a:ea typeface="微软雅黑" pitchFamily="34" charset="-122"/>
            </a:endParaRPr>
          </a:p>
        </p:txBody>
      </p:sp>
      <p:sp>
        <p:nvSpPr>
          <p:cNvPr id="46" name="Rectangle 396"/>
          <p:cNvSpPr>
            <a:spLocks noChangeArrowheads="1"/>
          </p:cNvSpPr>
          <p:nvPr/>
        </p:nvSpPr>
        <p:spPr bwMode="auto">
          <a:xfrm>
            <a:off x="6232271" y="1229998"/>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smtClean="0">
                <a:latin typeface="微软雅黑" pitchFamily="34" charset="-122"/>
                <a:ea typeface="微软雅黑" pitchFamily="34" charset="-122"/>
              </a:rPr>
              <a:t>服务器</a:t>
            </a:r>
            <a:endParaRPr kumimoji="1" lang="zh-CN" altLang="en-US" sz="1400" b="1" dirty="0">
              <a:latin typeface="微软雅黑" pitchFamily="34" charset="-122"/>
              <a:ea typeface="微软雅黑" pitchFamily="34" charset="-122"/>
            </a:endParaRPr>
          </a:p>
        </p:txBody>
      </p:sp>
      <p:sp>
        <p:nvSpPr>
          <p:cNvPr id="47" name="Rectangle 396"/>
          <p:cNvSpPr>
            <a:spLocks noChangeArrowheads="1"/>
          </p:cNvSpPr>
          <p:nvPr/>
        </p:nvSpPr>
        <p:spPr bwMode="auto">
          <a:xfrm>
            <a:off x="2271510" y="1208978"/>
            <a:ext cx="541817"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smtClean="0">
                <a:latin typeface="微软雅黑" pitchFamily="34" charset="-122"/>
                <a:ea typeface="微软雅黑" pitchFamily="34" charset="-122"/>
              </a:rPr>
              <a:t>客户</a:t>
            </a:r>
            <a:endParaRPr kumimoji="1" lang="zh-CN" altLang="en-US" sz="1400" b="1" dirty="0">
              <a:latin typeface="微软雅黑" pitchFamily="34" charset="-122"/>
              <a:ea typeface="微软雅黑" pitchFamily="34" charset="-122"/>
            </a:endParaRPr>
          </a:p>
        </p:txBody>
      </p:sp>
      <p:grpSp>
        <p:nvGrpSpPr>
          <p:cNvPr id="72" name="组合 71"/>
          <p:cNvGrpSpPr/>
          <p:nvPr/>
        </p:nvGrpSpPr>
        <p:grpSpPr>
          <a:xfrm>
            <a:off x="2551493" y="2475572"/>
            <a:ext cx="4440845" cy="497481"/>
            <a:chOff x="2551493" y="2475572"/>
            <a:chExt cx="4440845" cy="497481"/>
          </a:xfrm>
        </p:grpSpPr>
        <p:cxnSp>
          <p:nvCxnSpPr>
            <p:cNvPr id="48" name="直接连接符 47"/>
            <p:cNvCxnSpPr/>
            <p:nvPr/>
          </p:nvCxnSpPr>
          <p:spPr>
            <a:xfrm>
              <a:off x="2551493" y="2973053"/>
              <a:ext cx="444084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2562002" y="2475572"/>
              <a:ext cx="4430335" cy="497481"/>
              <a:chOff x="2665137" y="2409968"/>
              <a:chExt cx="4106940" cy="1165570"/>
            </a:xfrm>
          </p:grpSpPr>
          <p:cxnSp>
            <p:nvCxnSpPr>
              <p:cNvPr id="50" name="直接连接符 49"/>
              <p:cNvCxnSpPr/>
              <p:nvPr/>
            </p:nvCxnSpPr>
            <p:spPr>
              <a:xfrm>
                <a:off x="6772077" y="2409968"/>
                <a:ext cx="0" cy="1165570"/>
              </a:xfrm>
              <a:prstGeom prst="line">
                <a:avLst/>
              </a:prstGeom>
              <a:ln w="28575">
                <a:solidFill>
                  <a:schemeClr val="tx1"/>
                </a:solidFill>
                <a:prstDash val="sysDash"/>
                <a:headEnd type="triangle" w="med" len="lg"/>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665137" y="2409968"/>
                <a:ext cx="0" cy="1165570"/>
              </a:xfrm>
              <a:prstGeom prst="line">
                <a:avLst/>
              </a:prstGeom>
              <a:ln w="28575">
                <a:solidFill>
                  <a:schemeClr val="tx1"/>
                </a:solidFill>
                <a:prstDash val="sysDash"/>
                <a:headEnd type="triangle" w="med" len="lg"/>
                <a:tailEnd type="none" w="med" len="med"/>
              </a:ln>
            </p:spPr>
            <p:style>
              <a:lnRef idx="1">
                <a:schemeClr val="accent1"/>
              </a:lnRef>
              <a:fillRef idx="0">
                <a:schemeClr val="accent1"/>
              </a:fillRef>
              <a:effectRef idx="0">
                <a:schemeClr val="accent1"/>
              </a:effectRef>
              <a:fontRef idx="minor">
                <a:schemeClr val="tx1"/>
              </a:fontRef>
            </p:style>
          </p:cxnSp>
        </p:grpSp>
      </p:grpSp>
      <p:sp>
        <p:nvSpPr>
          <p:cNvPr id="58" name="Rectangle 396"/>
          <p:cNvSpPr>
            <a:spLocks noChangeArrowheads="1"/>
          </p:cNvSpPr>
          <p:nvPr/>
        </p:nvSpPr>
        <p:spPr bwMode="auto">
          <a:xfrm>
            <a:off x="3419019" y="3075488"/>
            <a:ext cx="52681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400" b="1" dirty="0" smtClean="0">
                <a:solidFill>
                  <a:srgbClr val="0033CC"/>
                </a:solidFill>
                <a:latin typeface="微软雅黑" pitchFamily="34" charset="-122"/>
                <a:ea typeface="微软雅黑" pitchFamily="34" charset="-122"/>
              </a:rPr>
              <a:t>TCP</a:t>
            </a:r>
            <a:endParaRPr kumimoji="1" lang="zh-CN" altLang="en-US" sz="1400" b="1" dirty="0">
              <a:solidFill>
                <a:srgbClr val="0033CC"/>
              </a:solidFill>
              <a:latin typeface="微软雅黑" pitchFamily="34" charset="-122"/>
              <a:ea typeface="微软雅黑" pitchFamily="34" charset="-122"/>
            </a:endParaRPr>
          </a:p>
        </p:txBody>
      </p:sp>
      <p:sp>
        <p:nvSpPr>
          <p:cNvPr id="59" name="Rectangle 396"/>
          <p:cNvSpPr>
            <a:spLocks noChangeArrowheads="1"/>
          </p:cNvSpPr>
          <p:nvPr/>
        </p:nvSpPr>
        <p:spPr bwMode="auto">
          <a:xfrm>
            <a:off x="5258973" y="3075488"/>
            <a:ext cx="52681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smtClean="0">
                <a:solidFill>
                  <a:srgbClr val="0033CC"/>
                </a:solidFill>
                <a:latin typeface="微软雅黑" pitchFamily="34" charset="-122"/>
                <a:ea typeface="微软雅黑" pitchFamily="34" charset="-122"/>
              </a:rPr>
              <a:t>TCP</a:t>
            </a:r>
            <a:endParaRPr kumimoji="1" lang="zh-CN" altLang="en-US" sz="1400" b="1" dirty="0">
              <a:solidFill>
                <a:srgbClr val="0033CC"/>
              </a:solidFill>
              <a:latin typeface="微软雅黑" pitchFamily="34" charset="-122"/>
              <a:ea typeface="微软雅黑" pitchFamily="34" charset="-122"/>
            </a:endParaRPr>
          </a:p>
        </p:txBody>
      </p:sp>
      <p:sp>
        <p:nvSpPr>
          <p:cNvPr id="2" name="椭圆 1"/>
          <p:cNvSpPr/>
          <p:nvPr/>
        </p:nvSpPr>
        <p:spPr>
          <a:xfrm>
            <a:off x="6245904" y="2259448"/>
            <a:ext cx="180000" cy="1800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902338" y="2259448"/>
            <a:ext cx="180000" cy="1800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2477082" y="2259448"/>
            <a:ext cx="180000" cy="1800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518068" y="2259448"/>
            <a:ext cx="180000" cy="1800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3581127" y="2482916"/>
            <a:ext cx="2765287" cy="278563"/>
            <a:chOff x="3581127" y="2482916"/>
            <a:chExt cx="2765287" cy="278563"/>
          </a:xfrm>
        </p:grpSpPr>
        <p:grpSp>
          <p:nvGrpSpPr>
            <p:cNvPr id="66" name="组合 65"/>
            <p:cNvGrpSpPr/>
            <p:nvPr/>
          </p:nvGrpSpPr>
          <p:grpSpPr>
            <a:xfrm>
              <a:off x="3589605" y="2482916"/>
              <a:ext cx="2746299" cy="269427"/>
              <a:chOff x="2665137" y="2409968"/>
              <a:chExt cx="4106940" cy="1165570"/>
            </a:xfrm>
          </p:grpSpPr>
          <p:cxnSp>
            <p:nvCxnSpPr>
              <p:cNvPr id="67" name="直接连接符 66"/>
              <p:cNvCxnSpPr/>
              <p:nvPr/>
            </p:nvCxnSpPr>
            <p:spPr>
              <a:xfrm>
                <a:off x="6772077" y="2409968"/>
                <a:ext cx="0" cy="1165570"/>
              </a:xfrm>
              <a:prstGeom prst="line">
                <a:avLst/>
              </a:prstGeom>
              <a:ln w="28575">
                <a:solidFill>
                  <a:schemeClr val="tx1"/>
                </a:solidFill>
                <a:prstDash val="sysDash"/>
                <a:headEnd type="triangle" w="med" len="lg"/>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2665137" y="2409968"/>
                <a:ext cx="0" cy="1165570"/>
              </a:xfrm>
              <a:prstGeom prst="line">
                <a:avLst/>
              </a:prstGeom>
              <a:ln w="28575">
                <a:solidFill>
                  <a:schemeClr val="tx1"/>
                </a:solidFill>
                <a:prstDash val="sysDash"/>
                <a:headEnd type="triangle"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a:off x="3581127" y="2761479"/>
              <a:ext cx="276528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73" name="Rectangle 396"/>
          <p:cNvSpPr>
            <a:spLocks noChangeArrowheads="1"/>
          </p:cNvSpPr>
          <p:nvPr/>
        </p:nvSpPr>
        <p:spPr bwMode="auto">
          <a:xfrm>
            <a:off x="3337159" y="1208978"/>
            <a:ext cx="541817"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smtClean="0">
                <a:latin typeface="微软雅黑" pitchFamily="34" charset="-122"/>
                <a:ea typeface="微软雅黑" pitchFamily="34" charset="-122"/>
              </a:rPr>
              <a:t>客户</a:t>
            </a:r>
            <a:endParaRPr kumimoji="1" lang="zh-CN" altLang="en-US" sz="1400" b="1" dirty="0">
              <a:latin typeface="微软雅黑" pitchFamily="34" charset="-122"/>
              <a:ea typeface="微软雅黑" pitchFamily="34" charset="-122"/>
            </a:endParaRPr>
          </a:p>
        </p:txBody>
      </p:sp>
      <p:sp>
        <p:nvSpPr>
          <p:cNvPr id="74" name="矩形 73"/>
          <p:cNvSpPr/>
          <p:nvPr/>
        </p:nvSpPr>
        <p:spPr>
          <a:xfrm>
            <a:off x="2206577" y="3585740"/>
            <a:ext cx="4995470" cy="707886"/>
          </a:xfrm>
          <a:prstGeom prst="rect">
            <a:avLst/>
          </a:prstGeom>
        </p:spPr>
        <p:txBody>
          <a:bodyPr wrap="none">
            <a:spAutoFit/>
          </a:bodyPr>
          <a:lstStyle/>
          <a:p>
            <a:pPr>
              <a:lnSpc>
                <a:spcPts val="2400"/>
              </a:lnSpc>
              <a:buClr>
                <a:srgbClr val="0070C0"/>
              </a:buClr>
            </a:pPr>
            <a:r>
              <a:rPr lang="zh-CN" altLang="en-US" b="1" dirty="0">
                <a:latin typeface="微软雅黑" pitchFamily="34" charset="-122"/>
                <a:ea typeface="微软雅黑" pitchFamily="34" charset="-122"/>
              </a:rPr>
              <a:t>每一条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连接</a:t>
            </a:r>
            <a:r>
              <a:rPr lang="zh-CN" altLang="en-US" b="1" dirty="0">
                <a:solidFill>
                  <a:srgbClr val="0000FF"/>
                </a:solidFill>
                <a:latin typeface="微软雅黑" pitchFamily="34" charset="-122"/>
                <a:ea typeface="微软雅黑" pitchFamily="34" charset="-122"/>
              </a:rPr>
              <a:t>有两个端点</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a:lnSpc>
                <a:spcPts val="2400"/>
              </a:lnSpc>
              <a:buClr>
                <a:srgbClr val="0070C0"/>
              </a:buClr>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连接的端点叫做</a:t>
            </a:r>
            <a:r>
              <a:rPr lang="zh-CN" altLang="en-US" b="1" dirty="0">
                <a:solidFill>
                  <a:srgbClr val="0000FF"/>
                </a:solidFill>
                <a:latin typeface="微软雅黑" pitchFamily="34" charset="-122"/>
                <a:ea typeface="微软雅黑" pitchFamily="34" charset="-122"/>
              </a:rPr>
              <a:t>套接字 </a:t>
            </a:r>
            <a:r>
              <a:rPr lang="en-US" altLang="zh-CN" b="1" dirty="0">
                <a:solidFill>
                  <a:srgbClr val="0000FF"/>
                </a:solidFill>
                <a:latin typeface="微软雅黑" pitchFamily="34" charset="-122"/>
                <a:ea typeface="微软雅黑" pitchFamily="34" charset="-122"/>
              </a:rPr>
              <a:t>(socket) </a:t>
            </a:r>
            <a:r>
              <a:rPr lang="zh-CN" altLang="en-US" b="1" dirty="0">
                <a:solidFill>
                  <a:srgbClr val="0000FF"/>
                </a:solidFill>
                <a:latin typeface="微软雅黑" pitchFamily="34" charset="-122"/>
                <a:ea typeface="微软雅黑" pitchFamily="34" charset="-122"/>
              </a:rPr>
              <a:t>或插口。</a:t>
            </a:r>
            <a:endParaRPr lang="zh-CN" altLang="en-US" b="1" dirty="0">
              <a:latin typeface="微软雅黑" pitchFamily="34" charset="-122"/>
              <a:ea typeface="微软雅黑" pitchFamily="34" charset="-122"/>
            </a:endParaRPr>
          </a:p>
        </p:txBody>
      </p:sp>
      <p:sp>
        <p:nvSpPr>
          <p:cNvPr id="75" name="Rectangle 396"/>
          <p:cNvSpPr>
            <a:spLocks noChangeArrowheads="1"/>
          </p:cNvSpPr>
          <p:nvPr/>
        </p:nvSpPr>
        <p:spPr bwMode="auto">
          <a:xfrm>
            <a:off x="4098538" y="2479362"/>
            <a:ext cx="88588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400" b="1" dirty="0" smtClean="0">
                <a:solidFill>
                  <a:srgbClr val="0033CC"/>
                </a:solidFill>
                <a:latin typeface="微软雅黑" pitchFamily="34" charset="-122"/>
                <a:ea typeface="微软雅黑" pitchFamily="34" charset="-122"/>
              </a:rPr>
              <a:t>TCP</a:t>
            </a:r>
            <a:r>
              <a:rPr kumimoji="1" lang="zh-CN" altLang="en-US" sz="1400" b="1" dirty="0" smtClean="0">
                <a:solidFill>
                  <a:srgbClr val="0033CC"/>
                </a:solidFill>
                <a:latin typeface="微软雅黑" pitchFamily="34" charset="-122"/>
                <a:ea typeface="微软雅黑" pitchFamily="34" charset="-122"/>
              </a:rPr>
              <a:t>连接</a:t>
            </a:r>
            <a:endParaRPr kumimoji="1" lang="zh-CN" altLang="en-US" sz="1400" b="1" dirty="0">
              <a:solidFill>
                <a:srgbClr val="0033CC"/>
              </a:solidFill>
              <a:latin typeface="微软雅黑" pitchFamily="34" charset="-122"/>
              <a:ea typeface="微软雅黑" pitchFamily="34" charset="-122"/>
            </a:endParaRPr>
          </a:p>
        </p:txBody>
      </p:sp>
      <p:sp>
        <p:nvSpPr>
          <p:cNvPr id="79" name="Rectangle 396"/>
          <p:cNvSpPr>
            <a:spLocks noChangeArrowheads="1"/>
          </p:cNvSpPr>
          <p:nvPr/>
        </p:nvSpPr>
        <p:spPr bwMode="auto">
          <a:xfrm>
            <a:off x="4300288" y="1436408"/>
            <a:ext cx="72135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smtClean="0">
                <a:solidFill>
                  <a:srgbClr val="CC00CC"/>
                </a:solidFill>
                <a:latin typeface="微软雅黑" pitchFamily="34" charset="-122"/>
                <a:ea typeface="微软雅黑" pitchFamily="34" charset="-122"/>
              </a:rPr>
              <a:t>套接字</a:t>
            </a:r>
            <a:endParaRPr kumimoji="1" lang="zh-CN" altLang="en-US" sz="1400" b="1" dirty="0">
              <a:solidFill>
                <a:srgbClr val="CC00CC"/>
              </a:solidFill>
              <a:latin typeface="微软雅黑" pitchFamily="34" charset="-122"/>
              <a:ea typeface="微软雅黑" pitchFamily="34" charset="-122"/>
            </a:endParaRPr>
          </a:p>
        </p:txBody>
      </p:sp>
      <p:sp>
        <p:nvSpPr>
          <p:cNvPr id="80" name="Line 399"/>
          <p:cNvSpPr>
            <a:spLocks noChangeShapeType="1"/>
          </p:cNvSpPr>
          <p:nvPr/>
        </p:nvSpPr>
        <p:spPr bwMode="auto">
          <a:xfrm flipH="1">
            <a:off x="3682424" y="1589013"/>
            <a:ext cx="673127" cy="757501"/>
          </a:xfrm>
          <a:prstGeom prst="line">
            <a:avLst/>
          </a:prstGeom>
          <a:noFill/>
          <a:ln w="28575">
            <a:solidFill>
              <a:srgbClr val="CC00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Tree>
    <p:extLst>
      <p:ext uri="{BB962C8B-B14F-4D97-AF65-F5344CB8AC3E}">
        <p14:creationId xmlns:p14="http://schemas.microsoft.com/office/powerpoint/2010/main" val="109318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75"/>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7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79"/>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65"/>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endCondLst>
                                    <p:cond evt="onNext" delay="0">
                                      <p:tgtEl>
                                        <p:sldTgt/>
                                      </p:tgtEl>
                                    </p:cond>
                                  </p:endCondLst>
                                  <p:childTnLst>
                                    <p:anim calcmode="discrete" valueType="str">
                                      <p:cBhvr>
                                        <p:cTn id="14" dur="1000" fill="hold"/>
                                        <p:tgtEl>
                                          <p:spTgt spid="64"/>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grpId="0" nodeType="withEffect">
                                  <p:stCondLst>
                                    <p:cond delay="0"/>
                                  </p:stCondLst>
                                  <p:endCondLst>
                                    <p:cond evt="onNext" delay="0">
                                      <p:tgtEl>
                                        <p:sldTgt/>
                                      </p:tgtEl>
                                    </p:cond>
                                  </p:endCondLst>
                                  <p:childTnLst>
                                    <p:anim calcmode="discrete" valueType="str">
                                      <p:cBhvr>
                                        <p:cTn id="16" dur="1000" fill="hold"/>
                                        <p:tgtEl>
                                          <p:spTgt spid="2"/>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grpId="0" nodeType="withEffect">
                                  <p:stCondLst>
                                    <p:cond delay="0"/>
                                  </p:stCondLst>
                                  <p:endCondLst>
                                    <p:cond evt="onNext" delay="0">
                                      <p:tgtEl>
                                        <p:sldTgt/>
                                      </p:tgtEl>
                                    </p:cond>
                                  </p:endCondLst>
                                  <p:childTnLst>
                                    <p:anim calcmode="discrete" valueType="str">
                                      <p:cBhvr>
                                        <p:cTn id="18" dur="1000" fill="hold"/>
                                        <p:tgtEl>
                                          <p:spTgt spid="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64" grpId="0" animBg="1"/>
      <p:bldP spid="65" grpId="0" animBg="1"/>
      <p:bldP spid="75" grpId="0"/>
      <p:bldP spid="7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4" y="963725"/>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532879" y="940635"/>
            <a:ext cx="2060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套接字 </a:t>
            </a:r>
            <a:r>
              <a:rPr lang="en-US" altLang="zh-CN" sz="2000" b="1" dirty="0">
                <a:solidFill>
                  <a:schemeClr val="bg1"/>
                </a:solidFill>
                <a:latin typeface="微软雅黑" pitchFamily="34" charset="-122"/>
                <a:ea typeface="微软雅黑" pitchFamily="34" charset="-122"/>
              </a:rPr>
              <a:t>(socket)</a:t>
            </a:r>
            <a:endParaRPr lang="zh-CN" altLang="en-US" sz="2000" b="1" dirty="0">
              <a:solidFill>
                <a:schemeClr val="bg1"/>
              </a:solidFill>
              <a:latin typeface="微软雅黑" pitchFamily="34" charset="-122"/>
              <a:ea typeface="微软雅黑" pitchFamily="34" charset="-122"/>
            </a:endParaRPr>
          </a:p>
        </p:txBody>
      </p:sp>
      <p:sp>
        <p:nvSpPr>
          <p:cNvPr id="8" name="圆角矩形 7"/>
          <p:cNvSpPr/>
          <p:nvPr/>
        </p:nvSpPr>
        <p:spPr>
          <a:xfrm>
            <a:off x="545144" y="1405365"/>
            <a:ext cx="8053711" cy="24963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
          <p:cNvSpPr>
            <a:spLocks noChangeArrowheads="1"/>
          </p:cNvSpPr>
          <p:nvPr/>
        </p:nvSpPr>
        <p:spPr bwMode="auto">
          <a:xfrm>
            <a:off x="1727139" y="1905774"/>
            <a:ext cx="5716077" cy="432475"/>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b="1" dirty="0">
                <a:latin typeface="微软雅黑" pitchFamily="34" charset="-122"/>
                <a:ea typeface="微软雅黑" pitchFamily="34" charset="-122"/>
              </a:rPr>
              <a:t>套接字 </a:t>
            </a:r>
            <a:r>
              <a:rPr lang="en-US" altLang="zh-CN" b="1" dirty="0">
                <a:latin typeface="微软雅黑" pitchFamily="34" charset="-122"/>
                <a:ea typeface="微软雅黑" pitchFamily="34" charset="-122"/>
              </a:rPr>
              <a:t>socket = (IP</a:t>
            </a:r>
            <a:r>
              <a:rPr lang="zh-CN" altLang="en-US" b="1" dirty="0" smtClean="0">
                <a:latin typeface="微软雅黑" pitchFamily="34" charset="-122"/>
                <a:ea typeface="微软雅黑" pitchFamily="34" charset="-122"/>
              </a:rPr>
              <a:t>地址 </a:t>
            </a:r>
            <a:r>
              <a:rPr lang="en-US" altLang="zh-CN"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端口号</a:t>
            </a: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en-US" altLang="zh-CN" b="1" dirty="0">
                <a:latin typeface="微软雅黑" pitchFamily="34" charset="-122"/>
                <a:ea typeface="微软雅黑" pitchFamily="34" charset="-122"/>
              </a:rPr>
              <a:t>5-1</a:t>
            </a:r>
            <a:r>
              <a:rPr lang="en-US" altLang="zh-CN" b="1" dirty="0" smtClean="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11" name="矩形 10"/>
          <p:cNvSpPr/>
          <p:nvPr/>
        </p:nvSpPr>
        <p:spPr>
          <a:xfrm>
            <a:off x="1727140" y="2599924"/>
            <a:ext cx="5572461" cy="378117"/>
          </a:xfrm>
          <a:prstGeom prst="rect">
            <a:avLst/>
          </a:prstGeom>
        </p:spPr>
        <p:txBody>
          <a:bodyPr wrap="square">
            <a:spAutoFit/>
          </a:bodyPr>
          <a:lstStyle/>
          <a:p>
            <a:pPr>
              <a:lnSpc>
                <a:spcPts val="2400"/>
              </a:lnSpc>
              <a:spcBef>
                <a:spcPct val="40000"/>
              </a:spcBef>
              <a:spcAft>
                <a:spcPct val="50000"/>
              </a:spcAft>
            </a:pPr>
            <a:r>
              <a:rPr lang="zh-CN" altLang="en-US" b="1" dirty="0">
                <a:latin typeface="微软雅黑" pitchFamily="34" charset="-122"/>
                <a:ea typeface="微软雅黑" pitchFamily="34" charset="-122"/>
              </a:rPr>
              <a:t>例如</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12" name="Rectangle 4"/>
          <p:cNvSpPr>
            <a:spLocks noChangeArrowheads="1"/>
          </p:cNvSpPr>
          <p:nvPr/>
        </p:nvSpPr>
        <p:spPr bwMode="auto">
          <a:xfrm>
            <a:off x="1727139" y="2993819"/>
            <a:ext cx="5716077" cy="432475"/>
          </a:xfrm>
          <a:prstGeom prst="rect">
            <a:avLst/>
          </a:prstGeom>
          <a:solidFill>
            <a:srgbClr val="66FFFF"/>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b="1" dirty="0">
                <a:latin typeface="微软雅黑" pitchFamily="34" charset="-122"/>
                <a:ea typeface="微软雅黑" pitchFamily="34" charset="-122"/>
              </a:rPr>
              <a:t>套接字 </a:t>
            </a:r>
            <a:r>
              <a:rPr lang="en-US" altLang="zh-CN" b="1" dirty="0">
                <a:latin typeface="微软雅黑" pitchFamily="34" charset="-122"/>
                <a:ea typeface="微软雅黑" pitchFamily="34" charset="-122"/>
              </a:rPr>
              <a:t>socket = </a:t>
            </a:r>
            <a:r>
              <a:rPr lang="en-US" altLang="zh-CN" b="1" dirty="0" smtClean="0">
                <a:latin typeface="微软雅黑" pitchFamily="34" charset="-122"/>
                <a:ea typeface="微软雅黑" pitchFamily="34" charset="-122"/>
              </a:rPr>
              <a:t>(192.169.1.20</a:t>
            </a:r>
            <a:r>
              <a:rPr lang="zh-CN" altLang="en-US" b="1"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 2028)</a:t>
            </a:r>
            <a:endParaRPr lang="en-US" altLang="zh-CN" b="1" dirty="0">
              <a:latin typeface="微软雅黑" pitchFamily="34" charset="-122"/>
              <a:ea typeface="微软雅黑" pitchFamily="34" charset="-122"/>
            </a:endParaRPr>
          </a:p>
        </p:txBody>
      </p:sp>
    </p:spTree>
    <p:extLst>
      <p:ext uri="{BB962C8B-B14F-4D97-AF65-F5344CB8AC3E}">
        <p14:creationId xmlns:p14="http://schemas.microsoft.com/office/powerpoint/2010/main" val="40339827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4" y="96673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532879" y="943646"/>
            <a:ext cx="2060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套接字 </a:t>
            </a:r>
            <a:r>
              <a:rPr lang="en-US" altLang="zh-CN" sz="2000" b="1" dirty="0">
                <a:solidFill>
                  <a:schemeClr val="bg1"/>
                </a:solidFill>
                <a:latin typeface="微软雅黑" pitchFamily="34" charset="-122"/>
                <a:ea typeface="微软雅黑" pitchFamily="34" charset="-122"/>
              </a:rPr>
              <a:t>(socket)</a:t>
            </a:r>
            <a:endParaRPr lang="zh-CN" altLang="en-US" sz="2000" b="1" dirty="0">
              <a:solidFill>
                <a:schemeClr val="bg1"/>
              </a:solidFill>
              <a:latin typeface="微软雅黑" pitchFamily="34" charset="-122"/>
              <a:ea typeface="微软雅黑" pitchFamily="34" charset="-122"/>
            </a:endParaRPr>
          </a:p>
        </p:txBody>
      </p:sp>
      <p:sp>
        <p:nvSpPr>
          <p:cNvPr id="8" name="圆角矩形 7"/>
          <p:cNvSpPr/>
          <p:nvPr/>
        </p:nvSpPr>
        <p:spPr>
          <a:xfrm>
            <a:off x="545144" y="1408375"/>
            <a:ext cx="8053711" cy="245712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5"/>
          <p:cNvSpPr>
            <a:spLocks noChangeArrowheads="1"/>
          </p:cNvSpPr>
          <p:nvPr/>
        </p:nvSpPr>
        <p:spPr bwMode="auto">
          <a:xfrm>
            <a:off x="1720709" y="2475214"/>
            <a:ext cx="5716077" cy="779029"/>
          </a:xfrm>
          <a:prstGeom prst="rect">
            <a:avLst/>
          </a:prstGeom>
          <a:solidFill>
            <a:srgbClr val="66FFFF"/>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pPr>
              <a:lnSpc>
                <a:spcPct val="110000"/>
              </a:lnSpc>
            </a:pP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连接 </a:t>
            </a:r>
            <a:r>
              <a:rPr lang="en-US" altLang="zh-CN" b="1" dirty="0">
                <a:latin typeface="微软雅黑" pitchFamily="34" charset="-122"/>
                <a:ea typeface="微软雅黑" pitchFamily="34" charset="-122"/>
              </a:rPr>
              <a:t>::= {socket1, socket2} </a:t>
            </a:r>
          </a:p>
          <a:p>
            <a:pPr>
              <a:lnSpc>
                <a:spcPct val="110000"/>
              </a:lnSpc>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 </a:t>
            </a:r>
            <a:r>
              <a:rPr lang="en-US" altLang="zh-CN" b="1" dirty="0">
                <a:latin typeface="微软雅黑" pitchFamily="34" charset="-122"/>
                <a:ea typeface="微软雅黑" pitchFamily="34" charset="-122"/>
              </a:rPr>
              <a:t>{(IP1: port1</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a:t>
            </a:r>
            <a:r>
              <a:rPr lang="en-US" altLang="zh-CN" b="1" dirty="0">
                <a:latin typeface="微软雅黑" pitchFamily="34" charset="-122"/>
                <a:ea typeface="微软雅黑" pitchFamily="34" charset="-122"/>
              </a:rPr>
              <a:t>IP2: port2)}    </a:t>
            </a:r>
            <a:r>
              <a:rPr lang="en-US" altLang="zh-CN" b="1" dirty="0" smtClean="0">
                <a:latin typeface="微软雅黑" pitchFamily="34" charset="-122"/>
                <a:ea typeface="微软雅黑" pitchFamily="34" charset="-122"/>
              </a:rPr>
              <a:t>(</a:t>
            </a:r>
            <a:r>
              <a:rPr lang="en-US" altLang="zh-CN" b="1" dirty="0">
                <a:latin typeface="微软雅黑" pitchFamily="34" charset="-122"/>
                <a:ea typeface="微软雅黑" pitchFamily="34" charset="-122"/>
              </a:rPr>
              <a:t>5-2)</a:t>
            </a:r>
          </a:p>
        </p:txBody>
      </p:sp>
      <p:sp>
        <p:nvSpPr>
          <p:cNvPr id="11" name="矩形 10"/>
          <p:cNvSpPr/>
          <p:nvPr/>
        </p:nvSpPr>
        <p:spPr>
          <a:xfrm>
            <a:off x="1727140" y="1701598"/>
            <a:ext cx="5078609" cy="759182"/>
          </a:xfrm>
          <a:prstGeom prst="rect">
            <a:avLst/>
          </a:prstGeom>
        </p:spPr>
        <p:txBody>
          <a:bodyPr wrap="square">
            <a:spAutoFit/>
          </a:bodyPr>
          <a:lstStyle/>
          <a:p>
            <a:pPr>
              <a:lnSpc>
                <a:spcPts val="2600"/>
              </a:lnSpc>
              <a:spcBef>
                <a:spcPct val="40000"/>
              </a:spcBef>
              <a:spcAft>
                <a:spcPct val="50000"/>
              </a:spcAft>
            </a:pPr>
            <a:r>
              <a:rPr lang="zh-CN" altLang="en-US" b="1" dirty="0">
                <a:latin typeface="微软雅黑" pitchFamily="34" charset="-122"/>
                <a:ea typeface="微软雅黑" pitchFamily="34" charset="-122"/>
              </a:rPr>
              <a:t>每一条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连接</a:t>
            </a:r>
            <a:r>
              <a:rPr lang="zh-CN" altLang="en-US" b="1" dirty="0">
                <a:solidFill>
                  <a:srgbClr val="CC00CC"/>
                </a:solidFill>
                <a:latin typeface="微软雅黑" pitchFamily="34" charset="-122"/>
                <a:ea typeface="微软雅黑" pitchFamily="34" charset="-122"/>
              </a:rPr>
              <a:t>唯一</a:t>
            </a:r>
            <a:r>
              <a:rPr lang="zh-CN" altLang="en-US" b="1" dirty="0">
                <a:latin typeface="微软雅黑" pitchFamily="34" charset="-122"/>
                <a:ea typeface="微软雅黑" pitchFamily="34" charset="-122"/>
              </a:rPr>
              <a:t>地被通信两端的</a:t>
            </a:r>
            <a:r>
              <a:rPr lang="zh-CN" altLang="en-US" b="1" dirty="0">
                <a:solidFill>
                  <a:srgbClr val="CC00CC"/>
                </a:solidFill>
                <a:latin typeface="微软雅黑" pitchFamily="34" charset="-122"/>
                <a:ea typeface="微软雅黑" pitchFamily="34" charset="-122"/>
              </a:rPr>
              <a:t>两个端点</a:t>
            </a:r>
            <a:r>
              <a:rPr lang="zh-CN" altLang="en-US" b="1" dirty="0">
                <a:latin typeface="微软雅黑" pitchFamily="34" charset="-122"/>
                <a:ea typeface="微软雅黑" pitchFamily="34" charset="-122"/>
              </a:rPr>
              <a:t>（即两个套接字）所确定。即：</a:t>
            </a:r>
          </a:p>
        </p:txBody>
      </p:sp>
    </p:spTree>
    <p:extLst>
      <p:ext uri="{BB962C8B-B14F-4D97-AF65-F5344CB8AC3E}">
        <p14:creationId xmlns:p14="http://schemas.microsoft.com/office/powerpoint/2010/main" val="35791081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3801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884605" y="1346988"/>
            <a:ext cx="3393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连接，</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地址，套接字</a:t>
            </a:r>
          </a:p>
        </p:txBody>
      </p:sp>
      <p:sp>
        <p:nvSpPr>
          <p:cNvPr id="9" name="Rectangle 68"/>
          <p:cNvSpPr>
            <a:spLocks noChangeArrowheads="1"/>
          </p:cNvSpPr>
          <p:nvPr/>
        </p:nvSpPr>
        <p:spPr bwMode="auto">
          <a:xfrm>
            <a:off x="556963" y="1807306"/>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连接就是由协议软件所提供的一种抽象。</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连接的端点是个很抽象的套接字，即（</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地址：端口号）。</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地址可以有多个不同的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同一个端口号也可以出现在多个不同的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连接中。</a:t>
            </a:r>
          </a:p>
        </p:txBody>
      </p:sp>
    </p:spTree>
    <p:extLst>
      <p:ext uri="{BB962C8B-B14F-4D97-AF65-F5344CB8AC3E}">
        <p14:creationId xmlns:p14="http://schemas.microsoft.com/office/powerpoint/2010/main" val="32038366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504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56965" y="917220"/>
            <a:ext cx="324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Socket </a:t>
            </a:r>
            <a:r>
              <a:rPr lang="zh-CN" altLang="en-US" sz="2000" b="1" dirty="0">
                <a:solidFill>
                  <a:schemeClr val="bg1"/>
                </a:solidFill>
                <a:latin typeface="微软雅黑" pitchFamily="34" charset="-122"/>
                <a:ea typeface="微软雅黑" pitchFamily="34" charset="-122"/>
              </a:rPr>
              <a:t>有多种不同的</a:t>
            </a:r>
            <a:r>
              <a:rPr lang="zh-CN" altLang="en-US" sz="2000" b="1" dirty="0" smtClean="0">
                <a:solidFill>
                  <a:schemeClr val="bg1"/>
                </a:solidFill>
                <a:latin typeface="微软雅黑" pitchFamily="34" charset="-122"/>
                <a:ea typeface="微软雅黑" pitchFamily="34" charset="-122"/>
              </a:rPr>
              <a:t>意思</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423258"/>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应用编程接口  </a:t>
            </a:r>
            <a:r>
              <a:rPr lang="en-US" altLang="zh-CN" sz="2000" b="1" dirty="0">
                <a:latin typeface="微软雅黑" pitchFamily="34" charset="-122"/>
                <a:ea typeface="微软雅黑" pitchFamily="34" charset="-122"/>
              </a:rPr>
              <a:t>API  </a:t>
            </a:r>
            <a:r>
              <a:rPr lang="zh-CN" altLang="en-US" sz="2000" b="1" dirty="0">
                <a:latin typeface="微软雅黑" pitchFamily="34" charset="-122"/>
                <a:ea typeface="微软雅黑" pitchFamily="34" charset="-122"/>
              </a:rPr>
              <a:t>称为 </a:t>
            </a:r>
            <a:r>
              <a:rPr lang="en-US" altLang="zh-CN" sz="2000" b="1" dirty="0">
                <a:latin typeface="微软雅黑" pitchFamily="34" charset="-122"/>
                <a:ea typeface="微软雅黑" pitchFamily="34" charset="-122"/>
              </a:rPr>
              <a:t>socket API, </a:t>
            </a:r>
            <a:r>
              <a:rPr lang="zh-CN" altLang="en-US" sz="2000" b="1" dirty="0">
                <a:latin typeface="微软雅黑" pitchFamily="34" charset="-122"/>
                <a:ea typeface="微软雅黑" pitchFamily="34" charset="-122"/>
              </a:rPr>
              <a:t>简称为 </a:t>
            </a:r>
            <a:r>
              <a:rPr lang="en-US" altLang="zh-CN" sz="2000" b="1" dirty="0">
                <a:latin typeface="微软雅黑" pitchFamily="34" charset="-122"/>
                <a:ea typeface="微软雅黑" pitchFamily="34" charset="-122"/>
              </a:rPr>
              <a:t>socket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socket API </a:t>
            </a:r>
            <a:r>
              <a:rPr lang="zh-CN" altLang="en-US" sz="2000" b="1" dirty="0">
                <a:latin typeface="微软雅黑" pitchFamily="34" charset="-122"/>
                <a:ea typeface="微软雅黑" pitchFamily="34" charset="-122"/>
              </a:rPr>
              <a:t>中使用的一个函数名也叫作 </a:t>
            </a:r>
            <a:r>
              <a:rPr lang="en-US" altLang="zh-CN" sz="2000" b="1" dirty="0">
                <a:latin typeface="微软雅黑" pitchFamily="34" charset="-122"/>
                <a:ea typeface="微软雅黑" pitchFamily="34" charset="-122"/>
              </a:rPr>
              <a:t>socket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调用 </a:t>
            </a:r>
            <a:r>
              <a:rPr lang="en-US" altLang="zh-CN" sz="2000" b="1" dirty="0">
                <a:latin typeface="微软雅黑" pitchFamily="34" charset="-122"/>
                <a:ea typeface="微软雅黑" pitchFamily="34" charset="-122"/>
              </a:rPr>
              <a:t>socket </a:t>
            </a:r>
            <a:r>
              <a:rPr lang="zh-CN" altLang="en-US" sz="2000" b="1" dirty="0">
                <a:latin typeface="微软雅黑" pitchFamily="34" charset="-122"/>
                <a:ea typeface="微软雅黑" pitchFamily="34" charset="-122"/>
              </a:rPr>
              <a:t>函数的端点称为 </a:t>
            </a:r>
            <a:r>
              <a:rPr lang="en-US" altLang="zh-CN" sz="2000" b="1" dirty="0">
                <a:latin typeface="微软雅黑" pitchFamily="34" charset="-122"/>
                <a:ea typeface="微软雅黑" pitchFamily="34" charset="-122"/>
              </a:rPr>
              <a:t>socket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调用 </a:t>
            </a:r>
            <a:r>
              <a:rPr lang="en-US" altLang="zh-CN" sz="2000" b="1" dirty="0">
                <a:latin typeface="微软雅黑" pitchFamily="34" charset="-122"/>
                <a:ea typeface="微软雅黑" pitchFamily="34" charset="-122"/>
              </a:rPr>
              <a:t>socket </a:t>
            </a:r>
            <a:r>
              <a:rPr lang="zh-CN" altLang="en-US" sz="2000" b="1" dirty="0">
                <a:latin typeface="微软雅黑" pitchFamily="34" charset="-122"/>
                <a:ea typeface="微软雅黑" pitchFamily="34" charset="-122"/>
              </a:rPr>
              <a:t>函数时其返回值称为 </a:t>
            </a:r>
            <a:r>
              <a:rPr lang="en-US" altLang="zh-CN" sz="2000" b="1" dirty="0">
                <a:latin typeface="微软雅黑" pitchFamily="34" charset="-122"/>
                <a:ea typeface="微软雅黑" pitchFamily="34" charset="-122"/>
              </a:rPr>
              <a:t>socket </a:t>
            </a:r>
            <a:r>
              <a:rPr lang="zh-CN" altLang="en-US" sz="2000" b="1" dirty="0">
                <a:latin typeface="微软雅黑" pitchFamily="34" charset="-122"/>
                <a:ea typeface="微软雅黑" pitchFamily="34" charset="-122"/>
              </a:rPr>
              <a:t>描述符，可简称为 </a:t>
            </a:r>
            <a:r>
              <a:rPr lang="en-US" altLang="zh-CN" sz="2000" b="1" dirty="0">
                <a:latin typeface="微软雅黑" pitchFamily="34" charset="-122"/>
                <a:ea typeface="微软雅黑" pitchFamily="34" charset="-122"/>
              </a:rPr>
              <a:t>socket</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在操作系统内核中连网协议的 </a:t>
            </a:r>
            <a:r>
              <a:rPr lang="en-US" altLang="zh-CN" sz="2000" b="1" dirty="0">
                <a:latin typeface="微软雅黑" pitchFamily="34" charset="-122"/>
                <a:ea typeface="微软雅黑" pitchFamily="34" charset="-122"/>
              </a:rPr>
              <a:t>Berkeley </a:t>
            </a:r>
            <a:r>
              <a:rPr lang="zh-CN" altLang="en-US" sz="2000" b="1" dirty="0">
                <a:latin typeface="微软雅黑" pitchFamily="34" charset="-122"/>
                <a:ea typeface="微软雅黑" pitchFamily="34" charset="-122"/>
              </a:rPr>
              <a:t>实现，称为 </a:t>
            </a:r>
            <a:r>
              <a:rPr lang="en-US" altLang="zh-CN" sz="2000" b="1" dirty="0">
                <a:latin typeface="微软雅黑" pitchFamily="34" charset="-122"/>
                <a:ea typeface="微软雅黑" pitchFamily="34" charset="-122"/>
              </a:rPr>
              <a:t>socket </a:t>
            </a:r>
            <a:r>
              <a:rPr lang="zh-CN" altLang="en-US" sz="2000" b="1" dirty="0">
                <a:latin typeface="微软雅黑" pitchFamily="34" charset="-122"/>
                <a:ea typeface="微软雅黑" pitchFamily="34" charset="-122"/>
              </a:rPr>
              <a:t>实现。 </a:t>
            </a:r>
          </a:p>
        </p:txBody>
      </p:sp>
    </p:spTree>
    <p:extLst>
      <p:ext uri="{BB962C8B-B14F-4D97-AF65-F5344CB8AC3E}">
        <p14:creationId xmlns:p14="http://schemas.microsoft.com/office/powerpoint/2010/main" val="1174009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8"/>
          <p:cNvSpPr>
            <a:spLocks noChangeArrowheads="1"/>
          </p:cNvSpPr>
          <p:nvPr/>
        </p:nvSpPr>
        <p:spPr bwMode="auto">
          <a:xfrm>
            <a:off x="2700573" y="1404622"/>
            <a:ext cx="54721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5.4.1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停止</a:t>
            </a:r>
            <a:r>
              <a:rPr lang="zh-CN" altLang="en-US" sz="2000" b="1" dirty="0">
                <a:solidFill>
                  <a:schemeClr val="bg1"/>
                </a:solidFill>
                <a:latin typeface="微软雅黑" pitchFamily="34" charset="-122"/>
                <a:ea typeface="微软雅黑" pitchFamily="34" charset="-122"/>
              </a:rPr>
              <a:t>等待协议</a:t>
            </a:r>
          </a:p>
          <a:p>
            <a:pPr eaLnBrk="0" hangingPunct="0">
              <a:lnSpc>
                <a:spcPct val="200000"/>
              </a:lnSpc>
            </a:pPr>
            <a:r>
              <a:rPr lang="en-US" altLang="zh-CN" sz="2000" b="1" dirty="0">
                <a:solidFill>
                  <a:schemeClr val="bg1"/>
                </a:solidFill>
                <a:latin typeface="微软雅黑" pitchFamily="34" charset="-122"/>
                <a:ea typeface="微软雅黑" pitchFamily="34" charset="-122"/>
              </a:rPr>
              <a:t>5.4.2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连续 </a:t>
            </a:r>
            <a:r>
              <a:rPr lang="en-US" altLang="zh-CN" sz="2000" b="1" dirty="0">
                <a:solidFill>
                  <a:schemeClr val="bg1"/>
                </a:solidFill>
                <a:latin typeface="微软雅黑" pitchFamily="34" charset="-122"/>
                <a:ea typeface="微软雅黑" pitchFamily="34" charset="-122"/>
              </a:rPr>
              <a:t>ARQ </a:t>
            </a:r>
            <a:r>
              <a:rPr lang="zh-CN" altLang="en-US" sz="2000" b="1" dirty="0">
                <a:solidFill>
                  <a:schemeClr val="bg1"/>
                </a:solidFill>
                <a:latin typeface="微软雅黑" pitchFamily="34" charset="-122"/>
                <a:ea typeface="微软雅黑" pitchFamily="34" charset="-122"/>
              </a:rPr>
              <a:t>协议</a:t>
            </a: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5.4</a:t>
            </a:r>
          </a:p>
          <a:p>
            <a:pPr eaLnBrk="0" hangingPunct="0"/>
            <a:r>
              <a:rPr lang="zh-CN" altLang="en-US" sz="2000" b="1" dirty="0">
                <a:solidFill>
                  <a:schemeClr val="bg1"/>
                </a:solidFill>
                <a:latin typeface="微软雅黑" pitchFamily="34" charset="-122"/>
                <a:ea typeface="微软雅黑" pitchFamily="34" charset="-122"/>
              </a:rPr>
              <a:t>可靠传输的工作原理</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0398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701580" y="65083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运输层的作用</a:t>
            </a:r>
          </a:p>
        </p:txBody>
      </p:sp>
      <p:sp>
        <p:nvSpPr>
          <p:cNvPr id="8" name="圆角矩形 7"/>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438760" y="3904349"/>
            <a:ext cx="4617421" cy="307777"/>
          </a:xfrm>
          <a:prstGeom prst="rect">
            <a:avLst/>
          </a:prstGeom>
        </p:spPr>
        <p:txBody>
          <a:bodyPr wrap="square">
            <a:spAutoFit/>
          </a:bodyPr>
          <a:lstStyle/>
          <a:p>
            <a:pPr algn="ctr"/>
            <a:r>
              <a:rPr lang="zh-CN" altLang="en-US" sz="1400" b="1" dirty="0" smtClean="0">
                <a:latin typeface="微软雅黑" pitchFamily="34" charset="-122"/>
                <a:ea typeface="微软雅黑" pitchFamily="34" charset="-122"/>
              </a:rPr>
              <a:t>只有</a:t>
            </a:r>
            <a:r>
              <a:rPr lang="zh-CN" altLang="en-US" sz="1400" b="1" dirty="0">
                <a:latin typeface="微软雅黑" pitchFamily="34" charset="-122"/>
                <a:ea typeface="微软雅黑" pitchFamily="34" charset="-122"/>
              </a:rPr>
              <a:t>位于网络边缘部分的主机的协议栈才有运输层</a:t>
            </a:r>
          </a:p>
        </p:txBody>
      </p:sp>
      <p:sp>
        <p:nvSpPr>
          <p:cNvPr id="12" name="Line 315"/>
          <p:cNvSpPr>
            <a:spLocks noChangeShapeType="1"/>
          </p:cNvSpPr>
          <p:nvPr/>
        </p:nvSpPr>
        <p:spPr bwMode="auto">
          <a:xfrm>
            <a:off x="2806190" y="3452678"/>
            <a:ext cx="351996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9" name="Rectangle 333"/>
          <p:cNvSpPr>
            <a:spLocks noChangeArrowheads="1"/>
          </p:cNvSpPr>
          <p:nvPr/>
        </p:nvSpPr>
        <p:spPr bwMode="auto">
          <a:xfrm>
            <a:off x="1930783" y="3200873"/>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sp>
        <p:nvSpPr>
          <p:cNvPr id="32" name="Rectangle 336"/>
          <p:cNvSpPr>
            <a:spLocks noChangeArrowheads="1"/>
          </p:cNvSpPr>
          <p:nvPr/>
        </p:nvSpPr>
        <p:spPr bwMode="auto">
          <a:xfrm>
            <a:off x="2090771" y="2962019"/>
            <a:ext cx="61234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A</a:t>
            </a:r>
          </a:p>
        </p:txBody>
      </p:sp>
      <p:sp>
        <p:nvSpPr>
          <p:cNvPr id="33" name="Rectangle 337"/>
          <p:cNvSpPr>
            <a:spLocks noChangeArrowheads="1"/>
          </p:cNvSpPr>
          <p:nvPr/>
        </p:nvSpPr>
        <p:spPr bwMode="auto">
          <a:xfrm>
            <a:off x="6494828" y="2962019"/>
            <a:ext cx="60273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a:solidFill>
                  <a:srgbClr val="0033CC"/>
                </a:solidFill>
                <a:latin typeface="微软雅黑" pitchFamily="34" charset="-122"/>
                <a:ea typeface="微软雅黑" pitchFamily="34" charset="-122"/>
              </a:rPr>
              <a:t>主机 </a:t>
            </a:r>
            <a:r>
              <a:rPr kumimoji="1" lang="en-US" altLang="zh-CN" sz="1050" b="1">
                <a:solidFill>
                  <a:srgbClr val="0033CC"/>
                </a:solidFill>
                <a:latin typeface="微软雅黑" pitchFamily="34" charset="-122"/>
                <a:ea typeface="微软雅黑" pitchFamily="34" charset="-122"/>
              </a:rPr>
              <a:t>B</a:t>
            </a:r>
          </a:p>
        </p:txBody>
      </p:sp>
      <p:sp>
        <p:nvSpPr>
          <p:cNvPr id="39" name="Rectangle 343"/>
          <p:cNvSpPr>
            <a:spLocks noChangeArrowheads="1"/>
          </p:cNvSpPr>
          <p:nvPr/>
        </p:nvSpPr>
        <p:spPr bwMode="auto">
          <a:xfrm>
            <a:off x="3559208" y="3101100"/>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1</a:t>
            </a:r>
          </a:p>
        </p:txBody>
      </p:sp>
      <p:pic>
        <p:nvPicPr>
          <p:cNvPr id="40" name="Picture 3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363" y="3335968"/>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1" name="Rectangle 345"/>
          <p:cNvSpPr>
            <a:spLocks noChangeArrowheads="1"/>
          </p:cNvSpPr>
          <p:nvPr/>
        </p:nvSpPr>
        <p:spPr bwMode="auto">
          <a:xfrm>
            <a:off x="4900790" y="3101100"/>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2</a:t>
            </a:r>
          </a:p>
        </p:txBody>
      </p:sp>
      <p:pic>
        <p:nvPicPr>
          <p:cNvPr id="47" name="Picture 3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3164" y="3286967"/>
            <a:ext cx="550145"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000" y="3286967"/>
            <a:ext cx="60130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58"/>
          <p:cNvSpPr>
            <a:spLocks noChangeArrowheads="1"/>
          </p:cNvSpPr>
          <p:nvPr/>
        </p:nvSpPr>
        <p:spPr bwMode="auto">
          <a:xfrm flipH="1">
            <a:off x="6334841" y="3189856"/>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pic>
        <p:nvPicPr>
          <p:cNvPr id="62" name="Picture 3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801" y="3286967"/>
            <a:ext cx="55111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7039" y="3335968"/>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7" name="Rectangle 352"/>
          <p:cNvSpPr>
            <a:spLocks noChangeArrowheads="1"/>
          </p:cNvSpPr>
          <p:nvPr/>
        </p:nvSpPr>
        <p:spPr bwMode="auto">
          <a:xfrm>
            <a:off x="5661781" y="3300600"/>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LAN</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108" name="Rectangle 354"/>
          <p:cNvSpPr>
            <a:spLocks noChangeArrowheads="1"/>
          </p:cNvSpPr>
          <p:nvPr/>
        </p:nvSpPr>
        <p:spPr bwMode="auto">
          <a:xfrm>
            <a:off x="4306947" y="3306836"/>
            <a:ext cx="5610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WAN</a:t>
            </a:r>
          </a:p>
        </p:txBody>
      </p:sp>
      <p:sp>
        <p:nvSpPr>
          <p:cNvPr id="109" name="Rectangle 368"/>
          <p:cNvSpPr>
            <a:spLocks noChangeArrowheads="1"/>
          </p:cNvSpPr>
          <p:nvPr/>
        </p:nvSpPr>
        <p:spPr bwMode="auto">
          <a:xfrm>
            <a:off x="2970206" y="3299710"/>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LAN</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grpSp>
        <p:nvGrpSpPr>
          <p:cNvPr id="28" name="组合 27"/>
          <p:cNvGrpSpPr/>
          <p:nvPr/>
        </p:nvGrpSpPr>
        <p:grpSpPr>
          <a:xfrm>
            <a:off x="1883355" y="1258130"/>
            <a:ext cx="5390172" cy="1569660"/>
            <a:chOff x="1883355" y="1258130"/>
            <a:chExt cx="5390172" cy="1569660"/>
          </a:xfrm>
        </p:grpSpPr>
        <p:sp>
          <p:nvSpPr>
            <p:cNvPr id="9" name="Rectangle 314"/>
            <p:cNvSpPr>
              <a:spLocks noChangeArrowheads="1"/>
            </p:cNvSpPr>
            <p:nvPr/>
          </p:nvSpPr>
          <p:spPr bwMode="auto">
            <a:xfrm>
              <a:off x="1930783" y="1258130"/>
              <a:ext cx="88119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0" name="Rectangle 324"/>
            <p:cNvSpPr>
              <a:spLocks noChangeArrowheads="1"/>
            </p:cNvSpPr>
            <p:nvPr/>
          </p:nvSpPr>
          <p:spPr bwMode="auto">
            <a:xfrm>
              <a:off x="6337736" y="1258130"/>
              <a:ext cx="88312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3" name="Line 316"/>
            <p:cNvSpPr>
              <a:spLocks noChangeShapeType="1"/>
            </p:cNvSpPr>
            <p:nvPr/>
          </p:nvSpPr>
          <p:spPr bwMode="auto">
            <a:xfrm>
              <a:off x="1930783" y="2148162"/>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4" name="Line 317"/>
            <p:cNvSpPr>
              <a:spLocks noChangeShapeType="1"/>
            </p:cNvSpPr>
            <p:nvPr/>
          </p:nvSpPr>
          <p:spPr bwMode="auto">
            <a:xfrm>
              <a:off x="1930783" y="2417221"/>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5" name="Rectangle 318"/>
            <p:cNvSpPr>
              <a:spLocks noChangeArrowheads="1"/>
            </p:cNvSpPr>
            <p:nvPr/>
          </p:nvSpPr>
          <p:spPr bwMode="auto">
            <a:xfrm>
              <a:off x="1934644" y="1629646"/>
              <a:ext cx="875407"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6" name="Rectangle 319"/>
            <p:cNvSpPr>
              <a:spLocks noChangeArrowheads="1"/>
            </p:cNvSpPr>
            <p:nvPr/>
          </p:nvSpPr>
          <p:spPr bwMode="auto">
            <a:xfrm>
              <a:off x="1883355" y="1363025"/>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21" name="Line 325"/>
            <p:cNvSpPr>
              <a:spLocks noChangeShapeType="1"/>
            </p:cNvSpPr>
            <p:nvPr/>
          </p:nvSpPr>
          <p:spPr bwMode="auto">
            <a:xfrm>
              <a:off x="6337736" y="2148162"/>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2" name="Line 326"/>
            <p:cNvSpPr>
              <a:spLocks noChangeShapeType="1"/>
            </p:cNvSpPr>
            <p:nvPr/>
          </p:nvSpPr>
          <p:spPr bwMode="auto">
            <a:xfrm>
              <a:off x="6337736" y="2417221"/>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3" name="Rectangle 327"/>
            <p:cNvSpPr>
              <a:spLocks noChangeArrowheads="1"/>
            </p:cNvSpPr>
            <p:nvPr/>
          </p:nvSpPr>
          <p:spPr bwMode="auto">
            <a:xfrm>
              <a:off x="6340632" y="1629646"/>
              <a:ext cx="880232"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6" name="Rectangle 400"/>
            <p:cNvSpPr>
              <a:spLocks noChangeArrowheads="1"/>
            </p:cNvSpPr>
            <p:nvPr/>
          </p:nvSpPr>
          <p:spPr bwMode="auto">
            <a:xfrm>
              <a:off x="7007428" y="1354116"/>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grpSp>
          <p:nvGrpSpPr>
            <p:cNvPr id="2" name="组合 1"/>
            <p:cNvGrpSpPr/>
            <p:nvPr/>
          </p:nvGrpSpPr>
          <p:grpSpPr>
            <a:xfrm>
              <a:off x="3357716" y="1886232"/>
              <a:ext cx="868234" cy="844373"/>
              <a:chOff x="3357716" y="1886232"/>
              <a:chExt cx="868234" cy="844373"/>
            </a:xfrm>
          </p:grpSpPr>
          <p:grpSp>
            <p:nvGrpSpPr>
              <p:cNvPr id="17" name="Group 320"/>
              <p:cNvGrpSpPr>
                <a:grpSpLocks/>
              </p:cNvGrpSpPr>
              <p:nvPr/>
            </p:nvGrpSpPr>
            <p:grpSpPr bwMode="auto">
              <a:xfrm>
                <a:off x="3580254" y="1886232"/>
                <a:ext cx="645696" cy="796486"/>
                <a:chOff x="2017" y="1543"/>
                <a:chExt cx="619" cy="922"/>
              </a:xfrm>
            </p:grpSpPr>
            <p:sp>
              <p:nvSpPr>
                <p:cNvPr id="18" name="Rectangle 321"/>
                <p:cNvSpPr>
                  <a:spLocks noChangeArrowheads="1"/>
                </p:cNvSpPr>
                <p:nvPr/>
              </p:nvSpPr>
              <p:spPr bwMode="auto">
                <a:xfrm>
                  <a:off x="2017"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9" name="Line 322"/>
                <p:cNvSpPr>
                  <a:spLocks noChangeShapeType="1"/>
                </p:cNvSpPr>
                <p:nvPr/>
              </p:nvSpPr>
              <p:spPr bwMode="auto">
                <a:xfrm>
                  <a:off x="2017" y="1845"/>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0" name="Line 323"/>
                <p:cNvSpPr>
                  <a:spLocks noChangeShapeType="1"/>
                </p:cNvSpPr>
                <p:nvPr/>
              </p:nvSpPr>
              <p:spPr bwMode="auto">
                <a:xfrm>
                  <a:off x="2017" y="2157"/>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5" name="Line 349"/>
              <p:cNvSpPr>
                <a:spLocks noChangeShapeType="1"/>
              </p:cNvSpPr>
              <p:nvPr/>
            </p:nvSpPr>
            <p:spPr bwMode="auto">
              <a:xfrm rot="5400000">
                <a:off x="3631333" y="2414548"/>
                <a:ext cx="5309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5" name="Rectangle 319"/>
              <p:cNvSpPr>
                <a:spLocks noChangeArrowheads="1"/>
              </p:cNvSpPr>
              <p:nvPr/>
            </p:nvSpPr>
            <p:spPr bwMode="auto">
              <a:xfrm>
                <a:off x="3357716"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grpSp>
          <p:nvGrpSpPr>
            <p:cNvPr id="4" name="组合 3"/>
            <p:cNvGrpSpPr/>
            <p:nvPr/>
          </p:nvGrpSpPr>
          <p:grpSpPr>
            <a:xfrm>
              <a:off x="4914115" y="1886232"/>
              <a:ext cx="880715" cy="844373"/>
              <a:chOff x="4914115" y="1886232"/>
              <a:chExt cx="880715" cy="844373"/>
            </a:xfrm>
          </p:grpSpPr>
          <p:grpSp>
            <p:nvGrpSpPr>
              <p:cNvPr id="24" name="Group 328"/>
              <p:cNvGrpSpPr>
                <a:grpSpLocks/>
              </p:cNvGrpSpPr>
              <p:nvPr/>
            </p:nvGrpSpPr>
            <p:grpSpPr bwMode="auto">
              <a:xfrm>
                <a:off x="4914115" y="1886232"/>
                <a:ext cx="645696" cy="796486"/>
                <a:chOff x="3295" y="1543"/>
                <a:chExt cx="619" cy="922"/>
              </a:xfrm>
            </p:grpSpPr>
            <p:sp>
              <p:nvSpPr>
                <p:cNvPr id="25" name="Rectangle 329"/>
                <p:cNvSpPr>
                  <a:spLocks noChangeArrowheads="1"/>
                </p:cNvSpPr>
                <p:nvPr/>
              </p:nvSpPr>
              <p:spPr bwMode="auto">
                <a:xfrm>
                  <a:off x="3295"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26" name="Line 330"/>
                <p:cNvSpPr>
                  <a:spLocks noChangeShapeType="1"/>
                </p:cNvSpPr>
                <p:nvPr/>
              </p:nvSpPr>
              <p:spPr bwMode="auto">
                <a:xfrm>
                  <a:off x="3295" y="1845"/>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7" name="Line 331"/>
                <p:cNvSpPr>
                  <a:spLocks noChangeShapeType="1"/>
                </p:cNvSpPr>
                <p:nvPr/>
              </p:nvSpPr>
              <p:spPr bwMode="auto">
                <a:xfrm>
                  <a:off x="3295" y="2157"/>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6" name="Line 350"/>
              <p:cNvSpPr>
                <a:spLocks noChangeShapeType="1"/>
              </p:cNvSpPr>
              <p:nvPr/>
            </p:nvSpPr>
            <p:spPr bwMode="auto">
              <a:xfrm rot="5400000">
                <a:off x="4963041" y="2413212"/>
                <a:ext cx="537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2" name="Rectangle 319"/>
              <p:cNvSpPr>
                <a:spLocks noChangeArrowheads="1"/>
              </p:cNvSpPr>
              <p:nvPr/>
            </p:nvSpPr>
            <p:spPr bwMode="auto">
              <a:xfrm>
                <a:off x="5528731"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sp>
          <p:nvSpPr>
            <p:cNvPr id="86" name="Freeform 572"/>
            <p:cNvSpPr>
              <a:spLocks/>
            </p:cNvSpPr>
            <p:nvPr/>
          </p:nvSpPr>
          <p:spPr bwMode="auto">
            <a:xfrm>
              <a:off x="2313057" y="2682718"/>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87" name="Freeform 572"/>
            <p:cNvSpPr>
              <a:spLocks/>
            </p:cNvSpPr>
            <p:nvPr/>
          </p:nvSpPr>
          <p:spPr bwMode="auto">
            <a:xfrm>
              <a:off x="5404109" y="2682718"/>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88" name="Freeform 572"/>
            <p:cNvSpPr>
              <a:spLocks/>
            </p:cNvSpPr>
            <p:nvPr/>
          </p:nvSpPr>
          <p:spPr bwMode="auto">
            <a:xfrm>
              <a:off x="4052025" y="2682718"/>
              <a:ext cx="105600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689464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56963" y="94776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6" name="Rectangle 6"/>
          <p:cNvSpPr>
            <a:spLocks noChangeArrowheads="1"/>
          </p:cNvSpPr>
          <p:nvPr/>
        </p:nvSpPr>
        <p:spPr bwMode="auto">
          <a:xfrm>
            <a:off x="2651175" y="914555"/>
            <a:ext cx="38603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latin typeface="微软雅黑" pitchFamily="34" charset="-122"/>
                <a:ea typeface="微软雅黑" pitchFamily="34" charset="-122"/>
              </a:rPr>
              <a:t>IP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所提供的是不可靠的传输</a:t>
            </a:r>
          </a:p>
        </p:txBody>
      </p:sp>
      <p:sp>
        <p:nvSpPr>
          <p:cNvPr id="5" name="圆角矩形 4"/>
          <p:cNvSpPr/>
          <p:nvPr/>
        </p:nvSpPr>
        <p:spPr>
          <a:xfrm>
            <a:off x="556963" y="1415851"/>
            <a:ext cx="8048775" cy="268420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Grp="1" noChangeAspect="1"/>
          </p:cNvGraphicFramePr>
          <p:nvPr>
            <p:extLst>
              <p:ext uri="{D42A27DB-BD31-4B8C-83A1-F6EECF244321}">
                <p14:modId xmlns:p14="http://schemas.microsoft.com/office/powerpoint/2010/main" val="1250641342"/>
              </p:ext>
            </p:extLst>
          </p:nvPr>
        </p:nvGraphicFramePr>
        <p:xfrm>
          <a:off x="2333297" y="1698883"/>
          <a:ext cx="4550979" cy="1999399"/>
        </p:xfrm>
        <a:graphic>
          <a:graphicData uri="http://schemas.openxmlformats.org/presentationml/2006/ole">
            <mc:AlternateContent xmlns:mc="http://schemas.openxmlformats.org/markup-compatibility/2006">
              <mc:Choice xmlns:v="urn:schemas-microsoft-com:vml" Requires="v">
                <p:oleObj spid="_x0000_s10342" name="Visio" r:id="rId3" imgW="8733536" imgH="3835153" progId="">
                  <p:embed/>
                </p:oleObj>
              </mc:Choice>
              <mc:Fallback>
                <p:oleObj name="Visio" r:id="rId3" imgW="8733536" imgH="3835153" progId="">
                  <p:embed/>
                  <p:pic>
                    <p:nvPicPr>
                      <p:cNvPr id="0" name="Picture 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297" y="1698883"/>
                        <a:ext cx="4550979" cy="19993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275337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56963" y="77669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6" name="Rectangle 6"/>
          <p:cNvSpPr>
            <a:spLocks noChangeArrowheads="1"/>
          </p:cNvSpPr>
          <p:nvPr/>
        </p:nvSpPr>
        <p:spPr bwMode="auto">
          <a:xfrm>
            <a:off x="3334856" y="74348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理想的传输条件特点</a:t>
            </a:r>
          </a:p>
        </p:txBody>
      </p:sp>
      <p:sp>
        <p:nvSpPr>
          <p:cNvPr id="17" name="Rectangle 68"/>
          <p:cNvSpPr>
            <a:spLocks noChangeArrowheads="1"/>
          </p:cNvSpPr>
          <p:nvPr/>
        </p:nvSpPr>
        <p:spPr bwMode="auto">
          <a:xfrm>
            <a:off x="492954" y="1094074"/>
            <a:ext cx="820299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理想的传输条件有以下</a:t>
            </a:r>
            <a:r>
              <a:rPr lang="zh-CN" altLang="en-US" sz="2000" b="1" dirty="0">
                <a:solidFill>
                  <a:srgbClr val="0000FF"/>
                </a:solidFill>
                <a:latin typeface="微软雅黑" pitchFamily="34" charset="-122"/>
                <a:ea typeface="微软雅黑" pitchFamily="34" charset="-122"/>
              </a:rPr>
              <a:t>两个特点</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传输</a:t>
            </a:r>
            <a:r>
              <a:rPr lang="zh-CN" altLang="en-US" sz="2000" b="1" dirty="0">
                <a:latin typeface="微软雅黑" pitchFamily="34" charset="-122"/>
                <a:ea typeface="微软雅黑" pitchFamily="34" charset="-122"/>
              </a:rPr>
              <a:t>信道不产生差错。</a:t>
            </a:r>
          </a:p>
          <a:p>
            <a:pPr marL="633413"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不管</a:t>
            </a:r>
            <a:r>
              <a:rPr lang="zh-CN" altLang="en-US" sz="2000" b="1" dirty="0">
                <a:latin typeface="微软雅黑" pitchFamily="34" charset="-122"/>
                <a:ea typeface="微软雅黑" pitchFamily="34" charset="-122"/>
              </a:rPr>
              <a:t>发送方以多快的速度发送数据，接收方总是来得及处理收到的数据。</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在这样的理想传输条件下，不需要采取任何措施就能够实现可靠传输。</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然而实际的网络都不具备以上两个理想条件。</a:t>
            </a:r>
            <a:r>
              <a:rPr lang="zh-CN" altLang="en-US" sz="2000" b="1" dirty="0">
                <a:latin typeface="微软雅黑" pitchFamily="34" charset="-122"/>
                <a:ea typeface="微软雅黑" pitchFamily="34" charset="-122"/>
              </a:rPr>
              <a:t>必须使用一些可靠传输协议，在不可靠的传输信道实现可靠传输。</a:t>
            </a:r>
          </a:p>
        </p:txBody>
      </p:sp>
    </p:spTree>
    <p:extLst>
      <p:ext uri="{BB962C8B-B14F-4D97-AF65-F5344CB8AC3E}">
        <p14:creationId xmlns:p14="http://schemas.microsoft.com/office/powerpoint/2010/main" val="13837210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5"/>
          <p:cNvSpPr>
            <a:spLocks noChangeArrowheads="1"/>
          </p:cNvSpPr>
          <p:nvPr/>
        </p:nvSpPr>
        <p:spPr bwMode="auto">
          <a:xfrm>
            <a:off x="545143" y="1155131"/>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25" name="Rectangle 6"/>
          <p:cNvSpPr>
            <a:spLocks noChangeArrowheads="1"/>
          </p:cNvSpPr>
          <p:nvPr/>
        </p:nvSpPr>
        <p:spPr bwMode="auto">
          <a:xfrm>
            <a:off x="3093072" y="1112860"/>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5.4.1  </a:t>
            </a:r>
            <a:r>
              <a:rPr lang="zh-CN" altLang="en-US" sz="2400" b="1" dirty="0">
                <a:solidFill>
                  <a:schemeClr val="bg1"/>
                </a:solidFill>
                <a:latin typeface="微软雅黑" pitchFamily="34" charset="-122"/>
                <a:ea typeface="微软雅黑" pitchFamily="34" charset="-122"/>
              </a:rPr>
              <a:t>停止等待协议</a:t>
            </a:r>
          </a:p>
        </p:txBody>
      </p:sp>
      <p:sp>
        <p:nvSpPr>
          <p:cNvPr id="26" name="Rectangle 8"/>
          <p:cNvSpPr>
            <a:spLocks noChangeArrowheads="1"/>
          </p:cNvSpPr>
          <p:nvPr/>
        </p:nvSpPr>
        <p:spPr bwMode="auto">
          <a:xfrm>
            <a:off x="545143" y="1568156"/>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“停止等待”就是每发送完一个分组就停止发送，等待对方的确认。在收到确认后再发送下一个分组。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全双工通信的双方既是发送方也是接收方。</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为了讨论问题的方便，我们仅考虑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a:t>
            </a:r>
            <a:r>
              <a:rPr lang="zh-CN" altLang="en-US" sz="2000" b="1" dirty="0" smtClean="0">
                <a:latin typeface="微软雅黑" pitchFamily="34" charset="-122"/>
                <a:ea typeface="微软雅黑" pitchFamily="34" charset="-122"/>
              </a:rPr>
              <a:t>数据，而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接收数据并发送确认。因此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叫做</a:t>
            </a:r>
            <a:r>
              <a:rPr lang="zh-CN" altLang="en-US" sz="2000" b="1" dirty="0">
                <a:solidFill>
                  <a:srgbClr val="0000FF"/>
                </a:solidFill>
                <a:latin typeface="微软雅黑" pitchFamily="34" charset="-122"/>
                <a:ea typeface="微软雅黑" pitchFamily="34" charset="-122"/>
              </a:rPr>
              <a:t>发送方</a:t>
            </a:r>
            <a:r>
              <a:rPr lang="zh-CN" altLang="en-US" sz="2000" b="1" dirty="0">
                <a:latin typeface="微软雅黑" pitchFamily="34" charset="-122"/>
                <a:ea typeface="微软雅黑" pitchFamily="34" charset="-122"/>
              </a:rPr>
              <a:t>，而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叫做</a:t>
            </a:r>
            <a:r>
              <a:rPr lang="zh-CN" altLang="en-US" sz="2000" b="1" dirty="0">
                <a:solidFill>
                  <a:srgbClr val="0000FF"/>
                </a:solidFill>
                <a:latin typeface="微软雅黑" pitchFamily="34" charset="-122"/>
                <a:ea typeface="微软雅黑" pitchFamily="34" charset="-122"/>
              </a:rPr>
              <a:t>接收方</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5981700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4" name="Rectangle 6"/>
          <p:cNvSpPr>
            <a:spLocks noChangeArrowheads="1"/>
          </p:cNvSpPr>
          <p:nvPr/>
        </p:nvSpPr>
        <p:spPr bwMode="auto">
          <a:xfrm>
            <a:off x="3675130" y="605119"/>
            <a:ext cx="17764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无差错情况</a:t>
            </a:r>
          </a:p>
        </p:txBody>
      </p:sp>
      <p:sp>
        <p:nvSpPr>
          <p:cNvPr id="65" name="圆角矩形 64"/>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 Box 155"/>
          <p:cNvSpPr txBox="1">
            <a:spLocks noChangeArrowheads="1"/>
          </p:cNvSpPr>
          <p:nvPr/>
        </p:nvSpPr>
        <p:spPr bwMode="auto">
          <a:xfrm>
            <a:off x="5586984" y="1762806"/>
            <a:ext cx="2368296" cy="1988237"/>
          </a:xfrm>
          <a:prstGeom prst="rect">
            <a:avLst/>
          </a:prstGeom>
          <a:solidFill>
            <a:srgbClr val="66FF99"/>
          </a:solidFill>
          <a:ln w="9525">
            <a:solidFill>
              <a:schemeClr val="tx1"/>
            </a:solidFill>
            <a:miter lim="800000"/>
            <a:headEnd/>
            <a:tailEnd/>
          </a:ln>
          <a:effectLst/>
          <a:extLst/>
        </p:spPr>
        <p:txBody>
          <a:bodyPr wrap="square">
            <a:spAutoFit/>
          </a:bodyPr>
          <a:lstStyle/>
          <a:p>
            <a:pPr>
              <a:lnSpc>
                <a:spcPct val="110000"/>
              </a:lnSpc>
            </a:pP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发送分组 </a:t>
            </a:r>
            <a:r>
              <a:rPr lang="en-US" altLang="zh-CN" sz="1600" b="1" dirty="0">
                <a:latin typeface="微软雅黑" pitchFamily="34" charset="-122"/>
                <a:ea typeface="微软雅黑" pitchFamily="34" charset="-122"/>
              </a:rPr>
              <a:t>M</a:t>
            </a:r>
            <a:r>
              <a:rPr lang="en-US" altLang="zh-CN" sz="1600" b="1" baseline="-25000"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，发完就暂停发送，等待 </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的确认 </a:t>
            </a:r>
            <a:r>
              <a:rPr lang="en-US" altLang="zh-CN" sz="1600" b="1" dirty="0">
                <a:latin typeface="微软雅黑" pitchFamily="34" charset="-122"/>
                <a:ea typeface="微软雅黑" pitchFamily="34" charset="-122"/>
              </a:rPr>
              <a:t>(ACK)</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B </a:t>
            </a:r>
            <a:r>
              <a:rPr lang="zh-CN" altLang="en-US" sz="1600" b="1" dirty="0">
                <a:latin typeface="微软雅黑" pitchFamily="34" charset="-122"/>
                <a:ea typeface="微软雅黑" pitchFamily="34" charset="-122"/>
              </a:rPr>
              <a:t>收到了 </a:t>
            </a:r>
            <a:r>
              <a:rPr lang="en-US" altLang="zh-CN" sz="1600" b="1" dirty="0" smtClean="0">
                <a:latin typeface="微软雅黑" pitchFamily="34" charset="-122"/>
                <a:ea typeface="微软雅黑" pitchFamily="34" charset="-122"/>
              </a:rPr>
              <a:t>M</a:t>
            </a:r>
            <a:r>
              <a:rPr lang="en-US" altLang="zh-CN" sz="1600" b="1" baseline="-25000" dirty="0">
                <a:latin typeface="微软雅黑" pitchFamily="34" charset="-122"/>
                <a:ea typeface="微软雅黑" pitchFamily="34" charset="-122"/>
              </a:rPr>
              <a:t>1</a:t>
            </a:r>
            <a:r>
              <a:rPr lang="en-US" altLang="zh-CN" sz="1600" b="1" dirty="0" smtClean="0">
                <a:latin typeface="微软雅黑" pitchFamily="34" charset="-122"/>
                <a:ea typeface="微软雅黑" pitchFamily="34" charset="-122"/>
              </a:rPr>
              <a:t> </a:t>
            </a:r>
            <a:r>
              <a:rPr lang="zh-CN" altLang="en-US" sz="1600" b="1" dirty="0">
                <a:latin typeface="微软雅黑" pitchFamily="34" charset="-122"/>
                <a:ea typeface="微软雅黑" pitchFamily="34" charset="-122"/>
              </a:rPr>
              <a:t>向 </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发送  </a:t>
            </a:r>
            <a:r>
              <a:rPr lang="en-US" altLang="zh-CN" sz="1600" b="1" dirty="0">
                <a:latin typeface="微软雅黑" pitchFamily="34" charset="-122"/>
                <a:ea typeface="微软雅黑" pitchFamily="34" charset="-122"/>
              </a:rPr>
              <a:t>ACK</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A </a:t>
            </a:r>
            <a:r>
              <a:rPr lang="zh-CN" altLang="en-US" sz="1600" b="1" dirty="0">
                <a:latin typeface="微软雅黑" pitchFamily="34" charset="-122"/>
                <a:ea typeface="微软雅黑" pitchFamily="34" charset="-122"/>
              </a:rPr>
              <a:t>在收到了对 </a:t>
            </a:r>
            <a:r>
              <a:rPr lang="en-US" altLang="zh-CN" sz="1600" b="1" dirty="0" smtClean="0">
                <a:latin typeface="微软雅黑" pitchFamily="34" charset="-122"/>
                <a:ea typeface="微软雅黑" pitchFamily="34" charset="-122"/>
              </a:rPr>
              <a:t>M</a:t>
            </a:r>
            <a:r>
              <a:rPr lang="en-US" altLang="zh-CN" sz="1600" b="1" baseline="-25000" dirty="0">
                <a:latin typeface="微软雅黑" pitchFamily="34" charset="-122"/>
                <a:ea typeface="微软雅黑" pitchFamily="34" charset="-122"/>
              </a:rPr>
              <a:t>1</a:t>
            </a:r>
            <a:r>
              <a:rPr lang="en-US" altLang="zh-CN" sz="1600" b="1" dirty="0" smtClean="0">
                <a:latin typeface="微软雅黑" pitchFamily="34" charset="-122"/>
                <a:ea typeface="微软雅黑" pitchFamily="34" charset="-122"/>
              </a:rPr>
              <a:t> </a:t>
            </a:r>
            <a:r>
              <a:rPr lang="zh-CN" altLang="en-US" sz="1600" b="1" dirty="0">
                <a:latin typeface="微软雅黑" pitchFamily="34" charset="-122"/>
                <a:ea typeface="微软雅黑" pitchFamily="34" charset="-122"/>
              </a:rPr>
              <a:t>的确认后，就再发送下一个分组  </a:t>
            </a:r>
            <a:r>
              <a:rPr lang="en-US" altLang="zh-CN" sz="1600" b="1" dirty="0">
                <a:latin typeface="微软雅黑" pitchFamily="34" charset="-122"/>
                <a:ea typeface="微软雅黑" pitchFamily="34" charset="-122"/>
              </a:rPr>
              <a:t>M</a:t>
            </a:r>
            <a:r>
              <a:rPr lang="en-US" altLang="zh-CN" sz="1600" b="1" baseline="-25000" dirty="0">
                <a:latin typeface="微软雅黑" pitchFamily="34" charset="-122"/>
                <a:ea typeface="微软雅黑" pitchFamily="34" charset="-122"/>
              </a:rPr>
              <a:t>2</a:t>
            </a:r>
            <a:r>
              <a:rPr lang="zh-CN" altLang="en-US" sz="1600" b="1" dirty="0">
                <a:latin typeface="微软雅黑" pitchFamily="34" charset="-122"/>
                <a:ea typeface="微软雅黑" pitchFamily="34" charset="-122"/>
              </a:rPr>
              <a:t>。</a:t>
            </a:r>
          </a:p>
        </p:txBody>
      </p:sp>
      <p:grpSp>
        <p:nvGrpSpPr>
          <p:cNvPr id="67" name="Group 16"/>
          <p:cNvGrpSpPr>
            <a:grpSpLocks/>
          </p:cNvGrpSpPr>
          <p:nvPr/>
        </p:nvGrpSpPr>
        <p:grpSpPr bwMode="auto">
          <a:xfrm>
            <a:off x="3104636" y="1519333"/>
            <a:ext cx="1365577" cy="578834"/>
            <a:chOff x="3439" y="3564"/>
            <a:chExt cx="1156" cy="490"/>
          </a:xfrm>
        </p:grpSpPr>
        <p:sp>
          <p:nvSpPr>
            <p:cNvPr id="68" name="Freeform 17"/>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solidFill>
                  <a:srgbClr val="0000FF"/>
                </a:solidFill>
                <a:latin typeface="微软雅黑" pitchFamily="34" charset="-122"/>
                <a:ea typeface="微软雅黑" pitchFamily="34" charset="-122"/>
              </a:endParaRPr>
            </a:p>
          </p:txBody>
        </p:sp>
        <p:sp>
          <p:nvSpPr>
            <p:cNvPr id="69" name="AutoShape 18"/>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FF"/>
                </a:solidFill>
                <a:latin typeface="微软雅黑" pitchFamily="34" charset="-122"/>
                <a:ea typeface="微软雅黑" pitchFamily="34" charset="-122"/>
              </a:endParaRPr>
            </a:p>
          </p:txBody>
        </p:sp>
        <p:sp>
          <p:nvSpPr>
            <p:cNvPr id="70" name="Rectangle 19"/>
            <p:cNvSpPr>
              <a:spLocks noChangeArrowheads="1"/>
            </p:cNvSpPr>
            <p:nvPr/>
          </p:nvSpPr>
          <p:spPr bwMode="auto">
            <a:xfrm rot="540000">
              <a:off x="3620" y="3648"/>
              <a:ext cx="373" cy="2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smtClean="0">
                  <a:solidFill>
                    <a:srgbClr val="0000FF"/>
                  </a:solidFill>
                  <a:latin typeface="微软雅黑" pitchFamily="34" charset="-122"/>
                  <a:ea typeface="微软雅黑" pitchFamily="34" charset="-122"/>
                </a:rPr>
                <a:t>1</a:t>
              </a:r>
              <a:endParaRPr lang="en-US" altLang="zh-CN" sz="1400" b="1" baseline="-25000" dirty="0">
                <a:solidFill>
                  <a:srgbClr val="0000FF"/>
                </a:solidFill>
                <a:latin typeface="微软雅黑" pitchFamily="34" charset="-122"/>
                <a:ea typeface="微软雅黑" pitchFamily="34" charset="-122"/>
              </a:endParaRPr>
            </a:p>
          </p:txBody>
        </p:sp>
      </p:grpSp>
      <p:grpSp>
        <p:nvGrpSpPr>
          <p:cNvPr id="71" name="Group 20"/>
          <p:cNvGrpSpPr>
            <a:grpSpLocks/>
          </p:cNvGrpSpPr>
          <p:nvPr/>
        </p:nvGrpSpPr>
        <p:grpSpPr bwMode="auto">
          <a:xfrm>
            <a:off x="3103455" y="2504531"/>
            <a:ext cx="1365577" cy="578834"/>
            <a:chOff x="3439" y="3564"/>
            <a:chExt cx="1156" cy="490"/>
          </a:xfrm>
        </p:grpSpPr>
        <p:sp>
          <p:nvSpPr>
            <p:cNvPr id="72" name="Freeform 21"/>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solidFill>
                  <a:srgbClr val="0000FF"/>
                </a:solidFill>
                <a:latin typeface="微软雅黑" pitchFamily="34" charset="-122"/>
                <a:ea typeface="微软雅黑" pitchFamily="34" charset="-122"/>
              </a:endParaRPr>
            </a:p>
          </p:txBody>
        </p:sp>
        <p:sp>
          <p:nvSpPr>
            <p:cNvPr id="73" name="AutoShape 22"/>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FF"/>
                </a:solidFill>
                <a:latin typeface="微软雅黑" pitchFamily="34" charset="-122"/>
                <a:ea typeface="微软雅黑" pitchFamily="34" charset="-122"/>
              </a:endParaRPr>
            </a:p>
          </p:txBody>
        </p:sp>
        <p:sp>
          <p:nvSpPr>
            <p:cNvPr id="74" name="Rectangle 23"/>
            <p:cNvSpPr>
              <a:spLocks noChangeArrowheads="1"/>
            </p:cNvSpPr>
            <p:nvPr/>
          </p:nvSpPr>
          <p:spPr bwMode="auto">
            <a:xfrm rot="540000">
              <a:off x="3620" y="3648"/>
              <a:ext cx="373" cy="2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smtClean="0">
                  <a:solidFill>
                    <a:srgbClr val="0000FF"/>
                  </a:solidFill>
                  <a:latin typeface="微软雅黑" pitchFamily="34" charset="-122"/>
                  <a:ea typeface="微软雅黑" pitchFamily="34" charset="-122"/>
                </a:rPr>
                <a:t>2</a:t>
              </a:r>
              <a:endParaRPr lang="en-US" altLang="zh-CN" sz="1400" b="1" baseline="-25000" dirty="0">
                <a:solidFill>
                  <a:srgbClr val="0000FF"/>
                </a:solidFill>
                <a:latin typeface="微软雅黑" pitchFamily="34" charset="-122"/>
                <a:ea typeface="微软雅黑" pitchFamily="34" charset="-122"/>
              </a:endParaRPr>
            </a:p>
          </p:txBody>
        </p:sp>
      </p:grpSp>
      <p:grpSp>
        <p:nvGrpSpPr>
          <p:cNvPr id="75" name="Group 25"/>
          <p:cNvGrpSpPr>
            <a:grpSpLocks/>
          </p:cNvGrpSpPr>
          <p:nvPr/>
        </p:nvGrpSpPr>
        <p:grpSpPr bwMode="auto">
          <a:xfrm>
            <a:off x="3092823" y="2060368"/>
            <a:ext cx="1390385" cy="367382"/>
            <a:chOff x="2012" y="2305"/>
            <a:chExt cx="1177" cy="311"/>
          </a:xfrm>
        </p:grpSpPr>
        <p:sp>
          <p:nvSpPr>
            <p:cNvPr id="76" name="Line 26"/>
            <p:cNvSpPr>
              <a:spLocks noChangeShapeType="1"/>
            </p:cNvSpPr>
            <p:nvPr/>
          </p:nvSpPr>
          <p:spPr bwMode="auto">
            <a:xfrm flipH="1">
              <a:off x="2012" y="2415"/>
              <a:ext cx="1177"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77" name="Text Box 27"/>
            <p:cNvSpPr txBox="1">
              <a:spLocks noChangeArrowheads="1"/>
            </p:cNvSpPr>
            <p:nvPr/>
          </p:nvSpPr>
          <p:spPr bwMode="auto">
            <a:xfrm rot="21169770">
              <a:off x="2159" y="2305"/>
              <a:ext cx="583"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smtClean="0">
                  <a:latin typeface="微软雅黑" pitchFamily="34" charset="-122"/>
                  <a:ea typeface="微软雅黑" pitchFamily="34" charset="-122"/>
                </a:rPr>
                <a:t>ACK </a:t>
              </a:r>
              <a:r>
                <a:rPr kumimoji="0" lang="en-US" altLang="zh-CN" sz="1400" b="1" baseline="-25000" dirty="0" smtClean="0">
                  <a:latin typeface="微软雅黑" pitchFamily="34" charset="-122"/>
                  <a:ea typeface="微软雅黑" pitchFamily="34" charset="-122"/>
                </a:rPr>
                <a:t>1</a:t>
              </a:r>
              <a:endParaRPr kumimoji="0" lang="en-US" altLang="zh-CN" sz="1400" b="1" baseline="-25000" dirty="0">
                <a:latin typeface="微软雅黑" pitchFamily="34" charset="-122"/>
                <a:ea typeface="微软雅黑" pitchFamily="34" charset="-122"/>
              </a:endParaRPr>
            </a:p>
          </p:txBody>
        </p:sp>
      </p:grpSp>
      <p:grpSp>
        <p:nvGrpSpPr>
          <p:cNvPr id="78" name="Group 28"/>
          <p:cNvGrpSpPr>
            <a:grpSpLocks/>
          </p:cNvGrpSpPr>
          <p:nvPr/>
        </p:nvGrpSpPr>
        <p:grpSpPr bwMode="auto">
          <a:xfrm>
            <a:off x="3083373" y="3089271"/>
            <a:ext cx="1390385" cy="373289"/>
            <a:chOff x="2012" y="2300"/>
            <a:chExt cx="1177" cy="316"/>
          </a:xfrm>
        </p:grpSpPr>
        <p:sp>
          <p:nvSpPr>
            <p:cNvPr id="79" name="Line 29"/>
            <p:cNvSpPr>
              <a:spLocks noChangeShapeType="1"/>
            </p:cNvSpPr>
            <p:nvPr/>
          </p:nvSpPr>
          <p:spPr bwMode="auto">
            <a:xfrm flipH="1">
              <a:off x="2012" y="2415"/>
              <a:ext cx="1177"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80" name="Text Box 30"/>
            <p:cNvSpPr txBox="1">
              <a:spLocks noChangeArrowheads="1"/>
            </p:cNvSpPr>
            <p:nvPr/>
          </p:nvSpPr>
          <p:spPr bwMode="auto">
            <a:xfrm rot="21169770">
              <a:off x="2167" y="2300"/>
              <a:ext cx="583"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smtClean="0">
                  <a:latin typeface="微软雅黑" pitchFamily="34" charset="-122"/>
                  <a:ea typeface="微软雅黑" pitchFamily="34" charset="-122"/>
                </a:rPr>
                <a:t>ACK </a:t>
              </a:r>
              <a:r>
                <a:rPr kumimoji="0" lang="en-US" altLang="zh-CN" sz="1400" b="1" baseline="-25000" dirty="0" smtClean="0">
                  <a:latin typeface="微软雅黑" pitchFamily="34" charset="-122"/>
                  <a:ea typeface="微软雅黑" pitchFamily="34" charset="-122"/>
                </a:rPr>
                <a:t>2</a:t>
              </a:r>
              <a:endParaRPr kumimoji="0" lang="en-US" altLang="zh-CN" sz="1400" b="1" baseline="-25000" dirty="0">
                <a:latin typeface="微软雅黑" pitchFamily="34" charset="-122"/>
                <a:ea typeface="微软雅黑" pitchFamily="34" charset="-122"/>
              </a:endParaRPr>
            </a:p>
          </p:txBody>
        </p:sp>
      </p:grpSp>
      <p:grpSp>
        <p:nvGrpSpPr>
          <p:cNvPr id="81" name="Group 33"/>
          <p:cNvGrpSpPr>
            <a:grpSpLocks/>
          </p:cNvGrpSpPr>
          <p:nvPr/>
        </p:nvGrpSpPr>
        <p:grpSpPr bwMode="auto">
          <a:xfrm>
            <a:off x="1242915" y="1793396"/>
            <a:ext cx="1741229" cy="538670"/>
            <a:chOff x="446" y="1800"/>
            <a:chExt cx="1474" cy="456"/>
          </a:xfrm>
        </p:grpSpPr>
        <p:sp>
          <p:nvSpPr>
            <p:cNvPr id="82" name="Text Box 31"/>
            <p:cNvSpPr txBox="1">
              <a:spLocks noChangeArrowheads="1"/>
            </p:cNvSpPr>
            <p:nvPr/>
          </p:nvSpPr>
          <p:spPr bwMode="auto">
            <a:xfrm>
              <a:off x="446" y="1800"/>
              <a:ext cx="994"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b="1" dirty="0">
                  <a:solidFill>
                    <a:srgbClr val="CC00CC"/>
                  </a:solidFill>
                  <a:latin typeface="微软雅黑" pitchFamily="34" charset="-122"/>
                  <a:ea typeface="微软雅黑" pitchFamily="34" charset="-122"/>
                </a:rPr>
                <a:t>停止发送，</a:t>
              </a:r>
              <a:r>
                <a:rPr lang="zh-CN" altLang="en-US" sz="1400" b="1" dirty="0" smtClean="0">
                  <a:solidFill>
                    <a:srgbClr val="CC00CC"/>
                  </a:solidFill>
                  <a:latin typeface="微软雅黑" pitchFamily="34" charset="-122"/>
                  <a:ea typeface="微软雅黑" pitchFamily="34" charset="-122"/>
                </a:rPr>
                <a:t>等待 </a:t>
              </a:r>
              <a:r>
                <a:rPr lang="en-US" altLang="zh-CN" sz="1400" b="1" dirty="0" smtClean="0">
                  <a:solidFill>
                    <a:srgbClr val="CC00CC"/>
                  </a:solidFill>
                  <a:latin typeface="微软雅黑" pitchFamily="34" charset="-122"/>
                  <a:ea typeface="微软雅黑" pitchFamily="34" charset="-122"/>
                </a:rPr>
                <a:t>ACK</a:t>
              </a:r>
              <a:endParaRPr lang="en-US" altLang="zh-CN" sz="1400" b="1" dirty="0">
                <a:solidFill>
                  <a:srgbClr val="CC00CC"/>
                </a:solidFill>
                <a:latin typeface="微软雅黑" pitchFamily="34" charset="-122"/>
                <a:ea typeface="微软雅黑" pitchFamily="34" charset="-122"/>
              </a:endParaRPr>
            </a:p>
          </p:txBody>
        </p:sp>
        <p:sp>
          <p:nvSpPr>
            <p:cNvPr id="83" name="Line 32"/>
            <p:cNvSpPr>
              <a:spLocks noChangeShapeType="1"/>
            </p:cNvSpPr>
            <p:nvPr/>
          </p:nvSpPr>
          <p:spPr bwMode="auto">
            <a:xfrm>
              <a:off x="1296" y="1920"/>
              <a:ext cx="624" cy="0"/>
            </a:xfrm>
            <a:prstGeom prst="line">
              <a:avLst/>
            </a:prstGeom>
            <a:noFill/>
            <a:ln w="28575">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latin typeface="微软雅黑" pitchFamily="34" charset="-122"/>
                <a:ea typeface="微软雅黑" pitchFamily="34" charset="-122"/>
              </a:endParaRPr>
            </a:p>
          </p:txBody>
        </p:sp>
      </p:grpSp>
      <p:grpSp>
        <p:nvGrpSpPr>
          <p:cNvPr id="84" name="Group 37"/>
          <p:cNvGrpSpPr>
            <a:grpSpLocks/>
          </p:cNvGrpSpPr>
          <p:nvPr/>
        </p:nvGrpSpPr>
        <p:grpSpPr bwMode="auto">
          <a:xfrm>
            <a:off x="1242915" y="2345511"/>
            <a:ext cx="1741229" cy="523313"/>
            <a:chOff x="446" y="2304"/>
            <a:chExt cx="1474" cy="443"/>
          </a:xfrm>
        </p:grpSpPr>
        <p:sp>
          <p:nvSpPr>
            <p:cNvPr id="85" name="Text Box 35"/>
            <p:cNvSpPr txBox="1">
              <a:spLocks noChangeArrowheads="1"/>
            </p:cNvSpPr>
            <p:nvPr/>
          </p:nvSpPr>
          <p:spPr bwMode="auto">
            <a:xfrm>
              <a:off x="446" y="2304"/>
              <a:ext cx="1114"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b="1" dirty="0" smtClean="0">
                  <a:solidFill>
                    <a:srgbClr val="0000CC"/>
                  </a:solidFill>
                  <a:latin typeface="微软雅黑" pitchFamily="34" charset="-122"/>
                  <a:ea typeface="微软雅黑" pitchFamily="34" charset="-122"/>
                </a:rPr>
                <a:t>收到 </a:t>
              </a:r>
              <a:r>
                <a:rPr lang="en-US" altLang="zh-CN" sz="1400" b="1" dirty="0" smtClean="0">
                  <a:solidFill>
                    <a:srgbClr val="0000CC"/>
                  </a:solidFill>
                  <a:latin typeface="微软雅黑" pitchFamily="34" charset="-122"/>
                  <a:ea typeface="微软雅黑" pitchFamily="34" charset="-122"/>
                </a:rPr>
                <a:t>ACK</a:t>
              </a:r>
              <a:r>
                <a:rPr lang="zh-CN" altLang="en-US" sz="1400" b="1" dirty="0">
                  <a:solidFill>
                    <a:srgbClr val="0000CC"/>
                  </a:solidFill>
                  <a:latin typeface="微软雅黑" pitchFamily="34" charset="-122"/>
                  <a:ea typeface="微软雅黑" pitchFamily="34" charset="-122"/>
                </a:rPr>
                <a:t>，继续发送</a:t>
              </a:r>
            </a:p>
          </p:txBody>
        </p:sp>
        <p:sp>
          <p:nvSpPr>
            <p:cNvPr id="86" name="Line 36"/>
            <p:cNvSpPr>
              <a:spLocks noChangeShapeType="1"/>
            </p:cNvSpPr>
            <p:nvPr/>
          </p:nvSpPr>
          <p:spPr bwMode="auto">
            <a:xfrm>
              <a:off x="1296" y="2448"/>
              <a:ext cx="624" cy="0"/>
            </a:xfrm>
            <a:prstGeom prst="line">
              <a:avLst/>
            </a:prstGeom>
            <a:noFill/>
            <a:ln w="28575">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latin typeface="微软雅黑" pitchFamily="34" charset="-122"/>
                <a:ea typeface="微软雅黑" pitchFamily="34" charset="-122"/>
              </a:endParaRPr>
            </a:p>
          </p:txBody>
        </p:sp>
      </p:grpSp>
      <p:sp>
        <p:nvSpPr>
          <p:cNvPr id="87" name="TextBox 86"/>
          <p:cNvSpPr txBox="1"/>
          <p:nvPr/>
        </p:nvSpPr>
        <p:spPr>
          <a:xfrm>
            <a:off x="4451069" y="2011847"/>
            <a:ext cx="854721" cy="307777"/>
          </a:xfrm>
          <a:prstGeom prst="rect">
            <a:avLst/>
          </a:prstGeom>
          <a:noFill/>
        </p:spPr>
        <p:txBody>
          <a:bodyPr wrap="none" rtlCol="0">
            <a:spAutoFit/>
          </a:bodyPr>
          <a:lstStyle/>
          <a:p>
            <a:pPr defTabSz="762000" eaLnBrk="0" hangingPunct="0"/>
            <a:r>
              <a:rPr lang="zh-CN" altLang="en-US" sz="1400" b="1" dirty="0" smtClean="0">
                <a:solidFill>
                  <a:srgbClr val="0000FF"/>
                </a:solidFill>
                <a:latin typeface="微软雅黑" pitchFamily="34" charset="-122"/>
                <a:ea typeface="微软雅黑" pitchFamily="34" charset="-122"/>
              </a:rPr>
              <a:t>确认 </a:t>
            </a:r>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sp>
        <p:nvSpPr>
          <p:cNvPr id="88" name="TextBox 87"/>
          <p:cNvSpPr txBox="1"/>
          <p:nvPr/>
        </p:nvSpPr>
        <p:spPr>
          <a:xfrm>
            <a:off x="4451069" y="3000308"/>
            <a:ext cx="854721" cy="307777"/>
          </a:xfrm>
          <a:prstGeom prst="rect">
            <a:avLst/>
          </a:prstGeom>
          <a:noFill/>
        </p:spPr>
        <p:txBody>
          <a:bodyPr wrap="none" rtlCol="0">
            <a:spAutoFit/>
          </a:bodyPr>
          <a:lstStyle/>
          <a:p>
            <a:r>
              <a:rPr lang="zh-CN" altLang="en-US" sz="1400" b="1" dirty="0" smtClean="0">
                <a:solidFill>
                  <a:srgbClr val="0000FF"/>
                </a:solidFill>
                <a:latin typeface="微软雅黑" pitchFamily="34" charset="-122"/>
                <a:ea typeface="微软雅黑" pitchFamily="34" charset="-122"/>
              </a:rPr>
              <a:t>确认 </a:t>
            </a:r>
            <a:r>
              <a:rPr lang="en-US" altLang="zh-CN" sz="1400" b="1" dirty="0" smtClean="0">
                <a:solidFill>
                  <a:srgbClr val="0000FF"/>
                </a:solidFill>
                <a:latin typeface="微软雅黑" pitchFamily="34" charset="-122"/>
                <a:ea typeface="微软雅黑" pitchFamily="34" charset="-122"/>
              </a:rPr>
              <a:t>M</a:t>
            </a:r>
            <a:r>
              <a:rPr lang="en-US" altLang="zh-CN" sz="1400" b="1" baseline="-25000" dirty="0" smtClean="0">
                <a:solidFill>
                  <a:srgbClr val="0000FF"/>
                </a:solidFill>
                <a:latin typeface="微软雅黑" pitchFamily="34" charset="-122"/>
                <a:ea typeface="微软雅黑" pitchFamily="34" charset="-122"/>
              </a:rPr>
              <a:t>2</a:t>
            </a:r>
            <a:endParaRPr lang="zh-CN" altLang="en-US" sz="1400" b="1" baseline="-25000" dirty="0">
              <a:solidFill>
                <a:srgbClr val="0000FF"/>
              </a:solidFill>
              <a:latin typeface="微软雅黑" pitchFamily="34" charset="-122"/>
              <a:ea typeface="微软雅黑" pitchFamily="34" charset="-122"/>
            </a:endParaRPr>
          </a:p>
        </p:txBody>
      </p:sp>
      <p:grpSp>
        <p:nvGrpSpPr>
          <p:cNvPr id="89" name="组合 88"/>
          <p:cNvGrpSpPr/>
          <p:nvPr/>
        </p:nvGrpSpPr>
        <p:grpSpPr>
          <a:xfrm>
            <a:off x="2822657" y="1420104"/>
            <a:ext cx="1930174" cy="2673907"/>
            <a:chOff x="3674443" y="2912516"/>
            <a:chExt cx="2593891" cy="3593374"/>
          </a:xfrm>
        </p:grpSpPr>
        <p:sp>
          <p:nvSpPr>
            <p:cNvPr id="90" name="Line 4"/>
            <p:cNvSpPr>
              <a:spLocks noChangeShapeType="1"/>
            </p:cNvSpPr>
            <p:nvPr/>
          </p:nvSpPr>
          <p:spPr bwMode="auto">
            <a:xfrm>
              <a:off x="4055098" y="2912516"/>
              <a:ext cx="0" cy="317976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1" name="Line 5"/>
            <p:cNvSpPr>
              <a:spLocks noChangeShapeType="1"/>
            </p:cNvSpPr>
            <p:nvPr/>
          </p:nvSpPr>
          <p:spPr bwMode="auto">
            <a:xfrm>
              <a:off x="5885232" y="2912516"/>
              <a:ext cx="0" cy="316071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2" name="TextBox 91"/>
            <p:cNvSpPr txBox="1"/>
            <p:nvPr/>
          </p:nvSpPr>
          <p:spPr>
            <a:xfrm>
              <a:off x="5537622" y="6092279"/>
              <a:ext cx="730712" cy="413611"/>
            </a:xfrm>
            <a:prstGeom prst="rect">
              <a:avLst/>
            </a:prstGeom>
            <a:noFill/>
          </p:spPr>
          <p:txBody>
            <a:bodyPr wrap="none" rtlCol="0">
              <a:spAutoFit/>
            </a:bodyPr>
            <a:lstStyle/>
            <a:p>
              <a:r>
                <a:rPr lang="zh-CN" altLang="en-US" sz="1400" b="1" dirty="0" smtClean="0">
                  <a:latin typeface="微软雅黑" pitchFamily="34" charset="-122"/>
                  <a:ea typeface="微软雅黑" pitchFamily="34" charset="-122"/>
                </a:rPr>
                <a:t>时间</a:t>
              </a:r>
              <a:endParaRPr lang="zh-CN" altLang="en-US" sz="1400" b="1" dirty="0">
                <a:latin typeface="微软雅黑" pitchFamily="34" charset="-122"/>
                <a:ea typeface="微软雅黑" pitchFamily="34" charset="-122"/>
              </a:endParaRPr>
            </a:p>
          </p:txBody>
        </p:sp>
        <p:sp>
          <p:nvSpPr>
            <p:cNvPr id="93" name="TextBox 92"/>
            <p:cNvSpPr txBox="1"/>
            <p:nvPr/>
          </p:nvSpPr>
          <p:spPr>
            <a:xfrm>
              <a:off x="3674443" y="6092279"/>
              <a:ext cx="730712" cy="413611"/>
            </a:xfrm>
            <a:prstGeom prst="rect">
              <a:avLst/>
            </a:prstGeom>
            <a:noFill/>
          </p:spPr>
          <p:txBody>
            <a:bodyPr wrap="none" rtlCol="0">
              <a:spAutoFit/>
            </a:bodyPr>
            <a:lstStyle/>
            <a:p>
              <a:r>
                <a:rPr lang="zh-CN" altLang="en-US" sz="1400" b="1" dirty="0" smtClean="0">
                  <a:latin typeface="微软雅黑" pitchFamily="34" charset="-122"/>
                  <a:ea typeface="微软雅黑" pitchFamily="34" charset="-122"/>
                </a:rPr>
                <a:t>时间</a:t>
              </a:r>
              <a:endParaRPr lang="zh-CN" altLang="en-US" sz="1400" b="1" dirty="0">
                <a:latin typeface="微软雅黑" pitchFamily="34" charset="-122"/>
                <a:ea typeface="微软雅黑" pitchFamily="34" charset="-122"/>
              </a:endParaRPr>
            </a:p>
          </p:txBody>
        </p:sp>
      </p:grpSp>
      <p:grpSp>
        <p:nvGrpSpPr>
          <p:cNvPr id="33" name="Group 33"/>
          <p:cNvGrpSpPr>
            <a:grpSpLocks/>
          </p:cNvGrpSpPr>
          <p:nvPr/>
        </p:nvGrpSpPr>
        <p:grpSpPr bwMode="auto">
          <a:xfrm>
            <a:off x="1242915" y="2789320"/>
            <a:ext cx="1741229" cy="538670"/>
            <a:chOff x="446" y="1800"/>
            <a:chExt cx="1474" cy="456"/>
          </a:xfrm>
        </p:grpSpPr>
        <p:sp>
          <p:nvSpPr>
            <p:cNvPr id="34" name="Text Box 31"/>
            <p:cNvSpPr txBox="1">
              <a:spLocks noChangeArrowheads="1"/>
            </p:cNvSpPr>
            <p:nvPr/>
          </p:nvSpPr>
          <p:spPr bwMode="auto">
            <a:xfrm>
              <a:off x="446" y="1800"/>
              <a:ext cx="994"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b="1" dirty="0">
                  <a:solidFill>
                    <a:srgbClr val="CC00CC"/>
                  </a:solidFill>
                  <a:latin typeface="微软雅黑" pitchFamily="34" charset="-122"/>
                  <a:ea typeface="微软雅黑" pitchFamily="34" charset="-122"/>
                </a:rPr>
                <a:t>停止发送，</a:t>
              </a:r>
              <a:r>
                <a:rPr lang="zh-CN" altLang="en-US" sz="1400" b="1" dirty="0" smtClean="0">
                  <a:solidFill>
                    <a:srgbClr val="CC00CC"/>
                  </a:solidFill>
                  <a:latin typeface="微软雅黑" pitchFamily="34" charset="-122"/>
                  <a:ea typeface="微软雅黑" pitchFamily="34" charset="-122"/>
                </a:rPr>
                <a:t>等待 </a:t>
              </a:r>
              <a:r>
                <a:rPr lang="en-US" altLang="zh-CN" sz="1400" b="1" dirty="0" smtClean="0">
                  <a:solidFill>
                    <a:srgbClr val="CC00CC"/>
                  </a:solidFill>
                  <a:latin typeface="微软雅黑" pitchFamily="34" charset="-122"/>
                  <a:ea typeface="微软雅黑" pitchFamily="34" charset="-122"/>
                </a:rPr>
                <a:t>ACK</a:t>
              </a:r>
              <a:endParaRPr lang="en-US" altLang="zh-CN" sz="1400" b="1" dirty="0">
                <a:solidFill>
                  <a:srgbClr val="CC00CC"/>
                </a:solidFill>
                <a:latin typeface="微软雅黑" pitchFamily="34" charset="-122"/>
                <a:ea typeface="微软雅黑" pitchFamily="34" charset="-122"/>
              </a:endParaRPr>
            </a:p>
          </p:txBody>
        </p:sp>
        <p:sp>
          <p:nvSpPr>
            <p:cNvPr id="35" name="Line 32"/>
            <p:cNvSpPr>
              <a:spLocks noChangeShapeType="1"/>
            </p:cNvSpPr>
            <p:nvPr/>
          </p:nvSpPr>
          <p:spPr bwMode="auto">
            <a:xfrm>
              <a:off x="1296" y="1920"/>
              <a:ext cx="624" cy="0"/>
            </a:xfrm>
            <a:prstGeom prst="line">
              <a:avLst/>
            </a:prstGeom>
            <a:noFill/>
            <a:ln w="28575">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14324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1000"/>
                                        <p:tgtEl>
                                          <p:spTgt spid="6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1000"/>
                                        <p:tgtEl>
                                          <p:spTgt spid="81"/>
                                        </p:tgtEl>
                                      </p:cBhvr>
                                    </p:animEffect>
                                  </p:childTnLst>
                                </p:cTn>
                              </p:par>
                            </p:childTnLst>
                          </p:cTn>
                        </p:par>
                        <p:par>
                          <p:cTn id="12" fill="hold">
                            <p:stCondLst>
                              <p:cond delay="4000"/>
                            </p:stCondLst>
                            <p:childTnLst>
                              <p:par>
                                <p:cTn id="13" presetID="1" presetClass="entr" presetSubtype="0" fill="hold" grpId="0" nodeType="afterEffect">
                                  <p:stCondLst>
                                    <p:cond delay="1000"/>
                                  </p:stCondLst>
                                  <p:childTnLst>
                                    <p:set>
                                      <p:cBhvr>
                                        <p:cTn id="14" dur="1" fill="hold">
                                          <p:stCondLst>
                                            <p:cond delay="999"/>
                                          </p:stCondLst>
                                        </p:cTn>
                                        <p:tgtEl>
                                          <p:spTgt spid="87"/>
                                        </p:tgtEl>
                                        <p:attrNameLst>
                                          <p:attrName>style.visibility</p:attrName>
                                        </p:attrNameLst>
                                      </p:cBhvr>
                                      <p:to>
                                        <p:strVal val="visible"/>
                                      </p:to>
                                    </p:set>
                                  </p:childTnLst>
                                </p:cTn>
                              </p:par>
                            </p:childTnLst>
                          </p:cTn>
                        </p:par>
                        <p:par>
                          <p:cTn id="15" fill="hold">
                            <p:stCondLst>
                              <p:cond delay="6000"/>
                            </p:stCondLst>
                            <p:childTnLst>
                              <p:par>
                                <p:cTn id="16" presetID="35" presetClass="emph" presetSubtype="0" repeatCount="3000" fill="hold" grpId="1" nodeType="afterEffect">
                                  <p:stCondLst>
                                    <p:cond delay="0"/>
                                  </p:stCondLst>
                                  <p:childTnLst>
                                    <p:anim calcmode="discrete" valueType="str">
                                      <p:cBhvr>
                                        <p:cTn id="17" dur="1000" fill="hold"/>
                                        <p:tgtEl>
                                          <p:spTgt spid="87"/>
                                        </p:tgtEl>
                                        <p:attrNameLst>
                                          <p:attrName>style.visibility</p:attrName>
                                        </p:attrNameLst>
                                      </p:cBhvr>
                                      <p:tavLst>
                                        <p:tav tm="0">
                                          <p:val>
                                            <p:strVal val="hidden"/>
                                          </p:val>
                                        </p:tav>
                                        <p:tav tm="50000">
                                          <p:val>
                                            <p:strVal val="visible"/>
                                          </p:val>
                                        </p:tav>
                                      </p:tavLst>
                                    </p:anim>
                                  </p:childTnLst>
                                </p:cTn>
                              </p:par>
                            </p:childTnLst>
                          </p:cTn>
                        </p:par>
                        <p:par>
                          <p:cTn id="18" fill="hold">
                            <p:stCondLst>
                              <p:cond delay="9000"/>
                            </p:stCondLst>
                            <p:childTnLst>
                              <p:par>
                                <p:cTn id="19" presetID="22" presetClass="entr" presetSubtype="2" fill="hold" nodeType="afterEffect">
                                  <p:stCondLst>
                                    <p:cond delay="1000"/>
                                  </p:stCondLst>
                                  <p:childTnLst>
                                    <p:set>
                                      <p:cBhvr>
                                        <p:cTn id="20" dur="1" fill="hold">
                                          <p:stCondLst>
                                            <p:cond delay="0"/>
                                          </p:stCondLst>
                                        </p:cTn>
                                        <p:tgtEl>
                                          <p:spTgt spid="75"/>
                                        </p:tgtEl>
                                        <p:attrNameLst>
                                          <p:attrName>style.visibility</p:attrName>
                                        </p:attrNameLst>
                                      </p:cBhvr>
                                      <p:to>
                                        <p:strVal val="visible"/>
                                      </p:to>
                                    </p:set>
                                    <p:animEffect transition="in" filter="wipe(right)">
                                      <p:cBhvr>
                                        <p:cTn id="21" dur="1000"/>
                                        <p:tgtEl>
                                          <p:spTgt spid="75"/>
                                        </p:tgtEl>
                                      </p:cBhvr>
                                    </p:animEffect>
                                  </p:childTnLst>
                                </p:cTn>
                              </p:par>
                            </p:childTnLst>
                          </p:cTn>
                        </p:par>
                        <p:par>
                          <p:cTn id="22" fill="hold">
                            <p:stCondLst>
                              <p:cond delay="11000"/>
                            </p:stCondLst>
                            <p:childTnLst>
                              <p:par>
                                <p:cTn id="23" presetID="22" presetClass="entr" presetSubtype="8" fill="hold" nodeType="afterEffect">
                                  <p:stCondLst>
                                    <p:cond delay="100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1000"/>
                                        <p:tgtEl>
                                          <p:spTgt spid="84"/>
                                        </p:tgtEl>
                                      </p:cBhvr>
                                    </p:animEffect>
                                  </p:childTnLst>
                                </p:cTn>
                              </p:par>
                            </p:childTnLst>
                          </p:cTn>
                        </p:par>
                        <p:par>
                          <p:cTn id="26" fill="hold">
                            <p:stCondLst>
                              <p:cond delay="13000"/>
                            </p:stCondLst>
                            <p:childTnLst>
                              <p:par>
                                <p:cTn id="27" presetID="22" presetClass="entr" presetSubtype="8" fill="hold" nodeType="afterEffect">
                                  <p:stCondLst>
                                    <p:cond delay="1000"/>
                                  </p:stCondLst>
                                  <p:childTnLst>
                                    <p:set>
                                      <p:cBhvr>
                                        <p:cTn id="28" dur="1" fill="hold">
                                          <p:stCondLst>
                                            <p:cond delay="0"/>
                                          </p:stCondLst>
                                        </p:cTn>
                                        <p:tgtEl>
                                          <p:spTgt spid="71"/>
                                        </p:tgtEl>
                                        <p:attrNameLst>
                                          <p:attrName>style.visibility</p:attrName>
                                        </p:attrNameLst>
                                      </p:cBhvr>
                                      <p:to>
                                        <p:strVal val="visible"/>
                                      </p:to>
                                    </p:set>
                                    <p:animEffect transition="in" filter="wipe(left)">
                                      <p:cBhvr>
                                        <p:cTn id="29" dur="1000"/>
                                        <p:tgtEl>
                                          <p:spTgt spid="71"/>
                                        </p:tgtEl>
                                      </p:cBhvr>
                                    </p:animEffect>
                                  </p:childTnLst>
                                </p:cTn>
                              </p:par>
                            </p:childTnLst>
                          </p:cTn>
                        </p:par>
                        <p:par>
                          <p:cTn id="30" fill="hold">
                            <p:stCondLst>
                              <p:cond delay="15000"/>
                            </p:stCondLst>
                            <p:childTnLst>
                              <p:par>
                                <p:cTn id="31" presetID="22" presetClass="entr" presetSubtype="8"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1000"/>
                                        <p:tgtEl>
                                          <p:spTgt spid="33"/>
                                        </p:tgtEl>
                                      </p:cBhvr>
                                    </p:animEffect>
                                  </p:childTnLst>
                                </p:cTn>
                              </p:par>
                            </p:childTnLst>
                          </p:cTn>
                        </p:par>
                        <p:par>
                          <p:cTn id="34" fill="hold">
                            <p:stCondLst>
                              <p:cond delay="16000"/>
                            </p:stCondLst>
                            <p:childTnLst>
                              <p:par>
                                <p:cTn id="35" presetID="1" presetClass="entr" presetSubtype="0" fill="hold" grpId="0" nodeType="afterEffect">
                                  <p:stCondLst>
                                    <p:cond delay="1000"/>
                                  </p:stCondLst>
                                  <p:childTnLst>
                                    <p:set>
                                      <p:cBhvr>
                                        <p:cTn id="36" dur="1" fill="hold">
                                          <p:stCondLst>
                                            <p:cond delay="0"/>
                                          </p:stCondLst>
                                        </p:cTn>
                                        <p:tgtEl>
                                          <p:spTgt spid="88"/>
                                        </p:tgtEl>
                                        <p:attrNameLst>
                                          <p:attrName>style.visibility</p:attrName>
                                        </p:attrNameLst>
                                      </p:cBhvr>
                                      <p:to>
                                        <p:strVal val="visible"/>
                                      </p:to>
                                    </p:set>
                                  </p:childTnLst>
                                </p:cTn>
                              </p:par>
                            </p:childTnLst>
                          </p:cTn>
                        </p:par>
                        <p:par>
                          <p:cTn id="37" fill="hold">
                            <p:stCondLst>
                              <p:cond delay="17000"/>
                            </p:stCondLst>
                            <p:childTnLst>
                              <p:par>
                                <p:cTn id="38" presetID="35" presetClass="emph" presetSubtype="0" repeatCount="3000" fill="hold" grpId="1" nodeType="afterEffect">
                                  <p:stCondLst>
                                    <p:cond delay="0"/>
                                  </p:stCondLst>
                                  <p:childTnLst>
                                    <p:anim calcmode="discrete" valueType="str">
                                      <p:cBhvr>
                                        <p:cTn id="39" dur="500" fill="hold"/>
                                        <p:tgtEl>
                                          <p:spTgt spid="88"/>
                                        </p:tgtEl>
                                        <p:attrNameLst>
                                          <p:attrName>style.visibility</p:attrName>
                                        </p:attrNameLst>
                                      </p:cBhvr>
                                      <p:tavLst>
                                        <p:tav tm="0">
                                          <p:val>
                                            <p:strVal val="hidden"/>
                                          </p:val>
                                        </p:tav>
                                        <p:tav tm="50000">
                                          <p:val>
                                            <p:strVal val="visible"/>
                                          </p:val>
                                        </p:tav>
                                      </p:tavLst>
                                    </p:anim>
                                  </p:childTnLst>
                                </p:cTn>
                              </p:par>
                            </p:childTnLst>
                          </p:cTn>
                        </p:par>
                        <p:par>
                          <p:cTn id="40" fill="hold">
                            <p:stCondLst>
                              <p:cond delay="18500"/>
                            </p:stCondLst>
                            <p:childTnLst>
                              <p:par>
                                <p:cTn id="41" presetID="22" presetClass="entr" presetSubtype="2" fill="hold" nodeType="afterEffect">
                                  <p:stCondLst>
                                    <p:cond delay="1000"/>
                                  </p:stCondLst>
                                  <p:childTnLst>
                                    <p:set>
                                      <p:cBhvr>
                                        <p:cTn id="42" dur="1" fill="hold">
                                          <p:stCondLst>
                                            <p:cond delay="0"/>
                                          </p:stCondLst>
                                        </p:cTn>
                                        <p:tgtEl>
                                          <p:spTgt spid="78"/>
                                        </p:tgtEl>
                                        <p:attrNameLst>
                                          <p:attrName>style.visibility</p:attrName>
                                        </p:attrNameLst>
                                      </p:cBhvr>
                                      <p:to>
                                        <p:strVal val="visible"/>
                                      </p:to>
                                    </p:set>
                                    <p:animEffect transition="in" filter="wipe(right)">
                                      <p:cBhvr>
                                        <p:cTn id="43"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P spid="88" grpId="0"/>
      <p:bldP spid="88"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56963" y="86192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3" name="Rectangle 6"/>
          <p:cNvSpPr>
            <a:spLocks noChangeArrowheads="1"/>
          </p:cNvSpPr>
          <p:nvPr/>
        </p:nvSpPr>
        <p:spPr bwMode="auto">
          <a:xfrm>
            <a:off x="3821367" y="828713"/>
            <a:ext cx="15199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出现差错</a:t>
            </a:r>
          </a:p>
        </p:txBody>
      </p:sp>
      <p:sp>
        <p:nvSpPr>
          <p:cNvPr id="34" name="Rectangle 68"/>
          <p:cNvSpPr>
            <a:spLocks noChangeArrowheads="1"/>
          </p:cNvSpPr>
          <p:nvPr/>
        </p:nvSpPr>
        <p:spPr bwMode="auto">
          <a:xfrm>
            <a:off x="556963" y="1225023"/>
            <a:ext cx="8184960"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在接收方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会出现两种情况：</a:t>
            </a:r>
          </a:p>
          <a:p>
            <a:pPr marL="633413" indent="-342900">
              <a:lnSpc>
                <a:spcPts val="30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B </a:t>
            </a:r>
            <a:r>
              <a:rPr lang="zh-CN" altLang="en-US" sz="2000" b="1" dirty="0">
                <a:solidFill>
                  <a:srgbClr val="0000FF"/>
                </a:solidFill>
                <a:latin typeface="微软雅黑" pitchFamily="34" charset="-122"/>
                <a:ea typeface="微软雅黑" pitchFamily="34" charset="-122"/>
              </a:rPr>
              <a:t>接收 </a:t>
            </a:r>
            <a:r>
              <a:rPr lang="en-US" altLang="zh-CN" sz="2000" b="1" dirty="0">
                <a:solidFill>
                  <a:srgbClr val="0000FF"/>
                </a:solidFill>
                <a:latin typeface="微软雅黑" pitchFamily="34" charset="-122"/>
                <a:ea typeface="微软雅黑" pitchFamily="34" charset="-122"/>
              </a:rPr>
              <a:t>M</a:t>
            </a:r>
            <a:r>
              <a:rPr lang="en-US" altLang="zh-CN" sz="2000" b="1" baseline="-25000" dirty="0">
                <a:solidFill>
                  <a:srgbClr val="0000FF"/>
                </a:solidFill>
                <a:latin typeface="微软雅黑" pitchFamily="34" charset="-122"/>
                <a:ea typeface="微软雅黑" pitchFamily="34" charset="-122"/>
              </a:rPr>
              <a:t>1</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时检测出了差错</a:t>
            </a:r>
            <a:r>
              <a:rPr lang="zh-CN" altLang="en-US" sz="2000" b="1" dirty="0">
                <a:latin typeface="微软雅黑" pitchFamily="34" charset="-122"/>
                <a:ea typeface="微软雅黑" pitchFamily="34" charset="-122"/>
              </a:rPr>
              <a:t>，就</a:t>
            </a:r>
            <a:r>
              <a:rPr lang="zh-CN" altLang="en-US" sz="2000" b="1" dirty="0">
                <a:solidFill>
                  <a:srgbClr val="0000FF"/>
                </a:solidFill>
                <a:latin typeface="微软雅黑" pitchFamily="34" charset="-122"/>
                <a:ea typeface="微软雅黑" pitchFamily="34" charset="-122"/>
              </a:rPr>
              <a:t>丢弃</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，其他什么也不做（不通知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收到有差错的分组）。</a:t>
            </a:r>
          </a:p>
          <a:p>
            <a:pPr marL="633413" indent="-342900">
              <a:lnSpc>
                <a:spcPts val="3000"/>
              </a:lnSpc>
              <a:buClr>
                <a:srgbClr val="7030A0"/>
              </a:buClr>
              <a:buFont typeface="+mj-lt"/>
              <a:buAutoNum type="arabicPeriod"/>
            </a:pPr>
            <a:r>
              <a:rPr lang="en-US" altLang="zh-CN" sz="2000" b="1" dirty="0" smtClean="0">
                <a:solidFill>
                  <a:srgbClr val="0000FF"/>
                </a:solidFill>
                <a:latin typeface="微软雅黑" pitchFamily="34" charset="-122"/>
                <a:ea typeface="微软雅黑" pitchFamily="34" charset="-122"/>
              </a:rPr>
              <a:t>M</a:t>
            </a:r>
            <a:r>
              <a:rPr lang="en-US" altLang="zh-CN" sz="2000" b="1" baseline="-25000"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在传输过程中丢失了</a:t>
            </a:r>
            <a:r>
              <a:rPr lang="zh-CN" altLang="en-US" sz="2000" b="1" dirty="0">
                <a:latin typeface="微软雅黑" pitchFamily="34" charset="-122"/>
                <a:ea typeface="微软雅黑" pitchFamily="34" charset="-122"/>
              </a:rPr>
              <a:t>，这时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当然什么都不知道，也什么都不做。</a:t>
            </a:r>
          </a:p>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在这两种情况下，</a:t>
            </a:r>
            <a:r>
              <a:rPr lang="en-US" altLang="zh-CN" sz="2000" b="1" dirty="0">
                <a:solidFill>
                  <a:srgbClr val="0000FF"/>
                </a:solidFill>
                <a:latin typeface="微软雅黑" pitchFamily="34" charset="-122"/>
                <a:ea typeface="微软雅黑" pitchFamily="34" charset="-122"/>
              </a:rPr>
              <a:t>B </a:t>
            </a:r>
            <a:r>
              <a:rPr lang="zh-CN" altLang="en-US" sz="2000" b="1" dirty="0">
                <a:solidFill>
                  <a:srgbClr val="0000FF"/>
                </a:solidFill>
                <a:latin typeface="微软雅黑" pitchFamily="34" charset="-122"/>
                <a:ea typeface="微软雅黑" pitchFamily="34" charset="-122"/>
              </a:rPr>
              <a:t>都不会发送任何信息</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但</a:t>
            </a:r>
            <a:r>
              <a:rPr lang="en-US" altLang="zh-CN" sz="2000" b="1" dirty="0">
                <a:solidFill>
                  <a:srgbClr val="0000FF"/>
                </a:solidFill>
                <a:latin typeface="微软雅黑" pitchFamily="34" charset="-122"/>
                <a:ea typeface="微软雅黑" pitchFamily="34" charset="-122"/>
              </a:rPr>
              <a:t>A</a:t>
            </a:r>
            <a:r>
              <a:rPr lang="zh-CN" altLang="en-US" sz="2000" b="1" dirty="0">
                <a:solidFill>
                  <a:srgbClr val="0000FF"/>
                </a:solidFill>
                <a:latin typeface="微软雅黑" pitchFamily="34" charset="-122"/>
                <a:ea typeface="微软雅黑" pitchFamily="34" charset="-122"/>
              </a:rPr>
              <a:t>都必须重发分组</a:t>
            </a:r>
            <a:r>
              <a:rPr lang="zh-CN" altLang="en-US" sz="2000" b="1" dirty="0">
                <a:latin typeface="微软雅黑" pitchFamily="34" charset="-122"/>
                <a:ea typeface="微软雅黑" pitchFamily="34" charset="-122"/>
              </a:rPr>
              <a:t>，直到</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正确接收为止，这样才能实现可靠通信</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56963" y="89731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3" name="Rectangle 6"/>
          <p:cNvSpPr>
            <a:spLocks noChangeArrowheads="1"/>
          </p:cNvSpPr>
          <p:nvPr/>
        </p:nvSpPr>
        <p:spPr bwMode="auto">
          <a:xfrm>
            <a:off x="3821367" y="864107"/>
            <a:ext cx="15199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出现差错</a:t>
            </a:r>
          </a:p>
        </p:txBody>
      </p:sp>
      <p:sp>
        <p:nvSpPr>
          <p:cNvPr id="34" name="Rectangle 68"/>
          <p:cNvSpPr>
            <a:spLocks noChangeArrowheads="1"/>
          </p:cNvSpPr>
          <p:nvPr/>
        </p:nvSpPr>
        <p:spPr bwMode="auto">
          <a:xfrm>
            <a:off x="556963" y="1260417"/>
            <a:ext cx="8184960"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问题</a:t>
            </a:r>
            <a:r>
              <a:rPr lang="zh-CN" altLang="en-US" sz="2000" b="1" dirty="0" smtClean="0">
                <a:solidFill>
                  <a:srgbClr val="0000FF"/>
                </a:solidFill>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a:t>
            </a:r>
            <a:r>
              <a:rPr lang="zh-CN" altLang="en-US" sz="2000" b="1" dirty="0" smtClean="0">
                <a:latin typeface="微软雅黑" pitchFamily="34" charset="-122"/>
                <a:ea typeface="微软雅黑" pitchFamily="34" charset="-122"/>
              </a:rPr>
              <a:t>如何知道 </a:t>
            </a:r>
            <a:r>
              <a:rPr lang="en-US" altLang="zh-CN" sz="2000" b="1" dirty="0">
                <a:latin typeface="微软雅黑" pitchFamily="34" charset="-122"/>
                <a:ea typeface="微软雅黑" pitchFamily="34" charset="-122"/>
              </a:rPr>
              <a:t>B </a:t>
            </a:r>
            <a:r>
              <a:rPr lang="zh-CN" altLang="en-US" sz="2000" b="1" dirty="0" smtClean="0">
                <a:latin typeface="微软雅黑" pitchFamily="34" charset="-122"/>
                <a:ea typeface="微软雅黑" pitchFamily="34" charset="-122"/>
              </a:rPr>
              <a:t>是否正确</a:t>
            </a:r>
            <a:r>
              <a:rPr lang="zh-CN" altLang="en-US" sz="2000" b="1" dirty="0">
                <a:latin typeface="微软雅黑" pitchFamily="34" charset="-122"/>
                <a:ea typeface="微软雅黑" pitchFamily="34" charset="-122"/>
              </a:rPr>
              <a:t>收到了 </a:t>
            </a:r>
            <a:r>
              <a:rPr lang="en-US" altLang="zh-CN" sz="2000" b="1" dirty="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1</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呢？</a:t>
            </a:r>
          </a:p>
          <a:p>
            <a:pPr marL="342900" indent="-34290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解决方法：</a:t>
            </a:r>
            <a:r>
              <a:rPr lang="zh-CN" altLang="en-US" sz="2000" b="1" dirty="0">
                <a:latin typeface="微软雅黑" pitchFamily="34" charset="-122"/>
                <a:ea typeface="微软雅黑" pitchFamily="34" charset="-122"/>
              </a:rPr>
              <a:t>超时重传</a:t>
            </a:r>
          </a:p>
          <a:p>
            <a:pPr marL="633413" indent="-342900">
              <a:lnSpc>
                <a:spcPts val="3000"/>
              </a:lnSpc>
              <a:buClr>
                <a:srgbClr val="7030A0"/>
              </a:buClr>
              <a:buFont typeface="+mj-lt"/>
              <a:buAutoNum type="arabicPeriod"/>
            </a:pP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为每一个已发送的分组都设置了一个</a:t>
            </a:r>
            <a:r>
              <a:rPr lang="zh-CN" altLang="en-US" sz="2000" b="1" dirty="0">
                <a:solidFill>
                  <a:srgbClr val="0000FF"/>
                </a:solidFill>
                <a:latin typeface="微软雅黑" pitchFamily="34" charset="-122"/>
                <a:ea typeface="微软雅黑" pitchFamily="34" charset="-122"/>
              </a:rPr>
              <a:t>超时计时器</a:t>
            </a:r>
            <a:r>
              <a:rPr lang="zh-CN" altLang="en-US" sz="2000" b="1" dirty="0">
                <a:latin typeface="微软雅黑" pitchFamily="34" charset="-122"/>
                <a:ea typeface="微软雅黑" pitchFamily="34" charset="-122"/>
              </a:rPr>
              <a:t>。</a:t>
            </a:r>
          </a:p>
          <a:p>
            <a:pPr marL="633413" indent="-342900">
              <a:lnSpc>
                <a:spcPts val="3000"/>
              </a:lnSpc>
              <a:buClr>
                <a:srgbClr val="7030A0"/>
              </a:buClr>
              <a:buFont typeface="+mj-lt"/>
              <a:buAutoNum type="arabicPeriod"/>
            </a:pP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只要在超时计时器到期之前收到了相应的确认，就撤销该超时计时器，继续发送下一个分组 </a:t>
            </a:r>
            <a:r>
              <a:rPr lang="en-US" altLang="zh-CN" sz="2000" b="1" dirty="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2</a:t>
            </a: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633413" indent="-342900">
              <a:lnSpc>
                <a:spcPts val="3000"/>
              </a:lnSpc>
              <a:buClr>
                <a:srgbClr val="7030A0"/>
              </a:buClr>
              <a:buFont typeface="+mj-lt"/>
              <a:buAutoNum type="arabicPeriod"/>
            </a:pPr>
            <a:r>
              <a:rPr lang="zh-CN" altLang="en-US" sz="2000" b="1" dirty="0" smtClean="0">
                <a:latin typeface="微软雅黑" pitchFamily="34" charset="-122"/>
                <a:ea typeface="微软雅黑" pitchFamily="34" charset="-122"/>
              </a:rPr>
              <a:t>若</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在超时计时器规定时间内没有收到</a:t>
            </a:r>
            <a:r>
              <a:rPr lang="en-US" altLang="zh-CN" sz="2000" b="1" dirty="0">
                <a:latin typeface="微软雅黑" pitchFamily="34" charset="-122"/>
                <a:ea typeface="微软雅黑" pitchFamily="34" charset="-122"/>
              </a:rPr>
              <a:t>B</a:t>
            </a:r>
            <a:r>
              <a:rPr lang="zh-CN" altLang="en-US" sz="2000" b="1" dirty="0" smtClean="0">
                <a:latin typeface="微软雅黑" pitchFamily="34" charset="-122"/>
                <a:ea typeface="微软雅黑" pitchFamily="34" charset="-122"/>
              </a:rPr>
              <a:t>的确认，</a:t>
            </a:r>
            <a:r>
              <a:rPr lang="zh-CN" altLang="en-US" sz="2000" b="1" dirty="0">
                <a:latin typeface="微软雅黑" pitchFamily="34" charset="-122"/>
                <a:ea typeface="微软雅黑" pitchFamily="34" charset="-122"/>
              </a:rPr>
              <a:t>就认为分组错误或丢失</a:t>
            </a:r>
            <a:r>
              <a:rPr lang="zh-CN" altLang="en-US" sz="2000" b="1" dirty="0" smtClean="0">
                <a:latin typeface="微软雅黑" pitchFamily="34" charset="-122"/>
                <a:ea typeface="微软雅黑" pitchFamily="34" charset="-122"/>
              </a:rPr>
              <a:t>，就</a:t>
            </a:r>
            <a:r>
              <a:rPr lang="zh-CN" altLang="en-US" sz="2000" b="1" dirty="0">
                <a:latin typeface="微软雅黑" pitchFamily="34" charset="-122"/>
                <a:ea typeface="微软雅黑" pitchFamily="34" charset="-122"/>
              </a:rPr>
              <a:t>重发该分组</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5904073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56963" y="58467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3" name="Rectangle 6"/>
          <p:cNvSpPr>
            <a:spLocks noChangeArrowheads="1"/>
          </p:cNvSpPr>
          <p:nvPr/>
        </p:nvSpPr>
        <p:spPr bwMode="auto">
          <a:xfrm>
            <a:off x="3821367" y="551460"/>
            <a:ext cx="15199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出现差错</a:t>
            </a:r>
          </a:p>
        </p:txBody>
      </p:sp>
      <p:sp>
        <p:nvSpPr>
          <p:cNvPr id="34" name="Rectangle 68"/>
          <p:cNvSpPr>
            <a:spLocks noChangeArrowheads="1"/>
          </p:cNvSpPr>
          <p:nvPr/>
        </p:nvSpPr>
        <p:spPr bwMode="auto">
          <a:xfrm>
            <a:off x="556963" y="947770"/>
            <a:ext cx="8184960"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问题</a:t>
            </a:r>
            <a:r>
              <a:rPr lang="zh-CN" altLang="en-US" sz="2000" b="1" dirty="0" smtClean="0">
                <a:solidFill>
                  <a:srgbClr val="0000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若</a:t>
            </a:r>
            <a:r>
              <a:rPr lang="zh-CN" altLang="en-US" sz="2000" b="1" dirty="0">
                <a:latin typeface="微软雅黑" pitchFamily="34" charset="-122"/>
                <a:ea typeface="微软雅黑" pitchFamily="34" charset="-122"/>
              </a:rPr>
              <a:t>分组正确到达</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，但</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回送的确认丢失或延迟了，</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未收到</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的确认，会超时重发。</a:t>
            </a:r>
            <a:r>
              <a:rPr lang="en-US" altLang="zh-CN" sz="2000" b="1" dirty="0" smtClean="0">
                <a:latin typeface="微软雅黑" pitchFamily="34" charset="-122"/>
                <a:ea typeface="微软雅黑" pitchFamily="34" charset="-122"/>
              </a:rPr>
              <a:t>B </a:t>
            </a:r>
            <a:r>
              <a:rPr lang="zh-CN" altLang="en-US" sz="2000" b="1" dirty="0" smtClean="0">
                <a:latin typeface="微软雅黑" pitchFamily="34" charset="-122"/>
                <a:ea typeface="微软雅黑" pitchFamily="34" charset="-122"/>
              </a:rPr>
              <a:t>可能会收到重复的 </a:t>
            </a:r>
            <a:r>
              <a:rPr lang="en-US" altLang="zh-CN" sz="2000" b="1" dirty="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1</a:t>
            </a: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如何</a:t>
            </a:r>
            <a:r>
              <a:rPr lang="zh-CN" altLang="en-US" sz="2000" b="1" dirty="0" smtClean="0">
                <a:latin typeface="微软雅黑" pitchFamily="34" charset="-122"/>
                <a:ea typeface="微软雅黑" pitchFamily="34" charset="-122"/>
              </a:rPr>
              <a:t>知道收到了重复</a:t>
            </a:r>
            <a:r>
              <a:rPr lang="zh-CN" altLang="en-US" sz="2000" b="1" dirty="0">
                <a:latin typeface="微软雅黑" pitchFamily="34" charset="-122"/>
                <a:ea typeface="微软雅黑" pitchFamily="34" charset="-122"/>
              </a:rPr>
              <a:t>的分组，需要丢弃呢？</a:t>
            </a:r>
          </a:p>
          <a:p>
            <a:pPr marL="342900" indent="-34290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解决方法</a:t>
            </a:r>
            <a:r>
              <a:rPr lang="zh-CN" altLang="en-US" sz="2000" b="1" dirty="0" smtClean="0">
                <a:solidFill>
                  <a:srgbClr val="0000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编号</a:t>
            </a:r>
            <a:endParaRPr lang="en-US" altLang="zh-CN" sz="2000" b="1" dirty="0" smtClean="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A</a:t>
            </a:r>
            <a:r>
              <a:rPr lang="zh-CN" altLang="en-US" sz="2000" b="1" dirty="0" smtClean="0">
                <a:latin typeface="微软雅黑" pitchFamily="34" charset="-122"/>
                <a:ea typeface="微软雅黑" pitchFamily="34" charset="-122"/>
              </a:rPr>
              <a:t>为每</a:t>
            </a:r>
            <a:r>
              <a:rPr lang="zh-CN" altLang="en-US" sz="2000" b="1" dirty="0">
                <a:latin typeface="微软雅黑" pitchFamily="34" charset="-122"/>
                <a:ea typeface="微软雅黑" pitchFamily="34" charset="-122"/>
              </a:rPr>
              <a:t>一个发送的</a:t>
            </a:r>
            <a:r>
              <a:rPr lang="zh-CN" altLang="en-US" sz="2000" b="1" dirty="0" smtClean="0">
                <a:latin typeface="微软雅黑" pitchFamily="34" charset="-122"/>
                <a:ea typeface="微软雅黑" pitchFamily="34" charset="-122"/>
              </a:rPr>
              <a:t>分组都进行编号。若</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收到了编号相同的分组，则认为收到了重复分组，丢弃重复的分组，并回送</a:t>
            </a:r>
            <a:r>
              <a:rPr lang="zh-CN" altLang="en-US" sz="2000" b="1" dirty="0" smtClean="0">
                <a:latin typeface="微软雅黑" pitchFamily="34" charset="-122"/>
                <a:ea typeface="微软雅黑" pitchFamily="34" charset="-122"/>
              </a:rPr>
              <a:t>确认。</a:t>
            </a:r>
            <a:endParaRPr lang="zh-CN" altLang="en-US" sz="2000" b="1" dirty="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B</a:t>
            </a:r>
            <a:r>
              <a:rPr lang="zh-CN" altLang="en-US" sz="2000" b="1" dirty="0" smtClean="0">
                <a:latin typeface="微软雅黑" pitchFamily="34" charset="-122"/>
                <a:ea typeface="微软雅黑" pitchFamily="34" charset="-122"/>
              </a:rPr>
              <a:t>为发送的确认也进行编号，指示该确认是对哪一个分组的确认。</a:t>
            </a:r>
            <a:endParaRPr lang="en-US" altLang="zh-CN" sz="2000" b="1" dirty="0" smtClean="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A</a:t>
            </a:r>
            <a:r>
              <a:rPr lang="zh-CN" altLang="en-US" sz="2000" b="1" dirty="0" smtClean="0">
                <a:latin typeface="微软雅黑" pitchFamily="34" charset="-122"/>
                <a:ea typeface="微软雅黑" pitchFamily="34" charset="-122"/>
              </a:rPr>
              <a:t>根据确认及其编号，可以</a:t>
            </a:r>
            <a:r>
              <a:rPr lang="zh-CN" altLang="en-US" sz="2000" b="1" dirty="0">
                <a:latin typeface="微软雅黑" pitchFamily="34" charset="-122"/>
                <a:ea typeface="微软雅黑" pitchFamily="34" charset="-122"/>
              </a:rPr>
              <a:t>确定它是对哪一个分组的确认，避免重发发送</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若</a:t>
            </a:r>
            <a:r>
              <a:rPr lang="zh-CN" altLang="en-US" sz="2000" b="1" dirty="0" smtClean="0">
                <a:latin typeface="微软雅黑" pitchFamily="34" charset="-122"/>
                <a:ea typeface="微软雅黑" pitchFamily="34" charset="-122"/>
              </a:rPr>
              <a:t>为重复的确认，则将其丢弃。</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5729402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803370" y="605119"/>
            <a:ext cx="15199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出现差错</a:t>
            </a:r>
          </a:p>
        </p:txBody>
      </p:sp>
      <p:sp>
        <p:nvSpPr>
          <p:cNvPr id="7" name="圆角矩形 6"/>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Box 28"/>
          <p:cNvSpPr txBox="1">
            <a:spLocks noChangeArrowheads="1"/>
          </p:cNvSpPr>
          <p:nvPr/>
        </p:nvSpPr>
        <p:spPr bwMode="auto">
          <a:xfrm>
            <a:off x="2565148" y="397224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smtClean="0">
                <a:solidFill>
                  <a:srgbClr val="0000FF"/>
                </a:solidFill>
                <a:latin typeface="微软雅黑" pitchFamily="34" charset="-122"/>
                <a:ea typeface="微软雅黑" pitchFamily="34" charset="-122"/>
              </a:rPr>
              <a:t>分组错误</a:t>
            </a:r>
            <a:endParaRPr kumimoji="0" lang="zh-CN" altLang="en-US" sz="1400" b="1" dirty="0">
              <a:solidFill>
                <a:srgbClr val="0000FF"/>
              </a:solidFill>
              <a:latin typeface="微软雅黑" pitchFamily="34" charset="-122"/>
              <a:ea typeface="微软雅黑" pitchFamily="34" charset="-122"/>
            </a:endParaRPr>
          </a:p>
        </p:txBody>
      </p:sp>
      <p:grpSp>
        <p:nvGrpSpPr>
          <p:cNvPr id="37" name="组合 36"/>
          <p:cNvGrpSpPr/>
          <p:nvPr/>
        </p:nvGrpSpPr>
        <p:grpSpPr>
          <a:xfrm>
            <a:off x="2442953" y="1601098"/>
            <a:ext cx="1159152" cy="2263658"/>
            <a:chOff x="1968664" y="1662782"/>
            <a:chExt cx="1840305" cy="3179762"/>
          </a:xfrm>
        </p:grpSpPr>
        <p:sp>
          <p:nvSpPr>
            <p:cNvPr id="38" name="Line 36"/>
            <p:cNvSpPr>
              <a:spLocks noChangeShapeType="1"/>
            </p:cNvSpPr>
            <p:nvPr/>
          </p:nvSpPr>
          <p:spPr bwMode="auto">
            <a:xfrm>
              <a:off x="1968664" y="1662782"/>
              <a:ext cx="0" cy="3179762"/>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9" name="Line 37"/>
            <p:cNvSpPr>
              <a:spLocks noChangeShapeType="1"/>
            </p:cNvSpPr>
            <p:nvPr/>
          </p:nvSpPr>
          <p:spPr bwMode="auto">
            <a:xfrm>
              <a:off x="3808969" y="1662782"/>
              <a:ext cx="0" cy="3160711"/>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grpSp>
      <p:sp>
        <p:nvSpPr>
          <p:cNvPr id="40" name="Rectangle 38"/>
          <p:cNvSpPr>
            <a:spLocks noChangeArrowheads="1"/>
          </p:cNvSpPr>
          <p:nvPr/>
        </p:nvSpPr>
        <p:spPr bwMode="auto">
          <a:xfrm>
            <a:off x="2321087" y="1317121"/>
            <a:ext cx="3173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a:solidFill>
                  <a:srgbClr val="0000FF"/>
                </a:solidFill>
                <a:latin typeface="微软雅黑" pitchFamily="34" charset="-122"/>
                <a:ea typeface="微软雅黑" pitchFamily="34" charset="-122"/>
              </a:rPr>
              <a:t>A</a:t>
            </a:r>
          </a:p>
        </p:txBody>
      </p:sp>
      <p:sp>
        <p:nvSpPr>
          <p:cNvPr id="41" name="Rectangle 39"/>
          <p:cNvSpPr>
            <a:spLocks noChangeArrowheads="1"/>
          </p:cNvSpPr>
          <p:nvPr/>
        </p:nvSpPr>
        <p:spPr bwMode="auto">
          <a:xfrm>
            <a:off x="3495991" y="1317121"/>
            <a:ext cx="30617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a:solidFill>
                  <a:srgbClr val="0000FF"/>
                </a:solidFill>
                <a:latin typeface="微软雅黑" pitchFamily="34" charset="-122"/>
                <a:ea typeface="微软雅黑" pitchFamily="34" charset="-122"/>
              </a:rPr>
              <a:t>B</a:t>
            </a:r>
          </a:p>
        </p:txBody>
      </p:sp>
      <p:grpSp>
        <p:nvGrpSpPr>
          <p:cNvPr id="42" name="Group 40"/>
          <p:cNvGrpSpPr>
            <a:grpSpLocks/>
          </p:cNvGrpSpPr>
          <p:nvPr/>
        </p:nvGrpSpPr>
        <p:grpSpPr bwMode="auto">
          <a:xfrm>
            <a:off x="2445077" y="1685091"/>
            <a:ext cx="1155905" cy="489960"/>
            <a:chOff x="3439" y="3564"/>
            <a:chExt cx="1156" cy="490"/>
          </a:xfrm>
        </p:grpSpPr>
        <p:sp>
          <p:nvSpPr>
            <p:cNvPr id="43" name="Freeform 41"/>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44" name="AutoShape 42"/>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5" name="Rectangle 43"/>
            <p:cNvSpPr>
              <a:spLocks noChangeArrowheads="1"/>
            </p:cNvSpPr>
            <p:nvPr/>
          </p:nvSpPr>
          <p:spPr bwMode="auto">
            <a:xfrm rot="540000">
              <a:off x="3641" y="3633"/>
              <a:ext cx="441" cy="3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smtClean="0">
                  <a:solidFill>
                    <a:srgbClr val="0000FF"/>
                  </a:solidFill>
                  <a:latin typeface="微软雅黑" pitchFamily="34" charset="-122"/>
                  <a:ea typeface="微软雅黑" pitchFamily="34" charset="-122"/>
                </a:rPr>
                <a:t>1</a:t>
              </a:r>
              <a:endParaRPr lang="en-US" altLang="zh-CN" sz="1400" b="1" baseline="-25000" dirty="0">
                <a:solidFill>
                  <a:srgbClr val="0000FF"/>
                </a:solidFill>
                <a:latin typeface="微软雅黑" pitchFamily="34" charset="-122"/>
                <a:ea typeface="微软雅黑" pitchFamily="34" charset="-122"/>
              </a:endParaRPr>
            </a:p>
          </p:txBody>
        </p:sp>
      </p:grpSp>
      <p:grpSp>
        <p:nvGrpSpPr>
          <p:cNvPr id="46" name="Group 44"/>
          <p:cNvGrpSpPr>
            <a:grpSpLocks/>
          </p:cNvGrpSpPr>
          <p:nvPr/>
        </p:nvGrpSpPr>
        <p:grpSpPr bwMode="auto">
          <a:xfrm>
            <a:off x="2444077" y="2668791"/>
            <a:ext cx="1155905" cy="489960"/>
            <a:chOff x="3439" y="3564"/>
            <a:chExt cx="1156" cy="490"/>
          </a:xfrm>
        </p:grpSpPr>
        <p:sp>
          <p:nvSpPr>
            <p:cNvPr id="47" name="Freeform 45"/>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48" name="AutoShape 46"/>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9" name="Rectangle 47"/>
            <p:cNvSpPr>
              <a:spLocks noChangeArrowheads="1"/>
            </p:cNvSpPr>
            <p:nvPr/>
          </p:nvSpPr>
          <p:spPr bwMode="auto">
            <a:xfrm rot="540000">
              <a:off x="3641" y="3633"/>
              <a:ext cx="441" cy="3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grpSp>
      <p:grpSp>
        <p:nvGrpSpPr>
          <p:cNvPr id="50" name="Group 51"/>
          <p:cNvGrpSpPr>
            <a:grpSpLocks/>
          </p:cNvGrpSpPr>
          <p:nvPr/>
        </p:nvGrpSpPr>
        <p:grpSpPr bwMode="auto">
          <a:xfrm>
            <a:off x="2427078" y="3143756"/>
            <a:ext cx="1176904" cy="335973"/>
            <a:chOff x="2012" y="2280"/>
            <a:chExt cx="1177" cy="336"/>
          </a:xfrm>
        </p:grpSpPr>
        <p:sp>
          <p:nvSpPr>
            <p:cNvPr id="51" name="Line 52"/>
            <p:cNvSpPr>
              <a:spLocks noChangeShapeType="1"/>
            </p:cNvSpPr>
            <p:nvPr/>
          </p:nvSpPr>
          <p:spPr bwMode="auto">
            <a:xfrm flipH="1">
              <a:off x="2012" y="2415"/>
              <a:ext cx="1177"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52" name="Text Box 53"/>
            <p:cNvSpPr txBox="1">
              <a:spLocks noChangeArrowheads="1"/>
            </p:cNvSpPr>
            <p:nvPr/>
          </p:nvSpPr>
          <p:spPr bwMode="auto">
            <a:xfrm rot="21169770">
              <a:off x="2127" y="2280"/>
              <a:ext cx="6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smtClean="0">
                  <a:latin typeface="微软雅黑" pitchFamily="34" charset="-122"/>
                  <a:ea typeface="微软雅黑" pitchFamily="34" charset="-122"/>
                </a:rPr>
                <a:t>ACK </a:t>
              </a:r>
              <a:r>
                <a:rPr kumimoji="0" lang="en-US" altLang="zh-CN" sz="1400" b="1" baseline="-25000" dirty="0" smtClean="0">
                  <a:latin typeface="微软雅黑" pitchFamily="34" charset="-122"/>
                  <a:ea typeface="微软雅黑" pitchFamily="34" charset="-122"/>
                </a:rPr>
                <a:t>1</a:t>
              </a:r>
              <a:endParaRPr kumimoji="0" lang="en-US" altLang="zh-CN" sz="1400" b="1" baseline="-25000" dirty="0">
                <a:latin typeface="微软雅黑" pitchFamily="34" charset="-122"/>
                <a:ea typeface="微软雅黑" pitchFamily="34" charset="-122"/>
              </a:endParaRPr>
            </a:p>
          </p:txBody>
        </p:sp>
      </p:grpSp>
      <p:sp>
        <p:nvSpPr>
          <p:cNvPr id="53" name="Rectangle 56"/>
          <p:cNvSpPr>
            <a:spLocks noChangeArrowheads="1"/>
          </p:cNvSpPr>
          <p:nvPr/>
        </p:nvSpPr>
        <p:spPr bwMode="auto">
          <a:xfrm>
            <a:off x="4023679" y="1926061"/>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zh-CN" altLang="en-US" sz="1400" b="1" dirty="0" smtClean="0">
                <a:solidFill>
                  <a:srgbClr val="CC00CC"/>
                </a:solidFill>
                <a:latin typeface="微软雅黑" pitchFamily="34" charset="-122"/>
                <a:ea typeface="微软雅黑" pitchFamily="34" charset="-122"/>
              </a:rPr>
              <a:t>丢弃</a:t>
            </a:r>
            <a:endParaRPr lang="zh-CN" altLang="en-US" sz="1400" b="1" baseline="-25000" dirty="0">
              <a:solidFill>
                <a:srgbClr val="CC00CC"/>
              </a:solidFill>
              <a:latin typeface="微软雅黑" pitchFamily="34" charset="-122"/>
              <a:ea typeface="微软雅黑" pitchFamily="34" charset="-122"/>
            </a:endParaRPr>
          </a:p>
        </p:txBody>
      </p:sp>
      <p:sp>
        <p:nvSpPr>
          <p:cNvPr id="54" name="AutoShape 60"/>
          <p:cNvSpPr>
            <a:spLocks noChangeArrowheads="1"/>
          </p:cNvSpPr>
          <p:nvPr/>
        </p:nvSpPr>
        <p:spPr bwMode="auto">
          <a:xfrm>
            <a:off x="3632979" y="1859077"/>
            <a:ext cx="433965" cy="415966"/>
          </a:xfrm>
          <a:prstGeom prst="irregularSeal1">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5" name="Text Box 24"/>
          <p:cNvSpPr txBox="1">
            <a:spLocks noChangeArrowheads="1"/>
          </p:cNvSpPr>
          <p:nvPr/>
        </p:nvSpPr>
        <p:spPr bwMode="auto">
          <a:xfrm>
            <a:off x="1556001" y="269830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a:solidFill>
                  <a:srgbClr val="CC00CC"/>
                </a:solidFill>
                <a:latin typeface="微软雅黑" pitchFamily="34" charset="-122"/>
                <a:ea typeface="微软雅黑" pitchFamily="34" charset="-122"/>
              </a:rPr>
              <a:t>超时重发</a:t>
            </a:r>
          </a:p>
        </p:txBody>
      </p:sp>
      <p:grpSp>
        <p:nvGrpSpPr>
          <p:cNvPr id="56" name="Group 25"/>
          <p:cNvGrpSpPr>
            <a:grpSpLocks/>
          </p:cNvGrpSpPr>
          <p:nvPr/>
        </p:nvGrpSpPr>
        <p:grpSpPr bwMode="auto">
          <a:xfrm>
            <a:off x="1879539" y="2029641"/>
            <a:ext cx="502959" cy="583952"/>
            <a:chOff x="3188" y="2204"/>
            <a:chExt cx="503" cy="584"/>
          </a:xfrm>
        </p:grpSpPr>
        <p:sp>
          <p:nvSpPr>
            <p:cNvPr id="57" name="AutoShape 26"/>
            <p:cNvSpPr>
              <a:spLocks/>
            </p:cNvSpPr>
            <p:nvPr/>
          </p:nvSpPr>
          <p:spPr bwMode="auto">
            <a:xfrm>
              <a:off x="3635" y="2204"/>
              <a:ext cx="56" cy="584"/>
            </a:xfrm>
            <a:prstGeom prst="leftBrace">
              <a:avLst>
                <a:gd name="adj1" fmla="val 8690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8" name="Text Box 27"/>
            <p:cNvSpPr txBox="1">
              <a:spLocks noChangeArrowheads="1"/>
            </p:cNvSpPr>
            <p:nvPr/>
          </p:nvSpPr>
          <p:spPr bwMode="auto">
            <a:xfrm>
              <a:off x="3188" y="2311"/>
              <a:ext cx="46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a:solidFill>
                    <a:srgbClr val="0000FF"/>
                  </a:solidFill>
                  <a:latin typeface="微软雅黑" pitchFamily="34" charset="-122"/>
                  <a:ea typeface="微软雅黑" pitchFamily="34" charset="-122"/>
                </a:rPr>
                <a:t>t</a:t>
              </a:r>
              <a:r>
                <a:rPr kumimoji="0" lang="en-US" altLang="zh-CN" sz="1400" b="1" baseline="-25000" dirty="0">
                  <a:solidFill>
                    <a:srgbClr val="0000FF"/>
                  </a:solidFill>
                  <a:latin typeface="微软雅黑" pitchFamily="34" charset="-122"/>
                  <a:ea typeface="微软雅黑" pitchFamily="34" charset="-122"/>
                </a:rPr>
                <a:t>out</a:t>
              </a:r>
            </a:p>
          </p:txBody>
        </p:sp>
      </p:grpSp>
      <p:grpSp>
        <p:nvGrpSpPr>
          <p:cNvPr id="59" name="组合 58"/>
          <p:cNvGrpSpPr/>
          <p:nvPr/>
        </p:nvGrpSpPr>
        <p:grpSpPr>
          <a:xfrm>
            <a:off x="6655371" y="1591536"/>
            <a:ext cx="1159152" cy="2259658"/>
            <a:chOff x="6885560" y="1647602"/>
            <a:chExt cx="1840305" cy="3179763"/>
          </a:xfrm>
        </p:grpSpPr>
        <p:sp>
          <p:nvSpPr>
            <p:cNvPr id="60" name="Line 4"/>
            <p:cNvSpPr>
              <a:spLocks noChangeShapeType="1"/>
            </p:cNvSpPr>
            <p:nvPr/>
          </p:nvSpPr>
          <p:spPr bwMode="auto">
            <a:xfrm>
              <a:off x="6885560" y="1647602"/>
              <a:ext cx="0" cy="317976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1" name="Line 5"/>
            <p:cNvSpPr>
              <a:spLocks noChangeShapeType="1"/>
            </p:cNvSpPr>
            <p:nvPr/>
          </p:nvSpPr>
          <p:spPr bwMode="auto">
            <a:xfrm>
              <a:off x="8725865" y="1647602"/>
              <a:ext cx="0" cy="3160712"/>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
        <p:nvSpPr>
          <p:cNvPr id="62" name="Rectangle 6"/>
          <p:cNvSpPr>
            <a:spLocks noChangeArrowheads="1"/>
          </p:cNvSpPr>
          <p:nvPr/>
        </p:nvSpPr>
        <p:spPr bwMode="auto">
          <a:xfrm>
            <a:off x="6533505" y="1262204"/>
            <a:ext cx="3173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a:solidFill>
                  <a:srgbClr val="0000FF"/>
                </a:solidFill>
                <a:latin typeface="微软雅黑" pitchFamily="34" charset="-122"/>
                <a:ea typeface="微软雅黑" pitchFamily="34" charset="-122"/>
              </a:rPr>
              <a:t>A</a:t>
            </a:r>
          </a:p>
        </p:txBody>
      </p:sp>
      <p:sp>
        <p:nvSpPr>
          <p:cNvPr id="63" name="Rectangle 7"/>
          <p:cNvSpPr>
            <a:spLocks noChangeArrowheads="1"/>
          </p:cNvSpPr>
          <p:nvPr/>
        </p:nvSpPr>
        <p:spPr bwMode="auto">
          <a:xfrm>
            <a:off x="7708410" y="1262204"/>
            <a:ext cx="30617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a:solidFill>
                  <a:srgbClr val="0000FF"/>
                </a:solidFill>
                <a:latin typeface="微软雅黑" pitchFamily="34" charset="-122"/>
                <a:ea typeface="微软雅黑" pitchFamily="34" charset="-122"/>
              </a:rPr>
              <a:t>B</a:t>
            </a:r>
          </a:p>
        </p:txBody>
      </p:sp>
      <p:grpSp>
        <p:nvGrpSpPr>
          <p:cNvPr id="64" name="Group 8"/>
          <p:cNvGrpSpPr>
            <a:grpSpLocks/>
          </p:cNvGrpSpPr>
          <p:nvPr/>
        </p:nvGrpSpPr>
        <p:grpSpPr bwMode="auto">
          <a:xfrm>
            <a:off x="6657495" y="1675530"/>
            <a:ext cx="1071912" cy="489960"/>
            <a:chOff x="3769" y="1868"/>
            <a:chExt cx="1072" cy="490"/>
          </a:xfrm>
        </p:grpSpPr>
        <p:sp>
          <p:nvSpPr>
            <p:cNvPr id="65" name="Freeform 9"/>
            <p:cNvSpPr>
              <a:spLocks/>
            </p:cNvSpPr>
            <p:nvPr/>
          </p:nvSpPr>
          <p:spPr bwMode="auto">
            <a:xfrm>
              <a:off x="3769" y="1868"/>
              <a:ext cx="1072" cy="490"/>
            </a:xfrm>
            <a:custGeom>
              <a:avLst/>
              <a:gdLst>
                <a:gd name="T0" fmla="*/ 0 w 1033"/>
                <a:gd name="T1" fmla="*/ 0 h 457"/>
                <a:gd name="T2" fmla="*/ 1071 w 1033"/>
                <a:gd name="T3" fmla="*/ 152 h 457"/>
                <a:gd name="T4" fmla="*/ 1071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6" name="AutoShape 10"/>
            <p:cNvSpPr>
              <a:spLocks noChangeArrowheads="1"/>
            </p:cNvSpPr>
            <p:nvPr/>
          </p:nvSpPr>
          <p:spPr bwMode="auto">
            <a:xfrm rot="480000">
              <a:off x="4521" y="2114"/>
              <a:ext cx="291" cy="100"/>
            </a:xfrm>
            <a:prstGeom prst="rightArrow">
              <a:avLst>
                <a:gd name="adj1" fmla="val 50000"/>
                <a:gd name="adj2" fmla="val 145513"/>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Rectangle 11"/>
            <p:cNvSpPr>
              <a:spLocks noChangeArrowheads="1"/>
            </p:cNvSpPr>
            <p:nvPr/>
          </p:nvSpPr>
          <p:spPr bwMode="auto">
            <a:xfrm rot="540000">
              <a:off x="3968" y="1941"/>
              <a:ext cx="441" cy="3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grpSp>
      <p:grpSp>
        <p:nvGrpSpPr>
          <p:cNvPr id="68" name="Group 12"/>
          <p:cNvGrpSpPr>
            <a:grpSpLocks/>
          </p:cNvGrpSpPr>
          <p:nvPr/>
        </p:nvGrpSpPr>
        <p:grpSpPr bwMode="auto">
          <a:xfrm>
            <a:off x="6656495" y="2605453"/>
            <a:ext cx="1155905" cy="489960"/>
            <a:chOff x="3439" y="3564"/>
            <a:chExt cx="1156" cy="490"/>
          </a:xfrm>
        </p:grpSpPr>
        <p:sp>
          <p:nvSpPr>
            <p:cNvPr id="69" name="Freeform 13"/>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0" name="AutoShape 14"/>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Rectangle 15"/>
            <p:cNvSpPr>
              <a:spLocks noChangeArrowheads="1"/>
            </p:cNvSpPr>
            <p:nvPr/>
          </p:nvSpPr>
          <p:spPr bwMode="auto">
            <a:xfrm rot="540000">
              <a:off x="3642" y="3633"/>
              <a:ext cx="441" cy="30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grpSp>
      <p:sp>
        <p:nvSpPr>
          <p:cNvPr id="72" name="Text Box 16"/>
          <p:cNvSpPr txBox="1">
            <a:spLocks noChangeArrowheads="1"/>
          </p:cNvSpPr>
          <p:nvPr/>
        </p:nvSpPr>
        <p:spPr bwMode="auto">
          <a:xfrm>
            <a:off x="6810101" y="397224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smtClean="0">
                <a:solidFill>
                  <a:srgbClr val="0000FF"/>
                </a:solidFill>
                <a:latin typeface="微软雅黑" pitchFamily="34" charset="-122"/>
                <a:ea typeface="微软雅黑" pitchFamily="34" charset="-122"/>
              </a:rPr>
              <a:t>分组丢失</a:t>
            </a:r>
            <a:endParaRPr kumimoji="0" lang="zh-CN" altLang="en-US" sz="1400" b="1" dirty="0">
              <a:solidFill>
                <a:srgbClr val="0000FF"/>
              </a:solidFill>
              <a:latin typeface="微软雅黑" pitchFamily="34" charset="-122"/>
              <a:ea typeface="微软雅黑" pitchFamily="34" charset="-122"/>
            </a:endParaRPr>
          </a:p>
        </p:txBody>
      </p:sp>
      <p:grpSp>
        <p:nvGrpSpPr>
          <p:cNvPr id="73" name="Group 17"/>
          <p:cNvGrpSpPr>
            <a:grpSpLocks/>
          </p:cNvGrpSpPr>
          <p:nvPr/>
        </p:nvGrpSpPr>
        <p:grpSpPr bwMode="auto">
          <a:xfrm>
            <a:off x="6639496" y="3065418"/>
            <a:ext cx="1176904" cy="350972"/>
            <a:chOff x="2012" y="2265"/>
            <a:chExt cx="1177" cy="351"/>
          </a:xfrm>
        </p:grpSpPr>
        <p:sp>
          <p:nvSpPr>
            <p:cNvPr id="74" name="Line 18"/>
            <p:cNvSpPr>
              <a:spLocks noChangeShapeType="1"/>
            </p:cNvSpPr>
            <p:nvPr/>
          </p:nvSpPr>
          <p:spPr bwMode="auto">
            <a:xfrm flipH="1">
              <a:off x="2012" y="2415"/>
              <a:ext cx="1177"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5" name="Text Box 19"/>
            <p:cNvSpPr txBox="1">
              <a:spLocks noChangeArrowheads="1"/>
            </p:cNvSpPr>
            <p:nvPr/>
          </p:nvSpPr>
          <p:spPr bwMode="auto">
            <a:xfrm rot="21169770">
              <a:off x="2147" y="2265"/>
              <a:ext cx="6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smtClean="0">
                  <a:latin typeface="微软雅黑" pitchFamily="34" charset="-122"/>
                  <a:ea typeface="微软雅黑" pitchFamily="34" charset="-122"/>
                </a:rPr>
                <a:t>ACK </a:t>
              </a:r>
              <a:r>
                <a:rPr kumimoji="0" lang="en-US" altLang="zh-CN" sz="1400" b="1" baseline="-25000" dirty="0" smtClean="0">
                  <a:latin typeface="微软雅黑" pitchFamily="34" charset="-122"/>
                  <a:ea typeface="微软雅黑" pitchFamily="34" charset="-122"/>
                </a:rPr>
                <a:t>1</a:t>
              </a:r>
              <a:endParaRPr kumimoji="0" lang="en-US" altLang="zh-CN" sz="1400" b="1" dirty="0">
                <a:latin typeface="微软雅黑" pitchFamily="34" charset="-122"/>
                <a:ea typeface="微软雅黑" pitchFamily="34" charset="-122"/>
              </a:endParaRPr>
            </a:p>
          </p:txBody>
        </p:sp>
      </p:grpSp>
      <p:sp>
        <p:nvSpPr>
          <p:cNvPr id="76" name="AutoShape 20"/>
          <p:cNvSpPr>
            <a:spLocks noChangeArrowheads="1"/>
          </p:cNvSpPr>
          <p:nvPr/>
        </p:nvSpPr>
        <p:spPr bwMode="auto">
          <a:xfrm>
            <a:off x="7547422" y="1610535"/>
            <a:ext cx="475961" cy="458962"/>
          </a:xfrm>
          <a:prstGeom prst="irregularSeal1">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Text Box 24"/>
          <p:cNvSpPr txBox="1">
            <a:spLocks noChangeArrowheads="1"/>
          </p:cNvSpPr>
          <p:nvPr/>
        </p:nvSpPr>
        <p:spPr bwMode="auto">
          <a:xfrm>
            <a:off x="5725571" y="262645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a:solidFill>
                  <a:srgbClr val="CC00CC"/>
                </a:solidFill>
                <a:latin typeface="微软雅黑" pitchFamily="34" charset="-122"/>
                <a:ea typeface="微软雅黑" pitchFamily="34" charset="-122"/>
              </a:rPr>
              <a:t>超时重发</a:t>
            </a:r>
          </a:p>
        </p:txBody>
      </p:sp>
      <p:grpSp>
        <p:nvGrpSpPr>
          <p:cNvPr id="78" name="Group 25"/>
          <p:cNvGrpSpPr>
            <a:grpSpLocks/>
          </p:cNvGrpSpPr>
          <p:nvPr/>
        </p:nvGrpSpPr>
        <p:grpSpPr bwMode="auto">
          <a:xfrm>
            <a:off x="6076541" y="2019501"/>
            <a:ext cx="502959" cy="583952"/>
            <a:chOff x="3188" y="2204"/>
            <a:chExt cx="503" cy="584"/>
          </a:xfrm>
        </p:grpSpPr>
        <p:sp>
          <p:nvSpPr>
            <p:cNvPr id="79" name="AutoShape 26"/>
            <p:cNvSpPr>
              <a:spLocks/>
            </p:cNvSpPr>
            <p:nvPr/>
          </p:nvSpPr>
          <p:spPr bwMode="auto">
            <a:xfrm>
              <a:off x="3635" y="2204"/>
              <a:ext cx="56" cy="584"/>
            </a:xfrm>
            <a:prstGeom prst="leftBrace">
              <a:avLst>
                <a:gd name="adj1" fmla="val 8690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Text Box 27"/>
            <p:cNvSpPr txBox="1">
              <a:spLocks noChangeArrowheads="1"/>
            </p:cNvSpPr>
            <p:nvPr/>
          </p:nvSpPr>
          <p:spPr bwMode="auto">
            <a:xfrm>
              <a:off x="3188" y="2311"/>
              <a:ext cx="46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a:solidFill>
                    <a:srgbClr val="0000FF"/>
                  </a:solidFill>
                  <a:latin typeface="微软雅黑" pitchFamily="34" charset="-122"/>
                  <a:ea typeface="微软雅黑" pitchFamily="34" charset="-122"/>
                </a:rPr>
                <a:t>t</a:t>
              </a:r>
              <a:r>
                <a:rPr kumimoji="0" lang="en-US" altLang="zh-CN" sz="1400" b="1" baseline="-25000" dirty="0">
                  <a:solidFill>
                    <a:srgbClr val="0000FF"/>
                  </a:solidFill>
                  <a:latin typeface="微软雅黑" pitchFamily="34" charset="-122"/>
                  <a:ea typeface="微软雅黑" pitchFamily="34" charset="-122"/>
                </a:rPr>
                <a:t>out</a:t>
              </a:r>
            </a:p>
          </p:txBody>
        </p:sp>
      </p:grpSp>
      <p:grpSp>
        <p:nvGrpSpPr>
          <p:cNvPr id="81" name="Group 33"/>
          <p:cNvGrpSpPr>
            <a:grpSpLocks/>
          </p:cNvGrpSpPr>
          <p:nvPr/>
        </p:nvGrpSpPr>
        <p:grpSpPr bwMode="auto">
          <a:xfrm>
            <a:off x="597204" y="1874081"/>
            <a:ext cx="1741229" cy="523314"/>
            <a:chOff x="446" y="1800"/>
            <a:chExt cx="1474" cy="443"/>
          </a:xfrm>
        </p:grpSpPr>
        <p:sp>
          <p:nvSpPr>
            <p:cNvPr id="82" name="Text Box 31"/>
            <p:cNvSpPr txBox="1">
              <a:spLocks noChangeArrowheads="1"/>
            </p:cNvSpPr>
            <p:nvPr/>
          </p:nvSpPr>
          <p:spPr bwMode="auto">
            <a:xfrm>
              <a:off x="446" y="1800"/>
              <a:ext cx="1194"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b="1" dirty="0" smtClean="0">
                  <a:solidFill>
                    <a:srgbClr val="CC00CC"/>
                  </a:solidFill>
                  <a:latin typeface="微软雅黑" pitchFamily="34" charset="-122"/>
                  <a:ea typeface="微软雅黑" pitchFamily="34" charset="-122"/>
                </a:rPr>
                <a:t>启动超级计时器，等待 </a:t>
              </a:r>
              <a:r>
                <a:rPr lang="en-US" altLang="zh-CN" sz="1400" b="1" dirty="0" smtClean="0">
                  <a:solidFill>
                    <a:srgbClr val="CC00CC"/>
                  </a:solidFill>
                  <a:latin typeface="微软雅黑" pitchFamily="34" charset="-122"/>
                  <a:ea typeface="微软雅黑" pitchFamily="34" charset="-122"/>
                </a:rPr>
                <a:t>ACK</a:t>
              </a:r>
              <a:endParaRPr lang="en-US" altLang="zh-CN" sz="1400" b="1" dirty="0">
                <a:solidFill>
                  <a:srgbClr val="CC00CC"/>
                </a:solidFill>
                <a:latin typeface="微软雅黑" pitchFamily="34" charset="-122"/>
                <a:ea typeface="微软雅黑" pitchFamily="34" charset="-122"/>
              </a:endParaRPr>
            </a:p>
          </p:txBody>
        </p:sp>
        <p:sp>
          <p:nvSpPr>
            <p:cNvPr id="83" name="Line 32"/>
            <p:cNvSpPr>
              <a:spLocks noChangeShapeType="1"/>
            </p:cNvSpPr>
            <p:nvPr/>
          </p:nvSpPr>
          <p:spPr bwMode="auto">
            <a:xfrm>
              <a:off x="1532" y="1920"/>
              <a:ext cx="388" cy="0"/>
            </a:xfrm>
            <a:prstGeom prst="line">
              <a:avLst/>
            </a:prstGeom>
            <a:noFill/>
            <a:ln w="28575">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latin typeface="微软雅黑" pitchFamily="34" charset="-122"/>
                <a:ea typeface="微软雅黑" pitchFamily="34" charset="-122"/>
              </a:endParaRPr>
            </a:p>
          </p:txBody>
        </p:sp>
      </p:grpSp>
      <p:grpSp>
        <p:nvGrpSpPr>
          <p:cNvPr id="84" name="Group 33"/>
          <p:cNvGrpSpPr>
            <a:grpSpLocks/>
          </p:cNvGrpSpPr>
          <p:nvPr/>
        </p:nvGrpSpPr>
        <p:grpSpPr bwMode="auto">
          <a:xfrm>
            <a:off x="4790508" y="1874081"/>
            <a:ext cx="1741229" cy="523314"/>
            <a:chOff x="446" y="1800"/>
            <a:chExt cx="1474" cy="443"/>
          </a:xfrm>
        </p:grpSpPr>
        <p:sp>
          <p:nvSpPr>
            <p:cNvPr id="85" name="Text Box 31"/>
            <p:cNvSpPr txBox="1">
              <a:spLocks noChangeArrowheads="1"/>
            </p:cNvSpPr>
            <p:nvPr/>
          </p:nvSpPr>
          <p:spPr bwMode="auto">
            <a:xfrm>
              <a:off x="446" y="1800"/>
              <a:ext cx="1194"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b="1" dirty="0" smtClean="0">
                  <a:solidFill>
                    <a:srgbClr val="CC00CC"/>
                  </a:solidFill>
                  <a:latin typeface="微软雅黑" pitchFamily="34" charset="-122"/>
                  <a:ea typeface="微软雅黑" pitchFamily="34" charset="-122"/>
                </a:rPr>
                <a:t>启动超级计时器，等待 </a:t>
              </a:r>
              <a:r>
                <a:rPr lang="en-US" altLang="zh-CN" sz="1400" b="1" dirty="0" smtClean="0">
                  <a:solidFill>
                    <a:srgbClr val="CC00CC"/>
                  </a:solidFill>
                  <a:latin typeface="微软雅黑" pitchFamily="34" charset="-122"/>
                  <a:ea typeface="微软雅黑" pitchFamily="34" charset="-122"/>
                </a:rPr>
                <a:t>ACK</a:t>
              </a:r>
              <a:endParaRPr lang="en-US" altLang="zh-CN" sz="1400" b="1" dirty="0">
                <a:solidFill>
                  <a:srgbClr val="CC00CC"/>
                </a:solidFill>
                <a:latin typeface="微软雅黑" pitchFamily="34" charset="-122"/>
                <a:ea typeface="微软雅黑" pitchFamily="34" charset="-122"/>
              </a:endParaRPr>
            </a:p>
          </p:txBody>
        </p:sp>
        <p:sp>
          <p:nvSpPr>
            <p:cNvPr id="86" name="Line 32"/>
            <p:cNvSpPr>
              <a:spLocks noChangeShapeType="1"/>
            </p:cNvSpPr>
            <p:nvPr/>
          </p:nvSpPr>
          <p:spPr bwMode="auto">
            <a:xfrm>
              <a:off x="1532" y="1920"/>
              <a:ext cx="388" cy="0"/>
            </a:xfrm>
            <a:prstGeom prst="line">
              <a:avLst/>
            </a:prstGeom>
            <a:noFill/>
            <a:ln w="28575">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27184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2000"/>
                                        <p:tgtEl>
                                          <p:spTgt spid="42"/>
                                        </p:tgtEl>
                                      </p:cBhvr>
                                    </p:animEffect>
                                  </p:childTnLst>
                                </p:cTn>
                              </p:par>
                            </p:childTnLst>
                          </p:cTn>
                        </p:par>
                        <p:par>
                          <p:cTn id="8" fill="hold">
                            <p:stCondLst>
                              <p:cond delay="40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1000"/>
                                        <p:tgtEl>
                                          <p:spTgt spid="81"/>
                                        </p:tgtEl>
                                      </p:cBhvr>
                                    </p:animEffect>
                                  </p:childTnLst>
                                </p:cTn>
                              </p:par>
                            </p:childTnLst>
                          </p:cTn>
                        </p:par>
                        <p:par>
                          <p:cTn id="12" fill="hold">
                            <p:stCondLst>
                              <p:cond delay="5000"/>
                            </p:stCondLst>
                            <p:childTnLst>
                              <p:par>
                                <p:cTn id="13" presetID="1" presetClass="entr" presetSubtype="0" fill="hold" grpId="0" nodeType="afterEffect">
                                  <p:stCondLst>
                                    <p:cond delay="1000"/>
                                  </p:stCondLst>
                                  <p:childTnLst>
                                    <p:set>
                                      <p:cBhvr>
                                        <p:cTn id="14" dur="1" fill="hold">
                                          <p:stCondLst>
                                            <p:cond delay="0"/>
                                          </p:stCondLst>
                                        </p:cTn>
                                        <p:tgtEl>
                                          <p:spTgt spid="54"/>
                                        </p:tgtEl>
                                        <p:attrNameLst>
                                          <p:attrName>style.visibility</p:attrName>
                                        </p:attrNameLst>
                                      </p:cBhvr>
                                      <p:to>
                                        <p:strVal val="visible"/>
                                      </p:to>
                                    </p:set>
                                  </p:childTnLst>
                                </p:cTn>
                              </p:par>
                            </p:childTnLst>
                          </p:cTn>
                        </p:par>
                        <p:par>
                          <p:cTn id="15" fill="hold">
                            <p:stCondLst>
                              <p:cond delay="6000"/>
                            </p:stCondLst>
                            <p:childTnLst>
                              <p:par>
                                <p:cTn id="16" presetID="35" presetClass="emph" presetSubtype="0" repeatCount="5000" fill="hold" grpId="1" nodeType="afterEffect">
                                  <p:stCondLst>
                                    <p:cond delay="0"/>
                                  </p:stCondLst>
                                  <p:childTnLst>
                                    <p:anim calcmode="discrete" valueType="str">
                                      <p:cBhvr>
                                        <p:cTn id="17" dur="1000" fill="hold"/>
                                        <p:tgtEl>
                                          <p:spTgt spid="54"/>
                                        </p:tgtEl>
                                        <p:attrNameLst>
                                          <p:attrName>style.visibility</p:attrName>
                                        </p:attrNameLst>
                                      </p:cBhvr>
                                      <p:tavLst>
                                        <p:tav tm="0">
                                          <p:val>
                                            <p:strVal val="hidden"/>
                                          </p:val>
                                        </p:tav>
                                        <p:tav tm="50000">
                                          <p:val>
                                            <p:strVal val="visible"/>
                                          </p:val>
                                        </p:tav>
                                      </p:tavLst>
                                    </p:anim>
                                  </p:childTnLst>
                                </p:cTn>
                              </p:par>
                            </p:childTnLst>
                          </p:cTn>
                        </p:par>
                        <p:par>
                          <p:cTn id="18" fill="hold">
                            <p:stCondLst>
                              <p:cond delay="11000"/>
                            </p:stCondLst>
                            <p:childTnLst>
                              <p:par>
                                <p:cTn id="19" presetID="1" presetClass="entr" presetSubtype="0" fill="hold" grpId="0" nodeType="afterEffect">
                                  <p:stCondLst>
                                    <p:cond delay="0"/>
                                  </p:stCondLst>
                                  <p:childTnLst>
                                    <p:set>
                                      <p:cBhvr>
                                        <p:cTn id="20" dur="1" fill="hold">
                                          <p:stCondLst>
                                            <p:cond delay="999"/>
                                          </p:stCondLst>
                                        </p:cTn>
                                        <p:tgtEl>
                                          <p:spTgt spid="53"/>
                                        </p:tgtEl>
                                        <p:attrNameLst>
                                          <p:attrName>style.visibility</p:attrName>
                                        </p:attrNameLst>
                                      </p:cBhvr>
                                      <p:to>
                                        <p:strVal val="visible"/>
                                      </p:to>
                                    </p:set>
                                  </p:childTnLst>
                                </p:cTn>
                              </p:par>
                            </p:childTnLst>
                          </p:cTn>
                        </p:par>
                        <p:par>
                          <p:cTn id="21" fill="hold">
                            <p:stCondLst>
                              <p:cond delay="12000"/>
                            </p:stCondLst>
                            <p:childTnLst>
                              <p:par>
                                <p:cTn id="22" presetID="1" presetClass="entr" presetSubtype="0" fill="hold" nodeType="afterEffect">
                                  <p:stCondLst>
                                    <p:cond delay="2000"/>
                                  </p:stCondLst>
                                  <p:childTnLst>
                                    <p:set>
                                      <p:cBhvr>
                                        <p:cTn id="23" dur="1" fill="hold">
                                          <p:stCondLst>
                                            <p:cond delay="0"/>
                                          </p:stCondLst>
                                        </p:cTn>
                                        <p:tgtEl>
                                          <p:spTgt spid="56"/>
                                        </p:tgtEl>
                                        <p:attrNameLst>
                                          <p:attrName>style.visibility</p:attrName>
                                        </p:attrNameLst>
                                      </p:cBhvr>
                                      <p:to>
                                        <p:strVal val="visible"/>
                                      </p:to>
                                    </p:set>
                                  </p:childTnLst>
                                </p:cTn>
                              </p:par>
                            </p:childTnLst>
                          </p:cTn>
                        </p:par>
                        <p:par>
                          <p:cTn id="24" fill="hold">
                            <p:stCondLst>
                              <p:cond delay="14000"/>
                            </p:stCondLst>
                            <p:childTnLst>
                              <p:par>
                                <p:cTn id="25" presetID="35" presetClass="emph" presetSubtype="0" repeatCount="5000" fill="hold" nodeType="afterEffect">
                                  <p:stCondLst>
                                    <p:cond delay="0"/>
                                  </p:stCondLst>
                                  <p:childTnLst>
                                    <p:anim calcmode="discrete" valueType="str">
                                      <p:cBhvr>
                                        <p:cTn id="26"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27" fill="hold">
                            <p:stCondLst>
                              <p:cond delay="19000"/>
                            </p:stCondLst>
                            <p:childTnLst>
                              <p:par>
                                <p:cTn id="28" presetID="1" presetClass="entr" presetSubtype="0" fill="hold" grpId="0" nodeType="afterEffect">
                                  <p:stCondLst>
                                    <p:cond delay="1000"/>
                                  </p:stCondLst>
                                  <p:childTnLst>
                                    <p:set>
                                      <p:cBhvr>
                                        <p:cTn id="29" dur="1" fill="hold">
                                          <p:stCondLst>
                                            <p:cond delay="0"/>
                                          </p:stCondLst>
                                        </p:cTn>
                                        <p:tgtEl>
                                          <p:spTgt spid="55"/>
                                        </p:tgtEl>
                                        <p:attrNameLst>
                                          <p:attrName>style.visibility</p:attrName>
                                        </p:attrNameLst>
                                      </p:cBhvr>
                                      <p:to>
                                        <p:strVal val="visible"/>
                                      </p:to>
                                    </p:set>
                                  </p:childTnLst>
                                </p:cTn>
                              </p:par>
                            </p:childTnLst>
                          </p:cTn>
                        </p:par>
                        <p:par>
                          <p:cTn id="30" fill="hold">
                            <p:stCondLst>
                              <p:cond delay="20000"/>
                            </p:stCondLst>
                            <p:childTnLst>
                              <p:par>
                                <p:cTn id="31" presetID="35" presetClass="emph" presetSubtype="0" repeatCount="5000" fill="hold" grpId="1" nodeType="afterEffect">
                                  <p:stCondLst>
                                    <p:cond delay="0"/>
                                  </p:stCondLst>
                                  <p:childTnLst>
                                    <p:anim calcmode="discrete" valueType="str">
                                      <p:cBhvr>
                                        <p:cTn id="32" dur="1000" fill="hold"/>
                                        <p:tgtEl>
                                          <p:spTgt spid="55"/>
                                        </p:tgtEl>
                                        <p:attrNameLst>
                                          <p:attrName>style.visibility</p:attrName>
                                        </p:attrNameLst>
                                      </p:cBhvr>
                                      <p:tavLst>
                                        <p:tav tm="0">
                                          <p:val>
                                            <p:strVal val="hidden"/>
                                          </p:val>
                                        </p:tav>
                                        <p:tav tm="50000">
                                          <p:val>
                                            <p:strVal val="visible"/>
                                          </p:val>
                                        </p:tav>
                                      </p:tavLst>
                                    </p:anim>
                                  </p:childTnLst>
                                </p:cTn>
                              </p:par>
                            </p:childTnLst>
                          </p:cTn>
                        </p:par>
                        <p:par>
                          <p:cTn id="33" fill="hold">
                            <p:stCondLst>
                              <p:cond delay="25000"/>
                            </p:stCondLst>
                            <p:childTnLst>
                              <p:par>
                                <p:cTn id="34" presetID="22" presetClass="entr" presetSubtype="8"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2000"/>
                                        <p:tgtEl>
                                          <p:spTgt spid="46"/>
                                        </p:tgtEl>
                                      </p:cBhvr>
                                    </p:animEffect>
                                  </p:childTnLst>
                                </p:cTn>
                              </p:par>
                            </p:childTnLst>
                          </p:cTn>
                        </p:par>
                        <p:par>
                          <p:cTn id="37" fill="hold">
                            <p:stCondLst>
                              <p:cond delay="27000"/>
                            </p:stCondLst>
                            <p:childTnLst>
                              <p:par>
                                <p:cTn id="38" presetID="22" presetClass="entr" presetSubtype="2" fill="hold" nodeType="afterEffect">
                                  <p:stCondLst>
                                    <p:cond delay="100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20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2000"/>
                                  </p:stCondLst>
                                  <p:childTnLst>
                                    <p:set>
                                      <p:cBhvr>
                                        <p:cTn id="44" dur="1" fill="hold">
                                          <p:stCondLst>
                                            <p:cond delay="0"/>
                                          </p:stCondLst>
                                        </p:cTn>
                                        <p:tgtEl>
                                          <p:spTgt spid="64"/>
                                        </p:tgtEl>
                                        <p:attrNameLst>
                                          <p:attrName>style.visibility</p:attrName>
                                        </p:attrNameLst>
                                      </p:cBhvr>
                                      <p:to>
                                        <p:strVal val="visible"/>
                                      </p:to>
                                    </p:set>
                                    <p:animEffect transition="in" filter="wipe(left)">
                                      <p:cBhvr>
                                        <p:cTn id="45" dur="2000"/>
                                        <p:tgtEl>
                                          <p:spTgt spid="64"/>
                                        </p:tgtEl>
                                      </p:cBhvr>
                                    </p:animEffect>
                                  </p:childTnLst>
                                </p:cTn>
                              </p:par>
                            </p:childTnLst>
                          </p:cTn>
                        </p:par>
                        <p:par>
                          <p:cTn id="46" fill="hold">
                            <p:stCondLst>
                              <p:cond delay="4000"/>
                            </p:stCondLst>
                            <p:childTnLst>
                              <p:par>
                                <p:cTn id="47" presetID="22" presetClass="entr" presetSubtype="8" fill="hold"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left)">
                                      <p:cBhvr>
                                        <p:cTn id="49" dur="1000"/>
                                        <p:tgtEl>
                                          <p:spTgt spid="84"/>
                                        </p:tgtEl>
                                      </p:cBhvr>
                                    </p:animEffect>
                                  </p:childTnLst>
                                </p:cTn>
                              </p:par>
                            </p:childTnLst>
                          </p:cTn>
                        </p:par>
                        <p:par>
                          <p:cTn id="50" fill="hold">
                            <p:stCondLst>
                              <p:cond delay="5000"/>
                            </p:stCondLst>
                            <p:childTnLst>
                              <p:par>
                                <p:cTn id="51" presetID="1" presetClass="entr" presetSubtype="0" fill="hold" grpId="0" nodeType="afterEffect">
                                  <p:stCondLst>
                                    <p:cond delay="1000"/>
                                  </p:stCondLst>
                                  <p:childTnLst>
                                    <p:set>
                                      <p:cBhvr>
                                        <p:cTn id="52" dur="1" fill="hold">
                                          <p:stCondLst>
                                            <p:cond delay="0"/>
                                          </p:stCondLst>
                                        </p:cTn>
                                        <p:tgtEl>
                                          <p:spTgt spid="76"/>
                                        </p:tgtEl>
                                        <p:attrNameLst>
                                          <p:attrName>style.visibility</p:attrName>
                                        </p:attrNameLst>
                                      </p:cBhvr>
                                      <p:to>
                                        <p:strVal val="visible"/>
                                      </p:to>
                                    </p:set>
                                  </p:childTnLst>
                                </p:cTn>
                              </p:par>
                            </p:childTnLst>
                          </p:cTn>
                        </p:par>
                        <p:par>
                          <p:cTn id="53" fill="hold">
                            <p:stCondLst>
                              <p:cond delay="6000"/>
                            </p:stCondLst>
                            <p:childTnLst>
                              <p:par>
                                <p:cTn id="54" presetID="35" presetClass="emph" presetSubtype="0" repeatCount="5000" fill="hold" grpId="1" nodeType="afterEffect">
                                  <p:stCondLst>
                                    <p:cond delay="0"/>
                                  </p:stCondLst>
                                  <p:childTnLst>
                                    <p:anim calcmode="discrete" valueType="str">
                                      <p:cBhvr>
                                        <p:cTn id="55" dur="1000" fill="hold"/>
                                        <p:tgtEl>
                                          <p:spTgt spid="76"/>
                                        </p:tgtEl>
                                        <p:attrNameLst>
                                          <p:attrName>style.visibility</p:attrName>
                                        </p:attrNameLst>
                                      </p:cBhvr>
                                      <p:tavLst>
                                        <p:tav tm="0">
                                          <p:val>
                                            <p:strVal val="hidden"/>
                                          </p:val>
                                        </p:tav>
                                        <p:tav tm="50000">
                                          <p:val>
                                            <p:strVal val="visible"/>
                                          </p:val>
                                        </p:tav>
                                      </p:tavLst>
                                    </p:anim>
                                  </p:childTnLst>
                                </p:cTn>
                              </p:par>
                            </p:childTnLst>
                          </p:cTn>
                        </p:par>
                        <p:par>
                          <p:cTn id="56" fill="hold">
                            <p:stCondLst>
                              <p:cond delay="11000"/>
                            </p:stCondLst>
                            <p:childTnLst>
                              <p:par>
                                <p:cTn id="57" presetID="1" presetClass="entr" presetSubtype="0"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par>
                          <p:cTn id="59" fill="hold">
                            <p:stCondLst>
                              <p:cond delay="11000"/>
                            </p:stCondLst>
                            <p:childTnLst>
                              <p:par>
                                <p:cTn id="60" presetID="35" presetClass="emph" presetSubtype="0" repeatCount="5000" fill="hold" nodeType="afterEffect">
                                  <p:stCondLst>
                                    <p:cond delay="0"/>
                                  </p:stCondLst>
                                  <p:childTnLst>
                                    <p:anim calcmode="discrete" valueType="str">
                                      <p:cBhvr>
                                        <p:cTn id="61" dur="1000" fill="hold"/>
                                        <p:tgtEl>
                                          <p:spTgt spid="78"/>
                                        </p:tgtEl>
                                        <p:attrNameLst>
                                          <p:attrName>style.visibility</p:attrName>
                                        </p:attrNameLst>
                                      </p:cBhvr>
                                      <p:tavLst>
                                        <p:tav tm="0">
                                          <p:val>
                                            <p:strVal val="hidden"/>
                                          </p:val>
                                        </p:tav>
                                        <p:tav tm="50000">
                                          <p:val>
                                            <p:strVal val="visible"/>
                                          </p:val>
                                        </p:tav>
                                      </p:tavLst>
                                    </p:anim>
                                  </p:childTnLst>
                                </p:cTn>
                              </p:par>
                            </p:childTnLst>
                          </p:cTn>
                        </p:par>
                        <p:par>
                          <p:cTn id="62" fill="hold">
                            <p:stCondLst>
                              <p:cond delay="16000"/>
                            </p:stCondLst>
                            <p:childTnLst>
                              <p:par>
                                <p:cTn id="63" presetID="1" presetClass="entr" presetSubtype="0" fill="hold" grpId="0" nodeType="afterEffect">
                                  <p:stCondLst>
                                    <p:cond delay="1000"/>
                                  </p:stCondLst>
                                  <p:childTnLst>
                                    <p:set>
                                      <p:cBhvr>
                                        <p:cTn id="64" dur="1" fill="hold">
                                          <p:stCondLst>
                                            <p:cond delay="0"/>
                                          </p:stCondLst>
                                        </p:cTn>
                                        <p:tgtEl>
                                          <p:spTgt spid="77"/>
                                        </p:tgtEl>
                                        <p:attrNameLst>
                                          <p:attrName>style.visibility</p:attrName>
                                        </p:attrNameLst>
                                      </p:cBhvr>
                                      <p:to>
                                        <p:strVal val="visible"/>
                                      </p:to>
                                    </p:set>
                                  </p:childTnLst>
                                </p:cTn>
                              </p:par>
                            </p:childTnLst>
                          </p:cTn>
                        </p:par>
                        <p:par>
                          <p:cTn id="65" fill="hold">
                            <p:stCondLst>
                              <p:cond delay="17000"/>
                            </p:stCondLst>
                            <p:childTnLst>
                              <p:par>
                                <p:cTn id="66" presetID="35" presetClass="emph" presetSubtype="0" repeatCount="5000" fill="hold" grpId="1" nodeType="afterEffect">
                                  <p:stCondLst>
                                    <p:cond delay="0"/>
                                  </p:stCondLst>
                                  <p:childTnLst>
                                    <p:anim calcmode="discrete" valueType="str">
                                      <p:cBhvr>
                                        <p:cTn id="67" dur="1000" fill="hold"/>
                                        <p:tgtEl>
                                          <p:spTgt spid="77"/>
                                        </p:tgtEl>
                                        <p:attrNameLst>
                                          <p:attrName>style.visibility</p:attrName>
                                        </p:attrNameLst>
                                      </p:cBhvr>
                                      <p:tavLst>
                                        <p:tav tm="0">
                                          <p:val>
                                            <p:strVal val="hidden"/>
                                          </p:val>
                                        </p:tav>
                                        <p:tav tm="50000">
                                          <p:val>
                                            <p:strVal val="visible"/>
                                          </p:val>
                                        </p:tav>
                                      </p:tavLst>
                                    </p:anim>
                                  </p:childTnLst>
                                </p:cTn>
                              </p:par>
                            </p:childTnLst>
                          </p:cTn>
                        </p:par>
                        <p:par>
                          <p:cTn id="68" fill="hold">
                            <p:stCondLst>
                              <p:cond delay="22000"/>
                            </p:stCondLst>
                            <p:childTnLst>
                              <p:par>
                                <p:cTn id="69" presetID="22" presetClass="entr" presetSubtype="8" fill="hold"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left)">
                                      <p:cBhvr>
                                        <p:cTn id="71" dur="2000"/>
                                        <p:tgtEl>
                                          <p:spTgt spid="68"/>
                                        </p:tgtEl>
                                      </p:cBhvr>
                                    </p:animEffect>
                                  </p:childTnLst>
                                </p:cTn>
                              </p:par>
                            </p:childTnLst>
                          </p:cTn>
                        </p:par>
                        <p:par>
                          <p:cTn id="72" fill="hold">
                            <p:stCondLst>
                              <p:cond delay="24000"/>
                            </p:stCondLst>
                            <p:childTnLst>
                              <p:par>
                                <p:cTn id="73" presetID="22" presetClass="entr" presetSubtype="2" fill="hold" nodeType="afterEffect">
                                  <p:stCondLst>
                                    <p:cond delay="1000"/>
                                  </p:stCondLst>
                                  <p:childTnLst>
                                    <p:set>
                                      <p:cBhvr>
                                        <p:cTn id="74" dur="1" fill="hold">
                                          <p:stCondLst>
                                            <p:cond delay="0"/>
                                          </p:stCondLst>
                                        </p:cTn>
                                        <p:tgtEl>
                                          <p:spTgt spid="73"/>
                                        </p:tgtEl>
                                        <p:attrNameLst>
                                          <p:attrName>style.visibility</p:attrName>
                                        </p:attrNameLst>
                                      </p:cBhvr>
                                      <p:to>
                                        <p:strVal val="visible"/>
                                      </p:to>
                                    </p:set>
                                    <p:animEffect transition="in" filter="wipe(right)">
                                      <p:cBhvr>
                                        <p:cTn id="75"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4" grpId="1" animBg="1"/>
      <p:bldP spid="55" grpId="0"/>
      <p:bldP spid="55" grpId="1"/>
      <p:bldP spid="76" grpId="0" animBg="1"/>
      <p:bldP spid="76" grpId="1" animBg="1"/>
      <p:bldP spid="77" grpId="0"/>
      <p:bldP spid="7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2124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80166" y="588036"/>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确认丢失和确认迟到</a:t>
            </a:r>
          </a:p>
        </p:txBody>
      </p:sp>
      <p:sp>
        <p:nvSpPr>
          <p:cNvPr id="4" name="Rectangle 68"/>
          <p:cNvSpPr>
            <a:spLocks noChangeArrowheads="1"/>
          </p:cNvSpPr>
          <p:nvPr/>
        </p:nvSpPr>
        <p:spPr bwMode="auto">
          <a:xfrm>
            <a:off x="502920" y="947770"/>
            <a:ext cx="8266435" cy="3375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2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确认丢失</a:t>
            </a:r>
          </a:p>
          <a:p>
            <a:pPr marL="633413" indent="-342900">
              <a:lnSpc>
                <a:spcPts val="3200"/>
              </a:lnSpc>
              <a:buClr>
                <a:srgbClr val="7030A0"/>
              </a:buClr>
              <a:buFont typeface="+mj-lt"/>
              <a:buAutoNum type="arabicPeriod"/>
            </a:pPr>
            <a:r>
              <a:rPr lang="zh-CN" altLang="en-US" b="1" dirty="0">
                <a:latin typeface="微软雅黑" pitchFamily="34" charset="-122"/>
                <a:ea typeface="微软雅黑" pitchFamily="34" charset="-122"/>
              </a:rPr>
              <a:t>若 </a:t>
            </a:r>
            <a:r>
              <a:rPr lang="en-US" altLang="zh-CN" b="1" dirty="0">
                <a:latin typeface="微软雅黑" pitchFamily="34" charset="-122"/>
                <a:ea typeface="微软雅黑" pitchFamily="34" charset="-122"/>
              </a:rPr>
              <a:t>B </a:t>
            </a:r>
            <a:r>
              <a:rPr lang="zh-CN" altLang="en-US" b="1" dirty="0">
                <a:latin typeface="微软雅黑" pitchFamily="34" charset="-122"/>
                <a:ea typeface="微软雅黑" pitchFamily="34" charset="-122"/>
              </a:rPr>
              <a:t>所发送的对 </a:t>
            </a:r>
            <a:r>
              <a:rPr lang="en-US" altLang="zh-CN" b="1" dirty="0">
                <a:latin typeface="微软雅黑" pitchFamily="34" charset="-122"/>
                <a:ea typeface="微软雅黑" pitchFamily="34" charset="-122"/>
              </a:rPr>
              <a:t>M</a:t>
            </a:r>
            <a:r>
              <a:rPr lang="en-US" altLang="zh-CN" b="1" baseline="-25000" dirty="0">
                <a:latin typeface="微软雅黑" pitchFamily="34" charset="-122"/>
                <a:ea typeface="微软雅黑" pitchFamily="34" charset="-122"/>
              </a:rPr>
              <a:t>1</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的确认丢失了，那么 </a:t>
            </a:r>
            <a:r>
              <a:rPr lang="en-US" altLang="zh-CN" b="1" dirty="0">
                <a:latin typeface="微软雅黑" pitchFamily="34" charset="-122"/>
                <a:ea typeface="微软雅黑" pitchFamily="34" charset="-122"/>
              </a:rPr>
              <a:t>A </a:t>
            </a:r>
            <a:r>
              <a:rPr lang="zh-CN" altLang="en-US" b="1" dirty="0">
                <a:latin typeface="微软雅黑" pitchFamily="34" charset="-122"/>
                <a:ea typeface="微软雅黑" pitchFamily="34" charset="-122"/>
              </a:rPr>
              <a:t>在设定的超时重传时间内不能收到确认，但 </a:t>
            </a:r>
            <a:r>
              <a:rPr lang="en-US" altLang="zh-CN" b="1" dirty="0">
                <a:latin typeface="微软雅黑" pitchFamily="34" charset="-122"/>
                <a:ea typeface="微软雅黑" pitchFamily="34" charset="-122"/>
              </a:rPr>
              <a:t>A </a:t>
            </a:r>
            <a:r>
              <a:rPr lang="zh-CN" altLang="en-US" b="1" dirty="0">
                <a:latin typeface="微软雅黑" pitchFamily="34" charset="-122"/>
                <a:ea typeface="微软雅黑" pitchFamily="34" charset="-122"/>
              </a:rPr>
              <a:t>并无法知道：是自己发送的分组出错、丢失了，</a:t>
            </a:r>
            <a:r>
              <a:rPr lang="zh-CN" altLang="en-US" b="1" dirty="0">
                <a:solidFill>
                  <a:srgbClr val="0000FF"/>
                </a:solidFill>
                <a:latin typeface="微软雅黑" pitchFamily="34" charset="-122"/>
                <a:ea typeface="微软雅黑" pitchFamily="34" charset="-122"/>
              </a:rPr>
              <a:t>或者 </a:t>
            </a:r>
            <a:r>
              <a:rPr lang="zh-CN" altLang="en-US" b="1" dirty="0">
                <a:latin typeface="微软雅黑" pitchFamily="34" charset="-122"/>
                <a:ea typeface="微软雅黑" pitchFamily="34" charset="-122"/>
              </a:rPr>
              <a:t>是 </a:t>
            </a:r>
            <a:r>
              <a:rPr lang="en-US" altLang="zh-CN" b="1" dirty="0">
                <a:latin typeface="微软雅黑" pitchFamily="34" charset="-122"/>
                <a:ea typeface="微软雅黑" pitchFamily="34" charset="-122"/>
              </a:rPr>
              <a:t>B </a:t>
            </a:r>
            <a:r>
              <a:rPr lang="zh-CN" altLang="en-US" b="1" dirty="0">
                <a:latin typeface="微软雅黑" pitchFamily="34" charset="-122"/>
                <a:ea typeface="微软雅黑" pitchFamily="34" charset="-122"/>
              </a:rPr>
              <a:t>发送的确认丢失了。因此 </a:t>
            </a:r>
            <a:r>
              <a:rPr lang="en-US" altLang="zh-CN" b="1" dirty="0">
                <a:solidFill>
                  <a:srgbClr val="0000FF"/>
                </a:solidFill>
                <a:latin typeface="微软雅黑" pitchFamily="34" charset="-122"/>
                <a:ea typeface="微软雅黑" pitchFamily="34" charset="-122"/>
              </a:rPr>
              <a:t>A </a:t>
            </a:r>
            <a:r>
              <a:rPr lang="zh-CN" altLang="en-US" b="1" dirty="0">
                <a:solidFill>
                  <a:srgbClr val="0000FF"/>
                </a:solidFill>
                <a:latin typeface="微软雅黑" pitchFamily="34" charset="-122"/>
                <a:ea typeface="微软雅黑" pitchFamily="34" charset="-122"/>
              </a:rPr>
              <a:t>在超时计时器到期后就要重传 </a:t>
            </a:r>
            <a:r>
              <a:rPr lang="en-US" altLang="zh-CN" b="1" dirty="0">
                <a:solidFill>
                  <a:srgbClr val="0000FF"/>
                </a:solidFill>
                <a:latin typeface="微软雅黑" pitchFamily="34" charset="-122"/>
                <a:ea typeface="微软雅黑" pitchFamily="34" charset="-122"/>
              </a:rPr>
              <a:t>M</a:t>
            </a:r>
            <a:r>
              <a:rPr lang="en-US" altLang="zh-CN" b="1" baseline="-25000" dirty="0">
                <a:solidFill>
                  <a:srgbClr val="0000FF"/>
                </a:solidFill>
                <a:latin typeface="微软雅黑" pitchFamily="34" charset="-122"/>
                <a:ea typeface="微软雅黑" pitchFamily="34" charset="-122"/>
              </a:rPr>
              <a:t>1</a:t>
            </a:r>
            <a:r>
              <a:rPr lang="zh-CN" altLang="en-US" b="1" dirty="0">
                <a:latin typeface="微软雅黑" pitchFamily="34" charset="-122"/>
                <a:ea typeface="微软雅黑" pitchFamily="34" charset="-122"/>
              </a:rPr>
              <a:t>。</a:t>
            </a:r>
          </a:p>
          <a:p>
            <a:pPr marL="633413" indent="-342900">
              <a:lnSpc>
                <a:spcPts val="3200"/>
              </a:lnSpc>
              <a:buClr>
                <a:srgbClr val="7030A0"/>
              </a:buClr>
              <a:buFont typeface="+mj-lt"/>
              <a:buAutoNum type="arabicPeriod"/>
            </a:pPr>
            <a:r>
              <a:rPr lang="zh-CN" altLang="en-US" b="1" dirty="0">
                <a:latin typeface="微软雅黑" pitchFamily="34" charset="-122"/>
                <a:ea typeface="微软雅黑" pitchFamily="34" charset="-122"/>
              </a:rPr>
              <a:t>假定 </a:t>
            </a:r>
            <a:r>
              <a:rPr lang="en-US" altLang="zh-CN" b="1" dirty="0">
                <a:latin typeface="微软雅黑" pitchFamily="34" charset="-122"/>
                <a:ea typeface="微软雅黑" pitchFamily="34" charset="-122"/>
              </a:rPr>
              <a:t>B </a:t>
            </a:r>
            <a:r>
              <a:rPr lang="zh-CN" altLang="en-US" b="1" dirty="0">
                <a:latin typeface="微软雅黑" pitchFamily="34" charset="-122"/>
                <a:ea typeface="微软雅黑" pitchFamily="34" charset="-122"/>
              </a:rPr>
              <a:t>又收到了重传的分组 </a:t>
            </a:r>
            <a:r>
              <a:rPr lang="en-US" altLang="zh-CN" b="1" dirty="0" smtClean="0">
                <a:latin typeface="微软雅黑" pitchFamily="34" charset="-122"/>
                <a:ea typeface="微软雅黑" pitchFamily="34" charset="-122"/>
              </a:rPr>
              <a:t>M</a:t>
            </a:r>
            <a:r>
              <a:rPr lang="en-US" altLang="zh-CN" b="1" baseline="-25000" dirty="0">
                <a:latin typeface="微软雅黑" pitchFamily="34" charset="-122"/>
                <a:ea typeface="微软雅黑" pitchFamily="34" charset="-122"/>
              </a:rPr>
              <a:t>1</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这时 </a:t>
            </a:r>
            <a:r>
              <a:rPr lang="en-US" altLang="zh-CN" b="1" dirty="0">
                <a:latin typeface="微软雅黑" pitchFamily="34" charset="-122"/>
                <a:ea typeface="微软雅黑" pitchFamily="34" charset="-122"/>
              </a:rPr>
              <a:t>B </a:t>
            </a:r>
            <a:r>
              <a:rPr lang="zh-CN" altLang="en-US" b="1" dirty="0">
                <a:latin typeface="微软雅黑" pitchFamily="34" charset="-122"/>
                <a:ea typeface="微软雅黑" pitchFamily="34" charset="-122"/>
              </a:rPr>
              <a:t>应采取两个行动：</a:t>
            </a:r>
          </a:p>
          <a:p>
            <a:pPr marL="990600" indent="-342900">
              <a:lnSpc>
                <a:spcPts val="3200"/>
              </a:lnSpc>
              <a:buClr>
                <a:srgbClr val="CC00CC"/>
              </a:buClr>
              <a:buFont typeface="Arial" pitchFamily="34" charset="0"/>
              <a:buChar char="•"/>
            </a:pPr>
            <a:r>
              <a:rPr lang="zh-CN" altLang="en-US" b="1" dirty="0">
                <a:latin typeface="微软雅黑" pitchFamily="34" charset="-122"/>
                <a:ea typeface="微软雅黑" pitchFamily="34" charset="-122"/>
              </a:rPr>
              <a:t>第一，</a:t>
            </a:r>
            <a:r>
              <a:rPr lang="zh-CN" altLang="en-US" b="1" dirty="0">
                <a:solidFill>
                  <a:srgbClr val="0000FF"/>
                </a:solidFill>
                <a:latin typeface="微软雅黑" pitchFamily="34" charset="-122"/>
                <a:ea typeface="微软雅黑" pitchFamily="34" charset="-122"/>
              </a:rPr>
              <a:t>丢弃</a:t>
            </a:r>
            <a:r>
              <a:rPr lang="zh-CN" altLang="en-US" b="1" dirty="0">
                <a:latin typeface="微软雅黑" pitchFamily="34" charset="-122"/>
                <a:ea typeface="微软雅黑" pitchFamily="34" charset="-122"/>
              </a:rPr>
              <a:t>这个重复的分组 </a:t>
            </a:r>
            <a:r>
              <a:rPr lang="en-US" altLang="zh-CN" b="1" dirty="0" smtClean="0">
                <a:latin typeface="微软雅黑" pitchFamily="34" charset="-122"/>
                <a:ea typeface="微软雅黑" pitchFamily="34" charset="-122"/>
              </a:rPr>
              <a:t>M</a:t>
            </a:r>
            <a:r>
              <a:rPr lang="en-US" altLang="zh-CN" b="1" baseline="-25000" dirty="0">
                <a:latin typeface="微软雅黑" pitchFamily="34" charset="-122"/>
                <a:ea typeface="微软雅黑" pitchFamily="34" charset="-122"/>
              </a:rPr>
              <a:t>1</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不向上层交付。</a:t>
            </a:r>
          </a:p>
          <a:p>
            <a:pPr marL="990600" indent="-342900">
              <a:lnSpc>
                <a:spcPts val="3200"/>
              </a:lnSpc>
              <a:buClr>
                <a:srgbClr val="CC00CC"/>
              </a:buClr>
              <a:buFont typeface="Arial" pitchFamily="34" charset="0"/>
              <a:buChar char="•"/>
            </a:pPr>
            <a:r>
              <a:rPr lang="zh-CN" altLang="en-US" b="1" dirty="0">
                <a:latin typeface="微软雅黑" pitchFamily="34" charset="-122"/>
                <a:ea typeface="微软雅黑" pitchFamily="34" charset="-122"/>
              </a:rPr>
              <a:t>第二，</a:t>
            </a:r>
            <a:r>
              <a:rPr lang="zh-CN" altLang="en-US" b="1" dirty="0">
                <a:solidFill>
                  <a:srgbClr val="0000FF"/>
                </a:solidFill>
                <a:latin typeface="微软雅黑" pitchFamily="34" charset="-122"/>
                <a:ea typeface="微软雅黑" pitchFamily="34" charset="-122"/>
              </a:rPr>
              <a:t>向 </a:t>
            </a:r>
            <a:r>
              <a:rPr lang="en-US" altLang="zh-CN" b="1" dirty="0">
                <a:solidFill>
                  <a:srgbClr val="0000FF"/>
                </a:solidFill>
                <a:latin typeface="微软雅黑" pitchFamily="34" charset="-122"/>
                <a:ea typeface="微软雅黑" pitchFamily="34" charset="-122"/>
              </a:rPr>
              <a:t>A </a:t>
            </a:r>
            <a:r>
              <a:rPr lang="zh-CN" altLang="en-US" b="1" dirty="0">
                <a:solidFill>
                  <a:srgbClr val="0000FF"/>
                </a:solidFill>
                <a:latin typeface="微软雅黑" pitchFamily="34" charset="-122"/>
                <a:ea typeface="微软雅黑" pitchFamily="34" charset="-122"/>
              </a:rPr>
              <a:t>发送确认</a:t>
            </a:r>
            <a:r>
              <a:rPr lang="zh-CN" altLang="en-US" b="1" dirty="0">
                <a:latin typeface="微软雅黑" pitchFamily="34" charset="-122"/>
                <a:ea typeface="微软雅黑" pitchFamily="34" charset="-122"/>
              </a:rPr>
              <a:t>。不能认为已经发送过确认就不再发送，因为 </a:t>
            </a:r>
            <a:r>
              <a:rPr lang="en-US" altLang="zh-CN" b="1" dirty="0">
                <a:latin typeface="微软雅黑" pitchFamily="34" charset="-122"/>
                <a:ea typeface="微软雅黑" pitchFamily="34" charset="-122"/>
              </a:rPr>
              <a:t>A </a:t>
            </a:r>
            <a:r>
              <a:rPr lang="zh-CN" altLang="en-US" b="1" dirty="0">
                <a:latin typeface="微软雅黑" pitchFamily="34" charset="-122"/>
                <a:ea typeface="微软雅黑" pitchFamily="34" charset="-122"/>
              </a:rPr>
              <a:t>之所以重传 </a:t>
            </a:r>
            <a:r>
              <a:rPr lang="en-US" altLang="zh-CN" b="1" dirty="0" smtClean="0">
                <a:latin typeface="微软雅黑" pitchFamily="34" charset="-122"/>
                <a:ea typeface="微软雅黑" pitchFamily="34" charset="-122"/>
              </a:rPr>
              <a:t>M</a:t>
            </a:r>
            <a:r>
              <a:rPr lang="en-US" altLang="zh-CN" b="1" baseline="-25000" dirty="0">
                <a:latin typeface="微软雅黑" pitchFamily="34" charset="-122"/>
                <a:ea typeface="微软雅黑" pitchFamily="34" charset="-122"/>
              </a:rPr>
              <a:t>1</a:t>
            </a:r>
            <a:r>
              <a:rPr lang="en-US" altLang="zh-CN"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就表示 </a:t>
            </a:r>
            <a:r>
              <a:rPr lang="en-US" altLang="zh-CN" b="1" dirty="0">
                <a:latin typeface="微软雅黑" pitchFamily="34" charset="-122"/>
                <a:ea typeface="微软雅黑" pitchFamily="34" charset="-122"/>
              </a:rPr>
              <a:t>A </a:t>
            </a:r>
            <a:r>
              <a:rPr lang="zh-CN" altLang="en-US" b="1" dirty="0">
                <a:latin typeface="微软雅黑" pitchFamily="34" charset="-122"/>
                <a:ea typeface="微软雅黑" pitchFamily="34" charset="-122"/>
              </a:rPr>
              <a:t>没有收到对 </a:t>
            </a:r>
            <a:r>
              <a:rPr lang="en-US" altLang="zh-CN" b="1" dirty="0" smtClean="0">
                <a:latin typeface="微软雅黑" pitchFamily="34" charset="-122"/>
                <a:ea typeface="微软雅黑" pitchFamily="34" charset="-122"/>
              </a:rPr>
              <a:t>M</a:t>
            </a:r>
            <a:r>
              <a:rPr lang="en-US" altLang="zh-CN" b="1" baseline="-25000" dirty="0">
                <a:latin typeface="微软雅黑" pitchFamily="34" charset="-122"/>
                <a:ea typeface="微软雅黑" pitchFamily="34" charset="-122"/>
              </a:rPr>
              <a:t>1</a:t>
            </a:r>
            <a:r>
              <a:rPr lang="en-US" altLang="zh-CN" b="1" dirty="0" smtClean="0">
                <a:latin typeface="微软雅黑" pitchFamily="34" charset="-122"/>
                <a:ea typeface="微软雅黑" pitchFamily="34" charset="-122"/>
              </a:rPr>
              <a:t> </a:t>
            </a:r>
            <a:r>
              <a:rPr lang="zh-CN" altLang="en-US" b="1" dirty="0">
                <a:latin typeface="微软雅黑" pitchFamily="34" charset="-122"/>
                <a:ea typeface="微软雅黑" pitchFamily="34" charset="-122"/>
              </a:rPr>
              <a:t>的确认</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28631794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35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80166" y="990372"/>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确认丢失和确认迟到</a:t>
            </a:r>
          </a:p>
        </p:txBody>
      </p:sp>
      <p:sp>
        <p:nvSpPr>
          <p:cNvPr id="4" name="Rectangle 68"/>
          <p:cNvSpPr>
            <a:spLocks noChangeArrowheads="1"/>
          </p:cNvSpPr>
          <p:nvPr/>
        </p:nvSpPr>
        <p:spPr bwMode="auto">
          <a:xfrm>
            <a:off x="556963" y="1386682"/>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确认迟到</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传输过程中没有出现差错，但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对分组 </a:t>
            </a:r>
            <a:r>
              <a:rPr lang="en-US" altLang="zh-CN" sz="2000" b="1" dirty="0" smtClean="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1</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的确认迟到了。</a:t>
            </a:r>
          </a:p>
          <a:p>
            <a:pPr marL="633413"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会收到重复的确认。对重复的确认的处理很简单：收下后就丢弃。</a:t>
            </a:r>
          </a:p>
          <a:p>
            <a:pPr marL="633413"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仍然会收到重复的 </a:t>
            </a:r>
            <a:r>
              <a:rPr lang="en-US" altLang="zh-CN" sz="2000" b="1" dirty="0" smtClean="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并且同样要丢弃重复的 </a:t>
            </a:r>
            <a:r>
              <a:rPr lang="en-US" altLang="zh-CN" sz="2000" b="1" dirty="0" smtClean="0">
                <a:latin typeface="微软雅黑" pitchFamily="34" charset="-122"/>
                <a:ea typeface="微软雅黑" pitchFamily="34" charset="-122"/>
              </a:rPr>
              <a:t>M</a:t>
            </a:r>
            <a:r>
              <a:rPr lang="en-US" altLang="zh-CN" sz="2000" b="1" baseline="-25000" dirty="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并重传确认分组。</a:t>
            </a:r>
          </a:p>
        </p:txBody>
      </p:sp>
    </p:spTree>
    <p:extLst>
      <p:ext uri="{BB962C8B-B14F-4D97-AF65-F5344CB8AC3E}">
        <p14:creationId xmlns:p14="http://schemas.microsoft.com/office/powerpoint/2010/main" val="1674976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67392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701580" y="65083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运输层的作用</a:t>
            </a:r>
          </a:p>
        </p:txBody>
      </p:sp>
      <p:sp>
        <p:nvSpPr>
          <p:cNvPr id="8" name="圆角矩形 7"/>
          <p:cNvSpPr/>
          <p:nvPr/>
        </p:nvSpPr>
        <p:spPr>
          <a:xfrm>
            <a:off x="545145" y="1143000"/>
            <a:ext cx="8053710"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438760" y="4034127"/>
            <a:ext cx="4617421" cy="307777"/>
          </a:xfrm>
          <a:prstGeom prst="rect">
            <a:avLst/>
          </a:prstGeom>
        </p:spPr>
        <p:txBody>
          <a:bodyPr wrap="square">
            <a:spAutoFit/>
          </a:bodyPr>
          <a:lstStyle/>
          <a:p>
            <a:pPr algn="ctr"/>
            <a:r>
              <a:rPr lang="zh-CN" altLang="en-US" sz="1400" b="1" dirty="0" smtClean="0">
                <a:latin typeface="微软雅黑" pitchFamily="34" charset="-122"/>
                <a:ea typeface="微软雅黑" pitchFamily="34" charset="-122"/>
              </a:rPr>
              <a:t>主机 </a:t>
            </a:r>
            <a:r>
              <a:rPr lang="en-US" altLang="zh-CN" sz="1400" b="1" dirty="0" smtClean="0">
                <a:latin typeface="微软雅黑" pitchFamily="34" charset="-122"/>
                <a:ea typeface="微软雅黑" pitchFamily="34" charset="-122"/>
              </a:rPr>
              <a:t>A </a:t>
            </a:r>
            <a:r>
              <a:rPr lang="zh-CN" altLang="en-US" sz="1400" b="1" dirty="0" smtClean="0">
                <a:latin typeface="微软雅黑" pitchFamily="34" charset="-122"/>
                <a:ea typeface="微软雅黑" pitchFamily="34" charset="-122"/>
              </a:rPr>
              <a:t>与 主机 </a:t>
            </a:r>
            <a:r>
              <a:rPr lang="en-US" altLang="zh-CN" sz="1400" b="1" dirty="0" smtClean="0">
                <a:latin typeface="微软雅黑" pitchFamily="34" charset="-122"/>
                <a:ea typeface="微软雅黑" pitchFamily="34" charset="-122"/>
              </a:rPr>
              <a:t>B </a:t>
            </a:r>
            <a:r>
              <a:rPr lang="zh-CN" altLang="en-US" sz="1400" b="1" dirty="0" smtClean="0">
                <a:latin typeface="微软雅黑" pitchFamily="34" charset="-122"/>
                <a:ea typeface="微软雅黑" pitchFamily="34" charset="-122"/>
              </a:rPr>
              <a:t>之间的通信的两层含义</a:t>
            </a:r>
            <a:endParaRPr lang="zh-CN" altLang="en-US" sz="1400" b="1" dirty="0">
              <a:latin typeface="微软雅黑" pitchFamily="34" charset="-122"/>
              <a:ea typeface="微软雅黑" pitchFamily="34" charset="-122"/>
            </a:endParaRPr>
          </a:p>
        </p:txBody>
      </p:sp>
      <p:sp>
        <p:nvSpPr>
          <p:cNvPr id="12" name="Line 315"/>
          <p:cNvSpPr>
            <a:spLocks noChangeShapeType="1"/>
          </p:cNvSpPr>
          <p:nvPr/>
        </p:nvSpPr>
        <p:spPr bwMode="auto">
          <a:xfrm>
            <a:off x="2806190" y="3452678"/>
            <a:ext cx="351996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9" name="Rectangle 333"/>
          <p:cNvSpPr>
            <a:spLocks noChangeArrowheads="1"/>
          </p:cNvSpPr>
          <p:nvPr/>
        </p:nvSpPr>
        <p:spPr bwMode="auto">
          <a:xfrm>
            <a:off x="1930783" y="3200873"/>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sp>
        <p:nvSpPr>
          <p:cNvPr id="32" name="Rectangle 336"/>
          <p:cNvSpPr>
            <a:spLocks noChangeArrowheads="1"/>
          </p:cNvSpPr>
          <p:nvPr/>
        </p:nvSpPr>
        <p:spPr bwMode="auto">
          <a:xfrm>
            <a:off x="2090771" y="2962019"/>
            <a:ext cx="61234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A</a:t>
            </a:r>
          </a:p>
        </p:txBody>
      </p:sp>
      <p:sp>
        <p:nvSpPr>
          <p:cNvPr id="33" name="Rectangle 337"/>
          <p:cNvSpPr>
            <a:spLocks noChangeArrowheads="1"/>
          </p:cNvSpPr>
          <p:nvPr/>
        </p:nvSpPr>
        <p:spPr bwMode="auto">
          <a:xfrm>
            <a:off x="6494828" y="2962019"/>
            <a:ext cx="60273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主机 </a:t>
            </a:r>
            <a:r>
              <a:rPr kumimoji="1" lang="en-US" altLang="zh-CN" sz="1050" b="1" dirty="0">
                <a:solidFill>
                  <a:srgbClr val="0033CC"/>
                </a:solidFill>
                <a:latin typeface="微软雅黑" pitchFamily="34" charset="-122"/>
                <a:ea typeface="微软雅黑" pitchFamily="34" charset="-122"/>
              </a:rPr>
              <a:t>B</a:t>
            </a:r>
          </a:p>
        </p:txBody>
      </p:sp>
      <p:sp>
        <p:nvSpPr>
          <p:cNvPr id="39" name="Rectangle 343"/>
          <p:cNvSpPr>
            <a:spLocks noChangeArrowheads="1"/>
          </p:cNvSpPr>
          <p:nvPr/>
        </p:nvSpPr>
        <p:spPr bwMode="auto">
          <a:xfrm>
            <a:off x="3559208" y="3101100"/>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1</a:t>
            </a:r>
          </a:p>
        </p:txBody>
      </p:sp>
      <p:pic>
        <p:nvPicPr>
          <p:cNvPr id="40" name="Picture 3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363" y="3335968"/>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1" name="Rectangle 345"/>
          <p:cNvSpPr>
            <a:spLocks noChangeArrowheads="1"/>
          </p:cNvSpPr>
          <p:nvPr/>
        </p:nvSpPr>
        <p:spPr bwMode="auto">
          <a:xfrm>
            <a:off x="4900790" y="3101100"/>
            <a:ext cx="73417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路由器 </a:t>
            </a:r>
            <a:r>
              <a:rPr kumimoji="1" lang="en-US" altLang="zh-CN" sz="1050" b="1" dirty="0">
                <a:solidFill>
                  <a:srgbClr val="0033CC"/>
                </a:solidFill>
                <a:latin typeface="微软雅黑" pitchFamily="34" charset="-122"/>
                <a:ea typeface="微软雅黑" pitchFamily="34" charset="-122"/>
              </a:rPr>
              <a:t>2</a:t>
            </a:r>
          </a:p>
        </p:txBody>
      </p:sp>
      <p:pic>
        <p:nvPicPr>
          <p:cNvPr id="47" name="Picture 3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3164" y="3286967"/>
            <a:ext cx="550145"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000" y="3286967"/>
            <a:ext cx="60130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358"/>
          <p:cNvSpPr>
            <a:spLocks noChangeArrowheads="1"/>
          </p:cNvSpPr>
          <p:nvPr/>
        </p:nvSpPr>
        <p:spPr bwMode="auto">
          <a:xfrm flipH="1">
            <a:off x="6334841" y="3189856"/>
            <a:ext cx="880232" cy="497135"/>
          </a:xfrm>
          <a:prstGeom prst="rect">
            <a:avLst/>
          </a:prstGeom>
          <a:solidFill>
            <a:srgbClr val="0000FF"/>
          </a:solidFill>
          <a:ln w="19050">
            <a:solidFill>
              <a:srgbClr val="333399"/>
            </a:solidFill>
            <a:miter lim="800000"/>
            <a:headEnd/>
            <a:tailEnd/>
          </a:ln>
          <a:effectLst/>
        </p:spPr>
        <p:txBody>
          <a:bodyPr wrap="none" anchor="ctr"/>
          <a:lstStyle/>
          <a:p>
            <a:pPr algn="ctr"/>
            <a:endParaRPr lang="zh-CN" altLang="en-US" sz="1050" b="1">
              <a:latin typeface="微软雅黑" pitchFamily="34" charset="-122"/>
              <a:ea typeface="微软雅黑" pitchFamily="34" charset="-122"/>
            </a:endParaRPr>
          </a:p>
        </p:txBody>
      </p:sp>
      <p:pic>
        <p:nvPicPr>
          <p:cNvPr id="62" name="Picture 3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801" y="3286967"/>
            <a:ext cx="551110" cy="30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7039" y="3335968"/>
            <a:ext cx="440116" cy="24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7" name="Rectangle 352"/>
          <p:cNvSpPr>
            <a:spLocks noChangeArrowheads="1"/>
          </p:cNvSpPr>
          <p:nvPr/>
        </p:nvSpPr>
        <p:spPr bwMode="auto">
          <a:xfrm>
            <a:off x="5661781" y="3300600"/>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LAN</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108" name="Rectangle 354"/>
          <p:cNvSpPr>
            <a:spLocks noChangeArrowheads="1"/>
          </p:cNvSpPr>
          <p:nvPr/>
        </p:nvSpPr>
        <p:spPr bwMode="auto">
          <a:xfrm>
            <a:off x="4306947" y="3306836"/>
            <a:ext cx="56105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WAN</a:t>
            </a:r>
          </a:p>
        </p:txBody>
      </p:sp>
      <p:sp>
        <p:nvSpPr>
          <p:cNvPr id="109" name="Rectangle 368"/>
          <p:cNvSpPr>
            <a:spLocks noChangeArrowheads="1"/>
          </p:cNvSpPr>
          <p:nvPr/>
        </p:nvSpPr>
        <p:spPr bwMode="auto">
          <a:xfrm>
            <a:off x="2970206" y="3299710"/>
            <a:ext cx="54342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LAN</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grpSp>
        <p:nvGrpSpPr>
          <p:cNvPr id="28" name="组合 27"/>
          <p:cNvGrpSpPr/>
          <p:nvPr/>
        </p:nvGrpSpPr>
        <p:grpSpPr>
          <a:xfrm>
            <a:off x="1883355" y="1258130"/>
            <a:ext cx="5390172" cy="1569660"/>
            <a:chOff x="1883355" y="1258130"/>
            <a:chExt cx="5390172" cy="1569660"/>
          </a:xfrm>
        </p:grpSpPr>
        <p:sp>
          <p:nvSpPr>
            <p:cNvPr id="9" name="Rectangle 314"/>
            <p:cNvSpPr>
              <a:spLocks noChangeArrowheads="1"/>
            </p:cNvSpPr>
            <p:nvPr/>
          </p:nvSpPr>
          <p:spPr bwMode="auto">
            <a:xfrm>
              <a:off x="1930783" y="1258130"/>
              <a:ext cx="88119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0" name="Rectangle 324"/>
            <p:cNvSpPr>
              <a:spLocks noChangeArrowheads="1"/>
            </p:cNvSpPr>
            <p:nvPr/>
          </p:nvSpPr>
          <p:spPr bwMode="auto">
            <a:xfrm>
              <a:off x="6337736" y="1258130"/>
              <a:ext cx="883128" cy="1424587"/>
            </a:xfrm>
            <a:prstGeom prst="rect">
              <a:avLst/>
            </a:prstGeom>
            <a:solidFill>
              <a:srgbClr val="0000FF"/>
            </a:solidFill>
            <a:ln w="12700">
              <a:solidFill>
                <a:srgbClr val="333399"/>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3" name="Line 316"/>
            <p:cNvSpPr>
              <a:spLocks noChangeShapeType="1"/>
            </p:cNvSpPr>
            <p:nvPr/>
          </p:nvSpPr>
          <p:spPr bwMode="auto">
            <a:xfrm>
              <a:off x="1930783" y="2148162"/>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4" name="Line 317"/>
            <p:cNvSpPr>
              <a:spLocks noChangeShapeType="1"/>
            </p:cNvSpPr>
            <p:nvPr/>
          </p:nvSpPr>
          <p:spPr bwMode="auto">
            <a:xfrm>
              <a:off x="1930783" y="2417221"/>
              <a:ext cx="880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5" name="Rectangle 318"/>
            <p:cNvSpPr>
              <a:spLocks noChangeArrowheads="1"/>
            </p:cNvSpPr>
            <p:nvPr/>
          </p:nvSpPr>
          <p:spPr bwMode="auto">
            <a:xfrm>
              <a:off x="1934644" y="1629646"/>
              <a:ext cx="875407"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16" name="Rectangle 319"/>
            <p:cNvSpPr>
              <a:spLocks noChangeArrowheads="1"/>
            </p:cNvSpPr>
            <p:nvPr/>
          </p:nvSpPr>
          <p:spPr bwMode="auto">
            <a:xfrm>
              <a:off x="1883355" y="1363025"/>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sp>
          <p:nvSpPr>
            <p:cNvPr id="21" name="Line 325"/>
            <p:cNvSpPr>
              <a:spLocks noChangeShapeType="1"/>
            </p:cNvSpPr>
            <p:nvPr/>
          </p:nvSpPr>
          <p:spPr bwMode="auto">
            <a:xfrm>
              <a:off x="6337736" y="2148162"/>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2" name="Line 326"/>
            <p:cNvSpPr>
              <a:spLocks noChangeShapeType="1"/>
            </p:cNvSpPr>
            <p:nvPr/>
          </p:nvSpPr>
          <p:spPr bwMode="auto">
            <a:xfrm>
              <a:off x="6337736" y="2417221"/>
              <a:ext cx="8821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3" name="Rectangle 327"/>
            <p:cNvSpPr>
              <a:spLocks noChangeArrowheads="1"/>
            </p:cNvSpPr>
            <p:nvPr/>
          </p:nvSpPr>
          <p:spPr bwMode="auto">
            <a:xfrm>
              <a:off x="6340632" y="1629646"/>
              <a:ext cx="880232" cy="25124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6" name="Rectangle 400"/>
            <p:cNvSpPr>
              <a:spLocks noChangeArrowheads="1"/>
            </p:cNvSpPr>
            <p:nvPr/>
          </p:nvSpPr>
          <p:spPr bwMode="auto">
            <a:xfrm>
              <a:off x="7007428" y="1354116"/>
              <a:ext cx="266099" cy="134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5</a:t>
              </a:r>
            </a:p>
            <a:p>
              <a:pPr algn="ctr" defTabSz="762000" eaLnBrk="0" hangingPunct="0">
                <a:lnSpc>
                  <a:spcPct val="155000"/>
                </a:lnSpc>
              </a:pPr>
              <a:r>
                <a:rPr kumimoji="1" lang="en-US" altLang="zh-CN" sz="1050" b="1" dirty="0">
                  <a:latin typeface="微软雅黑" pitchFamily="34" charset="-122"/>
                  <a:ea typeface="微软雅黑" pitchFamily="34" charset="-122"/>
                </a:rPr>
                <a:t>4</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3</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chemeClr val="bg1"/>
                  </a:solidFill>
                  <a:latin typeface="微软雅黑" pitchFamily="34" charset="-122"/>
                  <a:ea typeface="微软雅黑" pitchFamily="34" charset="-122"/>
                </a:rPr>
                <a:t>1</a:t>
              </a:r>
            </a:p>
          </p:txBody>
        </p:sp>
        <p:grpSp>
          <p:nvGrpSpPr>
            <p:cNvPr id="2" name="组合 1"/>
            <p:cNvGrpSpPr/>
            <p:nvPr/>
          </p:nvGrpSpPr>
          <p:grpSpPr>
            <a:xfrm>
              <a:off x="3357716" y="1886232"/>
              <a:ext cx="868234" cy="844373"/>
              <a:chOff x="3357716" y="1886232"/>
              <a:chExt cx="868234" cy="844373"/>
            </a:xfrm>
          </p:grpSpPr>
          <p:grpSp>
            <p:nvGrpSpPr>
              <p:cNvPr id="17" name="Group 320"/>
              <p:cNvGrpSpPr>
                <a:grpSpLocks/>
              </p:cNvGrpSpPr>
              <p:nvPr/>
            </p:nvGrpSpPr>
            <p:grpSpPr bwMode="auto">
              <a:xfrm>
                <a:off x="3580254" y="1886232"/>
                <a:ext cx="645696" cy="796486"/>
                <a:chOff x="2017" y="1543"/>
                <a:chExt cx="619" cy="922"/>
              </a:xfrm>
            </p:grpSpPr>
            <p:sp>
              <p:nvSpPr>
                <p:cNvPr id="18" name="Rectangle 321"/>
                <p:cNvSpPr>
                  <a:spLocks noChangeArrowheads="1"/>
                </p:cNvSpPr>
                <p:nvPr/>
              </p:nvSpPr>
              <p:spPr bwMode="auto">
                <a:xfrm>
                  <a:off x="2017"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19" name="Line 322"/>
                <p:cNvSpPr>
                  <a:spLocks noChangeShapeType="1"/>
                </p:cNvSpPr>
                <p:nvPr/>
              </p:nvSpPr>
              <p:spPr bwMode="auto">
                <a:xfrm>
                  <a:off x="2017" y="1845"/>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0" name="Line 323"/>
                <p:cNvSpPr>
                  <a:spLocks noChangeShapeType="1"/>
                </p:cNvSpPr>
                <p:nvPr/>
              </p:nvSpPr>
              <p:spPr bwMode="auto">
                <a:xfrm>
                  <a:off x="2017" y="2157"/>
                  <a:ext cx="619"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5" name="Line 349"/>
              <p:cNvSpPr>
                <a:spLocks noChangeShapeType="1"/>
              </p:cNvSpPr>
              <p:nvPr/>
            </p:nvSpPr>
            <p:spPr bwMode="auto">
              <a:xfrm rot="5400000">
                <a:off x="3631333" y="2414548"/>
                <a:ext cx="5309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5" name="Rectangle 319"/>
              <p:cNvSpPr>
                <a:spLocks noChangeArrowheads="1"/>
              </p:cNvSpPr>
              <p:nvPr/>
            </p:nvSpPr>
            <p:spPr bwMode="auto">
              <a:xfrm>
                <a:off x="3357716"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grpSp>
          <p:nvGrpSpPr>
            <p:cNvPr id="4" name="组合 3"/>
            <p:cNvGrpSpPr/>
            <p:nvPr/>
          </p:nvGrpSpPr>
          <p:grpSpPr>
            <a:xfrm>
              <a:off x="4914115" y="1886232"/>
              <a:ext cx="880715" cy="844373"/>
              <a:chOff x="4914115" y="1886232"/>
              <a:chExt cx="880715" cy="844373"/>
            </a:xfrm>
          </p:grpSpPr>
          <p:grpSp>
            <p:nvGrpSpPr>
              <p:cNvPr id="24" name="Group 328"/>
              <p:cNvGrpSpPr>
                <a:grpSpLocks/>
              </p:cNvGrpSpPr>
              <p:nvPr/>
            </p:nvGrpSpPr>
            <p:grpSpPr bwMode="auto">
              <a:xfrm>
                <a:off x="4914115" y="1886232"/>
                <a:ext cx="645696" cy="796486"/>
                <a:chOff x="3295" y="1543"/>
                <a:chExt cx="619" cy="922"/>
              </a:xfrm>
            </p:grpSpPr>
            <p:sp>
              <p:nvSpPr>
                <p:cNvPr id="25" name="Rectangle 329"/>
                <p:cNvSpPr>
                  <a:spLocks noChangeArrowheads="1"/>
                </p:cNvSpPr>
                <p:nvPr/>
              </p:nvSpPr>
              <p:spPr bwMode="auto">
                <a:xfrm>
                  <a:off x="3295" y="1543"/>
                  <a:ext cx="619" cy="922"/>
                </a:xfrm>
                <a:prstGeom prst="rect">
                  <a:avLst/>
                </a:prstGeom>
                <a:solidFill>
                  <a:srgbClr val="00FF99"/>
                </a:solidFill>
                <a:ln w="12700">
                  <a:solidFill>
                    <a:schemeClr val="tx1"/>
                  </a:solidFill>
                  <a:miter lim="800000"/>
                  <a:headEnd/>
                  <a:tailEnd/>
                </a:ln>
                <a:effectLst/>
                <a:extLst/>
              </p:spPr>
              <p:txBody>
                <a:bodyPr wrap="none" anchor="ctr"/>
                <a:lstStyle/>
                <a:p>
                  <a:pPr algn="ctr"/>
                  <a:endParaRPr lang="zh-CN" altLang="en-US" sz="1050" b="1">
                    <a:latin typeface="微软雅黑" pitchFamily="34" charset="-122"/>
                    <a:ea typeface="微软雅黑" pitchFamily="34" charset="-122"/>
                  </a:endParaRPr>
                </a:p>
              </p:txBody>
            </p:sp>
            <p:sp>
              <p:nvSpPr>
                <p:cNvPr id="26" name="Line 330"/>
                <p:cNvSpPr>
                  <a:spLocks noChangeShapeType="1"/>
                </p:cNvSpPr>
                <p:nvPr/>
              </p:nvSpPr>
              <p:spPr bwMode="auto">
                <a:xfrm>
                  <a:off x="3295" y="1845"/>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27" name="Line 331"/>
                <p:cNvSpPr>
                  <a:spLocks noChangeShapeType="1"/>
                </p:cNvSpPr>
                <p:nvPr/>
              </p:nvSpPr>
              <p:spPr bwMode="auto">
                <a:xfrm>
                  <a:off x="3295" y="2157"/>
                  <a:ext cx="61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sp>
            <p:nvSpPr>
              <p:cNvPr id="46" name="Line 350"/>
              <p:cNvSpPr>
                <a:spLocks noChangeShapeType="1"/>
              </p:cNvSpPr>
              <p:nvPr/>
            </p:nvSpPr>
            <p:spPr bwMode="auto">
              <a:xfrm rot="5400000">
                <a:off x="4963041" y="2413212"/>
                <a:ext cx="5372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2" name="Rectangle 319"/>
              <p:cNvSpPr>
                <a:spLocks noChangeArrowheads="1"/>
              </p:cNvSpPr>
              <p:nvPr/>
            </p:nvSpPr>
            <p:spPr bwMode="auto">
              <a:xfrm>
                <a:off x="5528731" y="1889477"/>
                <a:ext cx="266099" cy="8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155000"/>
                  </a:lnSpc>
                </a:pPr>
                <a:r>
                  <a:rPr kumimoji="1" lang="en-US" altLang="zh-CN" sz="1050" b="1" dirty="0" smtClean="0">
                    <a:solidFill>
                      <a:srgbClr val="0000FF"/>
                    </a:solidFill>
                    <a:latin typeface="微软雅黑" pitchFamily="34" charset="-122"/>
                    <a:ea typeface="微软雅黑" pitchFamily="34" charset="-122"/>
                  </a:rPr>
                  <a:t>3</a:t>
                </a:r>
                <a:endParaRPr kumimoji="1" lang="en-US" altLang="zh-CN" sz="1050" b="1" dirty="0">
                  <a:solidFill>
                    <a:srgbClr val="0000FF"/>
                  </a:solidFill>
                  <a:latin typeface="微软雅黑" pitchFamily="34" charset="-122"/>
                  <a:ea typeface="微软雅黑" pitchFamily="34" charset="-122"/>
                </a:endParaRP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2</a:t>
                </a:r>
              </a:p>
              <a:p>
                <a:pPr algn="ctr" defTabSz="762000" eaLnBrk="0" hangingPunct="0">
                  <a:lnSpc>
                    <a:spcPct val="155000"/>
                  </a:lnSpc>
                </a:pPr>
                <a:r>
                  <a:rPr kumimoji="1" lang="en-US" altLang="zh-CN" sz="1050" b="1" dirty="0">
                    <a:solidFill>
                      <a:srgbClr val="0000FF"/>
                    </a:solidFill>
                    <a:latin typeface="微软雅黑" pitchFamily="34" charset="-122"/>
                    <a:ea typeface="微软雅黑" pitchFamily="34" charset="-122"/>
                  </a:rPr>
                  <a:t>1</a:t>
                </a:r>
              </a:p>
            </p:txBody>
          </p:sp>
        </p:grpSp>
        <p:sp>
          <p:nvSpPr>
            <p:cNvPr id="86" name="Freeform 572"/>
            <p:cNvSpPr>
              <a:spLocks/>
            </p:cNvSpPr>
            <p:nvPr/>
          </p:nvSpPr>
          <p:spPr bwMode="auto">
            <a:xfrm>
              <a:off x="2313057" y="2682718"/>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87" name="Freeform 572"/>
            <p:cNvSpPr>
              <a:spLocks/>
            </p:cNvSpPr>
            <p:nvPr/>
          </p:nvSpPr>
          <p:spPr bwMode="auto">
            <a:xfrm>
              <a:off x="5404109" y="2682718"/>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88" name="Freeform 572"/>
            <p:cNvSpPr>
              <a:spLocks/>
            </p:cNvSpPr>
            <p:nvPr/>
          </p:nvSpPr>
          <p:spPr bwMode="auto">
            <a:xfrm>
              <a:off x="4052025" y="2682718"/>
              <a:ext cx="105600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50" name="Rectangle 339"/>
          <p:cNvSpPr>
            <a:spLocks noChangeArrowheads="1"/>
          </p:cNvSpPr>
          <p:nvPr/>
        </p:nvSpPr>
        <p:spPr bwMode="auto">
          <a:xfrm>
            <a:off x="2897792" y="1175274"/>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51" name="Freeform 340"/>
          <p:cNvSpPr>
            <a:spLocks/>
          </p:cNvSpPr>
          <p:nvPr/>
        </p:nvSpPr>
        <p:spPr bwMode="auto">
          <a:xfrm>
            <a:off x="6083897" y="1338313"/>
            <a:ext cx="327191" cy="90874"/>
          </a:xfrm>
          <a:custGeom>
            <a:avLst/>
            <a:gdLst>
              <a:gd name="T0" fmla="*/ 0 w 297"/>
              <a:gd name="T1" fmla="*/ 0 h 105"/>
              <a:gd name="T2" fmla="*/ 297 w 297"/>
              <a:gd name="T3" fmla="*/ 105 h 105"/>
            </a:gdLst>
            <a:ahLst/>
            <a:cxnLst>
              <a:cxn ang="0">
                <a:pos x="T0" y="T1"/>
              </a:cxn>
              <a:cxn ang="0">
                <a:pos x="T2" y="T3"/>
              </a:cxn>
            </a:cxnLst>
            <a:rect l="0" t="0" r="r" b="b"/>
            <a:pathLst>
              <a:path w="297" h="105">
                <a:moveTo>
                  <a:pt x="0" y="0"/>
                </a:moveTo>
                <a:lnTo>
                  <a:pt x="297" y="105"/>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2" name="Rectangle 341"/>
          <p:cNvSpPr>
            <a:spLocks noChangeArrowheads="1"/>
          </p:cNvSpPr>
          <p:nvPr/>
        </p:nvSpPr>
        <p:spPr bwMode="auto">
          <a:xfrm>
            <a:off x="5387694" y="1175274"/>
            <a:ext cx="74700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dirty="0">
                <a:solidFill>
                  <a:srgbClr val="0033CC"/>
                </a:solidFill>
                <a:latin typeface="微软雅黑" pitchFamily="34" charset="-122"/>
                <a:ea typeface="微软雅黑" pitchFamily="34" charset="-122"/>
              </a:rPr>
              <a:t>应用进程</a:t>
            </a:r>
          </a:p>
        </p:txBody>
      </p:sp>
      <p:sp>
        <p:nvSpPr>
          <p:cNvPr id="55" name="Freeform 370"/>
          <p:cNvSpPr>
            <a:spLocks/>
          </p:cNvSpPr>
          <p:nvPr/>
        </p:nvSpPr>
        <p:spPr bwMode="auto">
          <a:xfrm>
            <a:off x="2760827" y="1346332"/>
            <a:ext cx="198824" cy="72165"/>
          </a:xfrm>
          <a:custGeom>
            <a:avLst/>
            <a:gdLst>
              <a:gd name="T0" fmla="*/ 174 w 174"/>
              <a:gd name="T1" fmla="*/ 0 h 84"/>
              <a:gd name="T2" fmla="*/ 0 w 174"/>
              <a:gd name="T3" fmla="*/ 84 h 84"/>
            </a:gdLst>
            <a:ahLst/>
            <a:cxnLst>
              <a:cxn ang="0">
                <a:pos x="T0" y="T1"/>
              </a:cxn>
              <a:cxn ang="0">
                <a:pos x="T2" y="T3"/>
              </a:cxn>
            </a:cxnLst>
            <a:rect l="0" t="0" r="r" b="b"/>
            <a:pathLst>
              <a:path w="174" h="84">
                <a:moveTo>
                  <a:pt x="174" y="0"/>
                </a:moveTo>
                <a:lnTo>
                  <a:pt x="0" y="84"/>
                </a:lnTo>
              </a:path>
            </a:pathLst>
          </a:custGeom>
          <a:noFill/>
          <a:ln w="28575" cmpd="sng">
            <a:solidFill>
              <a:srgbClr val="FFC000"/>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8" name="Rectangle 396"/>
          <p:cNvSpPr>
            <a:spLocks noChangeArrowheads="1"/>
          </p:cNvSpPr>
          <p:nvPr/>
        </p:nvSpPr>
        <p:spPr bwMode="auto">
          <a:xfrm>
            <a:off x="2884968" y="1433642"/>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a:solidFill>
                  <a:srgbClr val="0033CC"/>
                </a:solidFill>
                <a:latin typeface="微软雅黑" pitchFamily="34" charset="-122"/>
                <a:ea typeface="微软雅黑" pitchFamily="34" charset="-122"/>
              </a:rPr>
              <a:t>端口</a:t>
            </a:r>
          </a:p>
        </p:txBody>
      </p:sp>
      <p:sp>
        <p:nvSpPr>
          <p:cNvPr id="59" name="Rectangle 397"/>
          <p:cNvSpPr>
            <a:spLocks noChangeArrowheads="1"/>
          </p:cNvSpPr>
          <p:nvPr/>
        </p:nvSpPr>
        <p:spPr bwMode="auto">
          <a:xfrm>
            <a:off x="5763832" y="1382859"/>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050" b="1">
                <a:solidFill>
                  <a:srgbClr val="0033CC"/>
                </a:solidFill>
                <a:latin typeface="微软雅黑" pitchFamily="34" charset="-122"/>
                <a:ea typeface="微软雅黑" pitchFamily="34" charset="-122"/>
              </a:rPr>
              <a:t>端口</a:t>
            </a:r>
          </a:p>
        </p:txBody>
      </p:sp>
      <p:sp>
        <p:nvSpPr>
          <p:cNvPr id="61" name="Line 399"/>
          <p:cNvSpPr>
            <a:spLocks noChangeShapeType="1"/>
          </p:cNvSpPr>
          <p:nvPr/>
        </p:nvSpPr>
        <p:spPr bwMode="auto">
          <a:xfrm flipH="1">
            <a:off x="2615087" y="1527189"/>
            <a:ext cx="331052" cy="68601"/>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3" name="Rectangle 411"/>
          <p:cNvSpPr>
            <a:spLocks noChangeArrowheads="1"/>
          </p:cNvSpPr>
          <p:nvPr/>
        </p:nvSpPr>
        <p:spPr bwMode="auto">
          <a:xfrm>
            <a:off x="2131538" y="1561935"/>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4" name="Rectangle 412"/>
          <p:cNvSpPr>
            <a:spLocks noChangeArrowheads="1"/>
          </p:cNvSpPr>
          <p:nvPr/>
        </p:nvSpPr>
        <p:spPr bwMode="auto">
          <a:xfrm>
            <a:off x="2486719" y="1561935"/>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5" name="Rectangle 413"/>
          <p:cNvSpPr>
            <a:spLocks noChangeArrowheads="1"/>
          </p:cNvSpPr>
          <p:nvPr/>
        </p:nvSpPr>
        <p:spPr bwMode="auto">
          <a:xfrm>
            <a:off x="6494093" y="1569062"/>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6" name="Rectangle 414"/>
          <p:cNvSpPr>
            <a:spLocks noChangeArrowheads="1"/>
          </p:cNvSpPr>
          <p:nvPr/>
        </p:nvSpPr>
        <p:spPr bwMode="auto">
          <a:xfrm>
            <a:off x="6941930" y="1569062"/>
            <a:ext cx="131263" cy="121166"/>
          </a:xfrm>
          <a:prstGeom prst="rect">
            <a:avLst/>
          </a:prstGeom>
          <a:noFill/>
          <a:ln w="2857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2" name="Freeform 390"/>
          <p:cNvSpPr>
            <a:spLocks/>
          </p:cNvSpPr>
          <p:nvPr/>
        </p:nvSpPr>
        <p:spPr bwMode="auto">
          <a:xfrm>
            <a:off x="6561655" y="1473734"/>
            <a:ext cx="201720" cy="390225"/>
          </a:xfrm>
          <a:custGeom>
            <a:avLst/>
            <a:gdLst>
              <a:gd name="T0" fmla="*/ 4 w 193"/>
              <a:gd name="T1" fmla="*/ 0 h 453"/>
              <a:gd name="T2" fmla="*/ 13 w 193"/>
              <a:gd name="T3" fmla="*/ 306 h 453"/>
              <a:gd name="T4" fmla="*/ 85 w 193"/>
              <a:gd name="T5" fmla="*/ 399 h 453"/>
              <a:gd name="T6" fmla="*/ 157 w 193"/>
              <a:gd name="T7" fmla="*/ 444 h 453"/>
              <a:gd name="T8" fmla="*/ 193 w 193"/>
              <a:gd name="T9" fmla="*/ 453 h 453"/>
            </a:gdLst>
            <a:ahLst/>
            <a:cxnLst>
              <a:cxn ang="0">
                <a:pos x="T0" y="T1"/>
              </a:cxn>
              <a:cxn ang="0">
                <a:pos x="T2" y="T3"/>
              </a:cxn>
              <a:cxn ang="0">
                <a:pos x="T4" y="T5"/>
              </a:cxn>
              <a:cxn ang="0">
                <a:pos x="T6" y="T7"/>
              </a:cxn>
              <a:cxn ang="0">
                <a:pos x="T8" y="T9"/>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3" name="Freeform 391"/>
          <p:cNvSpPr>
            <a:spLocks/>
          </p:cNvSpPr>
          <p:nvPr/>
        </p:nvSpPr>
        <p:spPr bwMode="auto">
          <a:xfrm>
            <a:off x="6835762" y="1475516"/>
            <a:ext cx="177591" cy="386661"/>
          </a:xfrm>
          <a:custGeom>
            <a:avLst/>
            <a:gdLst>
              <a:gd name="T0" fmla="*/ 170 w 171"/>
              <a:gd name="T1" fmla="*/ 0 h 447"/>
              <a:gd name="T2" fmla="*/ 165 w 171"/>
              <a:gd name="T3" fmla="*/ 264 h 447"/>
              <a:gd name="T4" fmla="*/ 135 w 171"/>
              <a:gd name="T5" fmla="*/ 351 h 447"/>
              <a:gd name="T6" fmla="*/ 81 w 171"/>
              <a:gd name="T7" fmla="*/ 411 h 447"/>
              <a:gd name="T8" fmla="*/ 0 w 171"/>
              <a:gd name="T9" fmla="*/ 447 h 447"/>
            </a:gdLst>
            <a:ahLst/>
            <a:cxnLst>
              <a:cxn ang="0">
                <a:pos x="T0" y="T1"/>
              </a:cxn>
              <a:cxn ang="0">
                <a:pos x="T2" y="T3"/>
              </a:cxn>
              <a:cxn ang="0">
                <a:pos x="T4" y="T5"/>
              </a:cxn>
              <a:cxn ang="0">
                <a:pos x="T6" y="T7"/>
              </a:cxn>
              <a:cxn ang="0">
                <a:pos x="T8" y="T9"/>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4" name="Freeform 386"/>
          <p:cNvSpPr>
            <a:spLocks/>
          </p:cNvSpPr>
          <p:nvPr/>
        </p:nvSpPr>
        <p:spPr bwMode="auto">
          <a:xfrm>
            <a:off x="2395994" y="1509370"/>
            <a:ext cx="165044" cy="352806"/>
          </a:xfrm>
          <a:custGeom>
            <a:avLst/>
            <a:gdLst>
              <a:gd name="T0" fmla="*/ 156 w 159"/>
              <a:gd name="T1" fmla="*/ 0 h 408"/>
              <a:gd name="T2" fmla="*/ 147 w 159"/>
              <a:gd name="T3" fmla="*/ 279 h 408"/>
              <a:gd name="T4" fmla="*/ 81 w 159"/>
              <a:gd name="T5" fmla="*/ 372 h 408"/>
              <a:gd name="T6" fmla="*/ 0 w 159"/>
              <a:gd name="T7" fmla="*/ 408 h 408"/>
            </a:gdLst>
            <a:ahLst/>
            <a:cxnLst>
              <a:cxn ang="0">
                <a:pos x="T0" y="T1"/>
              </a:cxn>
              <a:cxn ang="0">
                <a:pos x="T2" y="T3"/>
              </a:cxn>
              <a:cxn ang="0">
                <a:pos x="T4" y="T5"/>
              </a:cxn>
              <a:cxn ang="0">
                <a:pos x="T6" y="T7"/>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7" name="Freeform 383"/>
          <p:cNvSpPr>
            <a:spLocks/>
          </p:cNvSpPr>
          <p:nvPr/>
        </p:nvSpPr>
        <p:spPr bwMode="auto">
          <a:xfrm>
            <a:off x="2186553" y="1460370"/>
            <a:ext cx="155392" cy="424970"/>
          </a:xfrm>
          <a:custGeom>
            <a:avLst/>
            <a:gdLst>
              <a:gd name="T0" fmla="*/ 8 w 149"/>
              <a:gd name="T1" fmla="*/ 0 h 492"/>
              <a:gd name="T2" fmla="*/ 5 w 149"/>
              <a:gd name="T3" fmla="*/ 285 h 492"/>
              <a:gd name="T4" fmla="*/ 38 w 149"/>
              <a:gd name="T5" fmla="*/ 414 h 492"/>
              <a:gd name="T6" fmla="*/ 149 w 149"/>
              <a:gd name="T7" fmla="*/ 492 h 492"/>
            </a:gdLst>
            <a:ahLst/>
            <a:cxnLst>
              <a:cxn ang="0">
                <a:pos x="T0" y="T1"/>
              </a:cxn>
              <a:cxn ang="0">
                <a:pos x="T2" y="T3"/>
              </a:cxn>
              <a:cxn ang="0">
                <a:pos x="T4" y="T5"/>
              </a:cxn>
              <a:cxn ang="0">
                <a:pos x="T6" y="T7"/>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8" name="Oval 389"/>
          <p:cNvSpPr>
            <a:spLocks noChangeArrowheads="1"/>
          </p:cNvSpPr>
          <p:nvPr/>
        </p:nvSpPr>
        <p:spPr bwMode="auto">
          <a:xfrm>
            <a:off x="2301407" y="1845249"/>
            <a:ext cx="9362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9" name="Oval 393"/>
          <p:cNvSpPr>
            <a:spLocks noChangeArrowheads="1"/>
          </p:cNvSpPr>
          <p:nvPr/>
        </p:nvSpPr>
        <p:spPr bwMode="auto">
          <a:xfrm>
            <a:off x="6757584" y="1845249"/>
            <a:ext cx="91691" cy="76619"/>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0" name="Freeform 334"/>
          <p:cNvSpPr>
            <a:spLocks/>
          </p:cNvSpPr>
          <p:nvPr/>
        </p:nvSpPr>
        <p:spPr bwMode="auto">
          <a:xfrm>
            <a:off x="2414332" y="3344167"/>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1" name="Freeform 335"/>
          <p:cNvSpPr>
            <a:spLocks/>
          </p:cNvSpPr>
          <p:nvPr/>
        </p:nvSpPr>
        <p:spPr bwMode="auto">
          <a:xfrm>
            <a:off x="2376690" y="3449296"/>
            <a:ext cx="433360"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83" name="Oval 346"/>
          <p:cNvSpPr>
            <a:spLocks noChangeArrowheads="1"/>
          </p:cNvSpPr>
          <p:nvPr/>
        </p:nvSpPr>
        <p:spPr bwMode="auto">
          <a:xfrm>
            <a:off x="2085210" y="3240820"/>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5" name="Oval 355"/>
          <p:cNvSpPr>
            <a:spLocks noChangeArrowheads="1"/>
          </p:cNvSpPr>
          <p:nvPr/>
        </p:nvSpPr>
        <p:spPr bwMode="auto">
          <a:xfrm>
            <a:off x="2764687" y="3400295"/>
            <a:ext cx="93621"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89" name="Oval 356"/>
          <p:cNvSpPr>
            <a:spLocks noChangeArrowheads="1"/>
          </p:cNvSpPr>
          <p:nvPr/>
        </p:nvSpPr>
        <p:spPr bwMode="auto">
          <a:xfrm>
            <a:off x="2075559" y="3448405"/>
            <a:ext cx="385102"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0" name="Rectangle 347"/>
          <p:cNvSpPr>
            <a:spLocks noChangeArrowheads="1"/>
          </p:cNvSpPr>
          <p:nvPr/>
        </p:nvSpPr>
        <p:spPr bwMode="auto">
          <a:xfrm>
            <a:off x="2075749" y="3196408"/>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1</a:t>
            </a:r>
            <a:endParaRPr kumimoji="1" lang="en-US" altLang="zh-CN" sz="1050" b="1" dirty="0">
              <a:latin typeface="微软雅黑" pitchFamily="34" charset="-122"/>
              <a:ea typeface="微软雅黑" pitchFamily="34" charset="-122"/>
            </a:endParaRPr>
          </a:p>
        </p:txBody>
      </p:sp>
      <p:sp>
        <p:nvSpPr>
          <p:cNvPr id="91" name="Rectangle 357"/>
          <p:cNvSpPr>
            <a:spLocks noChangeArrowheads="1"/>
          </p:cNvSpPr>
          <p:nvPr/>
        </p:nvSpPr>
        <p:spPr bwMode="auto">
          <a:xfrm>
            <a:off x="2050655" y="3403993"/>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2</a:t>
            </a:r>
            <a:endParaRPr kumimoji="1" lang="en-US" altLang="zh-CN" sz="1050" b="1">
              <a:latin typeface="微软雅黑" pitchFamily="34" charset="-122"/>
              <a:ea typeface="微软雅黑" pitchFamily="34" charset="-122"/>
            </a:endParaRPr>
          </a:p>
        </p:txBody>
      </p:sp>
      <p:sp>
        <p:nvSpPr>
          <p:cNvPr id="93" name="Freeform 359"/>
          <p:cNvSpPr>
            <a:spLocks/>
          </p:cNvSpPr>
          <p:nvPr/>
        </p:nvSpPr>
        <p:spPr bwMode="auto">
          <a:xfrm flipH="1">
            <a:off x="6334841" y="3344167"/>
            <a:ext cx="398613" cy="92656"/>
          </a:xfrm>
          <a:custGeom>
            <a:avLst/>
            <a:gdLst>
              <a:gd name="T0" fmla="*/ 0 w 382"/>
              <a:gd name="T1" fmla="*/ 0 h 277"/>
              <a:gd name="T2" fmla="*/ 9 w 382"/>
              <a:gd name="T3" fmla="*/ 0 h 277"/>
              <a:gd name="T4" fmla="*/ 18 w 382"/>
              <a:gd name="T5" fmla="*/ 6 h 277"/>
              <a:gd name="T6" fmla="*/ 27 w 382"/>
              <a:gd name="T7" fmla="*/ 6 h 277"/>
              <a:gd name="T8" fmla="*/ 36 w 382"/>
              <a:gd name="T9" fmla="*/ 9 h 277"/>
              <a:gd name="T10" fmla="*/ 48 w 382"/>
              <a:gd name="T11" fmla="*/ 12 h 277"/>
              <a:gd name="T12" fmla="*/ 57 w 382"/>
              <a:gd name="T13" fmla="*/ 15 h 277"/>
              <a:gd name="T14" fmla="*/ 66 w 382"/>
              <a:gd name="T15" fmla="*/ 18 h 277"/>
              <a:gd name="T16" fmla="*/ 75 w 382"/>
              <a:gd name="T17" fmla="*/ 21 h 277"/>
              <a:gd name="T18" fmla="*/ 84 w 382"/>
              <a:gd name="T19" fmla="*/ 24 h 277"/>
              <a:gd name="T20" fmla="*/ 93 w 382"/>
              <a:gd name="T21" fmla="*/ 30 h 277"/>
              <a:gd name="T22" fmla="*/ 102 w 382"/>
              <a:gd name="T23" fmla="*/ 33 h 277"/>
              <a:gd name="T24" fmla="*/ 111 w 382"/>
              <a:gd name="T25" fmla="*/ 36 h 277"/>
              <a:gd name="T26" fmla="*/ 120 w 382"/>
              <a:gd name="T27" fmla="*/ 42 h 277"/>
              <a:gd name="T28" fmla="*/ 132 w 382"/>
              <a:gd name="T29" fmla="*/ 45 h 277"/>
              <a:gd name="T30" fmla="*/ 144 w 382"/>
              <a:gd name="T31" fmla="*/ 54 h 277"/>
              <a:gd name="T32" fmla="*/ 153 w 382"/>
              <a:gd name="T33" fmla="*/ 57 h 277"/>
              <a:gd name="T34" fmla="*/ 162 w 382"/>
              <a:gd name="T35" fmla="*/ 66 h 277"/>
              <a:gd name="T36" fmla="*/ 171 w 382"/>
              <a:gd name="T37" fmla="*/ 66 h 277"/>
              <a:gd name="T38" fmla="*/ 180 w 382"/>
              <a:gd name="T39" fmla="*/ 72 h 277"/>
              <a:gd name="T40" fmla="*/ 192 w 382"/>
              <a:gd name="T41" fmla="*/ 78 h 277"/>
              <a:gd name="T42" fmla="*/ 213 w 382"/>
              <a:gd name="T43" fmla="*/ 84 h 277"/>
              <a:gd name="T44" fmla="*/ 225 w 382"/>
              <a:gd name="T45" fmla="*/ 90 h 277"/>
              <a:gd name="T46" fmla="*/ 234 w 382"/>
              <a:gd name="T47" fmla="*/ 96 h 277"/>
              <a:gd name="T48" fmla="*/ 243 w 382"/>
              <a:gd name="T49" fmla="*/ 105 h 277"/>
              <a:gd name="T50" fmla="*/ 252 w 382"/>
              <a:gd name="T51" fmla="*/ 111 h 277"/>
              <a:gd name="T52" fmla="*/ 261 w 382"/>
              <a:gd name="T53" fmla="*/ 117 h 277"/>
              <a:gd name="T54" fmla="*/ 267 w 382"/>
              <a:gd name="T55" fmla="*/ 126 h 277"/>
              <a:gd name="T56" fmla="*/ 276 w 382"/>
              <a:gd name="T57" fmla="*/ 132 h 277"/>
              <a:gd name="T58" fmla="*/ 285 w 382"/>
              <a:gd name="T59" fmla="*/ 138 h 277"/>
              <a:gd name="T60" fmla="*/ 294 w 382"/>
              <a:gd name="T61" fmla="*/ 144 h 277"/>
              <a:gd name="T62" fmla="*/ 300 w 382"/>
              <a:gd name="T63" fmla="*/ 153 h 277"/>
              <a:gd name="T64" fmla="*/ 303 w 382"/>
              <a:gd name="T65" fmla="*/ 162 h 277"/>
              <a:gd name="T66" fmla="*/ 312 w 382"/>
              <a:gd name="T67" fmla="*/ 168 h 277"/>
              <a:gd name="T68" fmla="*/ 321 w 382"/>
              <a:gd name="T69" fmla="*/ 177 h 277"/>
              <a:gd name="T70" fmla="*/ 333 w 382"/>
              <a:gd name="T71" fmla="*/ 186 h 277"/>
              <a:gd name="T72" fmla="*/ 345 w 382"/>
              <a:gd name="T73" fmla="*/ 195 h 277"/>
              <a:gd name="T74" fmla="*/ 348 w 382"/>
              <a:gd name="T75" fmla="*/ 204 h 277"/>
              <a:gd name="T76" fmla="*/ 357 w 382"/>
              <a:gd name="T77" fmla="*/ 210 h 277"/>
              <a:gd name="T78" fmla="*/ 360 w 382"/>
              <a:gd name="T79" fmla="*/ 219 h 277"/>
              <a:gd name="T80" fmla="*/ 366 w 382"/>
              <a:gd name="T81" fmla="*/ 228 h 277"/>
              <a:gd name="T82" fmla="*/ 369 w 382"/>
              <a:gd name="T83" fmla="*/ 237 h 277"/>
              <a:gd name="T84" fmla="*/ 372 w 382"/>
              <a:gd name="T85" fmla="*/ 246 h 277"/>
              <a:gd name="T86" fmla="*/ 372 w 382"/>
              <a:gd name="T87" fmla="*/ 258 h 277"/>
              <a:gd name="T88" fmla="*/ 378 w 382"/>
              <a:gd name="T89" fmla="*/ 267 h 277"/>
              <a:gd name="T90" fmla="*/ 381 w 382"/>
              <a:gd name="T91" fmla="*/ 27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94" name="Freeform 360"/>
          <p:cNvSpPr>
            <a:spLocks/>
          </p:cNvSpPr>
          <p:nvPr/>
        </p:nvSpPr>
        <p:spPr bwMode="auto">
          <a:xfrm flipH="1">
            <a:off x="6334841" y="3449296"/>
            <a:ext cx="432395" cy="103347"/>
          </a:xfrm>
          <a:custGeom>
            <a:avLst/>
            <a:gdLst>
              <a:gd name="T0" fmla="*/ 0 w 334"/>
              <a:gd name="T1" fmla="*/ 243 h 244"/>
              <a:gd name="T2" fmla="*/ 12 w 334"/>
              <a:gd name="T3" fmla="*/ 243 h 244"/>
              <a:gd name="T4" fmla="*/ 31 w 334"/>
              <a:gd name="T5" fmla="*/ 237 h 244"/>
              <a:gd name="T6" fmla="*/ 40 w 334"/>
              <a:gd name="T7" fmla="*/ 234 h 244"/>
              <a:gd name="T8" fmla="*/ 49 w 334"/>
              <a:gd name="T9" fmla="*/ 231 h 244"/>
              <a:gd name="T10" fmla="*/ 59 w 334"/>
              <a:gd name="T11" fmla="*/ 225 h 244"/>
              <a:gd name="T12" fmla="*/ 71 w 334"/>
              <a:gd name="T13" fmla="*/ 222 h 244"/>
              <a:gd name="T14" fmla="*/ 80 w 334"/>
              <a:gd name="T15" fmla="*/ 216 h 244"/>
              <a:gd name="T16" fmla="*/ 89 w 334"/>
              <a:gd name="T17" fmla="*/ 210 h 244"/>
              <a:gd name="T18" fmla="*/ 99 w 334"/>
              <a:gd name="T19" fmla="*/ 204 h 244"/>
              <a:gd name="T20" fmla="*/ 108 w 334"/>
              <a:gd name="T21" fmla="*/ 198 h 244"/>
              <a:gd name="T22" fmla="*/ 117 w 334"/>
              <a:gd name="T23" fmla="*/ 195 h 244"/>
              <a:gd name="T24" fmla="*/ 126 w 334"/>
              <a:gd name="T25" fmla="*/ 189 h 244"/>
              <a:gd name="T26" fmla="*/ 136 w 334"/>
              <a:gd name="T27" fmla="*/ 183 h 244"/>
              <a:gd name="T28" fmla="*/ 145 w 334"/>
              <a:gd name="T29" fmla="*/ 177 h 244"/>
              <a:gd name="T30" fmla="*/ 154 w 334"/>
              <a:gd name="T31" fmla="*/ 174 h 244"/>
              <a:gd name="T32" fmla="*/ 163 w 334"/>
              <a:gd name="T33" fmla="*/ 171 h 244"/>
              <a:gd name="T34" fmla="*/ 173 w 334"/>
              <a:gd name="T35" fmla="*/ 165 h 244"/>
              <a:gd name="T36" fmla="*/ 182 w 334"/>
              <a:gd name="T37" fmla="*/ 162 h 244"/>
              <a:gd name="T38" fmla="*/ 194 w 334"/>
              <a:gd name="T39" fmla="*/ 156 h 244"/>
              <a:gd name="T40" fmla="*/ 207 w 334"/>
              <a:gd name="T41" fmla="*/ 150 h 244"/>
              <a:gd name="T42" fmla="*/ 213 w 334"/>
              <a:gd name="T43" fmla="*/ 141 h 244"/>
              <a:gd name="T44" fmla="*/ 222 w 334"/>
              <a:gd name="T45" fmla="*/ 138 h 244"/>
              <a:gd name="T46" fmla="*/ 231 w 334"/>
              <a:gd name="T47" fmla="*/ 129 h 244"/>
              <a:gd name="T48" fmla="*/ 241 w 334"/>
              <a:gd name="T49" fmla="*/ 120 h 244"/>
              <a:gd name="T50" fmla="*/ 247 w 334"/>
              <a:gd name="T51" fmla="*/ 111 h 244"/>
              <a:gd name="T52" fmla="*/ 256 w 334"/>
              <a:gd name="T53" fmla="*/ 102 h 244"/>
              <a:gd name="T54" fmla="*/ 259 w 334"/>
              <a:gd name="T55" fmla="*/ 93 h 244"/>
              <a:gd name="T56" fmla="*/ 268 w 334"/>
              <a:gd name="T57" fmla="*/ 87 h 244"/>
              <a:gd name="T58" fmla="*/ 271 w 334"/>
              <a:gd name="T59" fmla="*/ 78 h 244"/>
              <a:gd name="T60" fmla="*/ 278 w 334"/>
              <a:gd name="T61" fmla="*/ 69 h 244"/>
              <a:gd name="T62" fmla="*/ 284 w 334"/>
              <a:gd name="T63" fmla="*/ 60 h 244"/>
              <a:gd name="T64" fmla="*/ 290 w 334"/>
              <a:gd name="T65" fmla="*/ 51 h 244"/>
              <a:gd name="T66" fmla="*/ 293 w 334"/>
              <a:gd name="T67" fmla="*/ 42 h 244"/>
              <a:gd name="T68" fmla="*/ 299 w 334"/>
              <a:gd name="T69" fmla="*/ 33 h 244"/>
              <a:gd name="T70" fmla="*/ 308 w 334"/>
              <a:gd name="T71" fmla="*/ 27 h 244"/>
              <a:gd name="T72" fmla="*/ 311 w 334"/>
              <a:gd name="T73" fmla="*/ 18 h 244"/>
              <a:gd name="T74" fmla="*/ 321 w 334"/>
              <a:gd name="T75" fmla="*/ 15 h 244"/>
              <a:gd name="T76" fmla="*/ 324 w 334"/>
              <a:gd name="T77" fmla="*/ 6 h 244"/>
              <a:gd name="T78" fmla="*/ 333 w 334"/>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28575" cap="rnd" cmpd="sng">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95" name="Oval 361"/>
          <p:cNvSpPr>
            <a:spLocks noChangeArrowheads="1"/>
          </p:cNvSpPr>
          <p:nvPr/>
        </p:nvSpPr>
        <p:spPr bwMode="auto">
          <a:xfrm flipH="1">
            <a:off x="6612809" y="3240820"/>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6" name="Oval 364"/>
          <p:cNvSpPr>
            <a:spLocks noChangeArrowheads="1"/>
          </p:cNvSpPr>
          <p:nvPr/>
        </p:nvSpPr>
        <p:spPr bwMode="auto">
          <a:xfrm flipH="1">
            <a:off x="6604122" y="3448405"/>
            <a:ext cx="384136" cy="176403"/>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7" name="Oval 363"/>
          <p:cNvSpPr>
            <a:spLocks noChangeArrowheads="1"/>
          </p:cNvSpPr>
          <p:nvPr/>
        </p:nvSpPr>
        <p:spPr bwMode="auto">
          <a:xfrm flipH="1">
            <a:off x="6284652" y="3400295"/>
            <a:ext cx="92656" cy="77511"/>
          </a:xfrm>
          <a:prstGeom prst="ellipse">
            <a:avLst/>
          </a:prstGeom>
          <a:solidFill>
            <a:schemeClr val="bg1"/>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99" name="Rectangle 362"/>
          <p:cNvSpPr>
            <a:spLocks noChangeArrowheads="1"/>
          </p:cNvSpPr>
          <p:nvPr/>
        </p:nvSpPr>
        <p:spPr bwMode="auto">
          <a:xfrm flipH="1">
            <a:off x="6583081" y="3196408"/>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3</a:t>
            </a:r>
            <a:endParaRPr kumimoji="1" lang="en-US" altLang="zh-CN" sz="1050" b="1">
              <a:latin typeface="微软雅黑" pitchFamily="34" charset="-122"/>
              <a:ea typeface="微软雅黑" pitchFamily="34" charset="-122"/>
            </a:endParaRPr>
          </a:p>
        </p:txBody>
      </p:sp>
      <p:sp>
        <p:nvSpPr>
          <p:cNvPr id="100" name="Rectangle 365"/>
          <p:cNvSpPr>
            <a:spLocks noChangeArrowheads="1"/>
          </p:cNvSpPr>
          <p:nvPr/>
        </p:nvSpPr>
        <p:spPr bwMode="auto">
          <a:xfrm flipH="1">
            <a:off x="6583081" y="3404061"/>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4</a:t>
            </a:r>
            <a:endParaRPr kumimoji="1" lang="en-US" altLang="zh-CN" sz="1050" b="1" dirty="0">
              <a:latin typeface="微软雅黑" pitchFamily="34" charset="-122"/>
              <a:ea typeface="微软雅黑" pitchFamily="34" charset="-122"/>
            </a:endParaRPr>
          </a:p>
        </p:txBody>
      </p:sp>
      <p:sp>
        <p:nvSpPr>
          <p:cNvPr id="56" name="Oval 384"/>
          <p:cNvSpPr>
            <a:spLocks noChangeArrowheads="1"/>
          </p:cNvSpPr>
          <p:nvPr/>
        </p:nvSpPr>
        <p:spPr bwMode="auto">
          <a:xfrm>
            <a:off x="1977112" y="1271494"/>
            <a:ext cx="385102" cy="198676"/>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57" name="Oval 387"/>
          <p:cNvSpPr>
            <a:spLocks noChangeArrowheads="1"/>
          </p:cNvSpPr>
          <p:nvPr/>
        </p:nvSpPr>
        <p:spPr bwMode="auto">
          <a:xfrm>
            <a:off x="2392133" y="1291851"/>
            <a:ext cx="385102" cy="211149"/>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8" name="Rectangle 385"/>
          <p:cNvSpPr>
            <a:spLocks noChangeArrowheads="1"/>
          </p:cNvSpPr>
          <p:nvPr/>
        </p:nvSpPr>
        <p:spPr bwMode="auto">
          <a:xfrm>
            <a:off x="1969581" y="1233318"/>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1</a:t>
            </a:r>
            <a:endParaRPr kumimoji="1" lang="en-US" altLang="zh-CN" sz="1050" b="1">
              <a:latin typeface="微软雅黑" pitchFamily="34" charset="-122"/>
              <a:ea typeface="微软雅黑" pitchFamily="34" charset="-122"/>
            </a:endParaRPr>
          </a:p>
        </p:txBody>
      </p:sp>
      <p:sp>
        <p:nvSpPr>
          <p:cNvPr id="69" name="Rectangle 388"/>
          <p:cNvSpPr>
            <a:spLocks noChangeArrowheads="1"/>
          </p:cNvSpPr>
          <p:nvPr/>
        </p:nvSpPr>
        <p:spPr bwMode="auto">
          <a:xfrm>
            <a:off x="2373987" y="1261694"/>
            <a:ext cx="439224" cy="2590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2</a:t>
            </a:r>
            <a:endParaRPr kumimoji="1" lang="en-US" altLang="zh-CN" sz="1050" b="1" dirty="0">
              <a:latin typeface="微软雅黑" pitchFamily="34" charset="-122"/>
              <a:ea typeface="微软雅黑" pitchFamily="34" charset="-122"/>
            </a:endParaRPr>
          </a:p>
        </p:txBody>
      </p:sp>
      <p:sp>
        <p:nvSpPr>
          <p:cNvPr id="53" name="Oval 348"/>
          <p:cNvSpPr>
            <a:spLocks noChangeArrowheads="1"/>
          </p:cNvSpPr>
          <p:nvPr/>
        </p:nvSpPr>
        <p:spPr bwMode="auto">
          <a:xfrm>
            <a:off x="6762410" y="1273276"/>
            <a:ext cx="384136" cy="199567"/>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60" name="Line 398"/>
          <p:cNvSpPr>
            <a:spLocks noChangeShapeType="1"/>
          </p:cNvSpPr>
          <p:nvPr/>
        </p:nvSpPr>
        <p:spPr bwMode="auto">
          <a:xfrm>
            <a:off x="6159180" y="1497654"/>
            <a:ext cx="351321" cy="76619"/>
          </a:xfrm>
          <a:prstGeom prst="line">
            <a:avLst/>
          </a:prstGeom>
          <a:noFill/>
          <a:ln w="28575">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50" b="1">
              <a:latin typeface="微软雅黑" pitchFamily="34" charset="-122"/>
              <a:ea typeface="微软雅黑" pitchFamily="34" charset="-122"/>
            </a:endParaRPr>
          </a:p>
        </p:txBody>
      </p:sp>
      <p:sp>
        <p:nvSpPr>
          <p:cNvPr id="67" name="Oval 394"/>
          <p:cNvSpPr>
            <a:spLocks noChangeArrowheads="1"/>
          </p:cNvSpPr>
          <p:nvPr/>
        </p:nvSpPr>
        <p:spPr bwMode="auto">
          <a:xfrm>
            <a:off x="6382133" y="1327488"/>
            <a:ext cx="383172" cy="197785"/>
          </a:xfrm>
          <a:prstGeom prst="ellipse">
            <a:avLst/>
          </a:prstGeom>
          <a:solidFill>
            <a:srgbClr val="99FFCC"/>
          </a:solidFill>
          <a:ln w="12700">
            <a:solidFill>
              <a:srgbClr val="99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70" name="Rectangle 392"/>
          <p:cNvSpPr>
            <a:spLocks noChangeArrowheads="1"/>
          </p:cNvSpPr>
          <p:nvPr/>
        </p:nvSpPr>
        <p:spPr bwMode="auto">
          <a:xfrm>
            <a:off x="6751019" y="1237706"/>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a:latin typeface="微软雅黑" pitchFamily="34" charset="-122"/>
                <a:ea typeface="微软雅黑" pitchFamily="34" charset="-122"/>
              </a:rPr>
              <a:t>AP</a:t>
            </a:r>
            <a:r>
              <a:rPr kumimoji="1" lang="en-US" altLang="zh-CN" sz="1050" b="1" baseline="-25000">
                <a:latin typeface="微软雅黑" pitchFamily="34" charset="-122"/>
                <a:ea typeface="微软雅黑" pitchFamily="34" charset="-122"/>
              </a:rPr>
              <a:t>4</a:t>
            </a:r>
            <a:endParaRPr kumimoji="1" lang="en-US" altLang="zh-CN" sz="1050" b="1">
              <a:latin typeface="微软雅黑" pitchFamily="34" charset="-122"/>
              <a:ea typeface="微软雅黑" pitchFamily="34" charset="-122"/>
            </a:endParaRPr>
          </a:p>
        </p:txBody>
      </p:sp>
      <p:sp>
        <p:nvSpPr>
          <p:cNvPr id="71" name="Rectangle 395"/>
          <p:cNvSpPr>
            <a:spLocks noChangeArrowheads="1"/>
          </p:cNvSpPr>
          <p:nvPr/>
        </p:nvSpPr>
        <p:spPr bwMode="auto">
          <a:xfrm>
            <a:off x="6361092" y="1292809"/>
            <a:ext cx="43922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latin typeface="微软雅黑" pitchFamily="34" charset="-122"/>
                <a:ea typeface="微软雅黑" pitchFamily="34" charset="-122"/>
              </a:rPr>
              <a:t>AP</a:t>
            </a:r>
            <a:r>
              <a:rPr kumimoji="1" lang="en-US" altLang="zh-CN" sz="1050" b="1" baseline="-25000" dirty="0">
                <a:latin typeface="微软雅黑" pitchFamily="34" charset="-122"/>
                <a:ea typeface="微软雅黑" pitchFamily="34" charset="-122"/>
              </a:rPr>
              <a:t>3</a:t>
            </a:r>
            <a:endParaRPr kumimoji="1" lang="en-US" altLang="zh-CN" sz="1050" b="1" dirty="0">
              <a:latin typeface="微软雅黑" pitchFamily="34" charset="-122"/>
              <a:ea typeface="微软雅黑" pitchFamily="34" charset="-122"/>
            </a:endParaRPr>
          </a:p>
        </p:txBody>
      </p:sp>
    </p:spTree>
    <p:extLst>
      <p:ext uri="{BB962C8B-B14F-4D97-AF65-F5344CB8AC3E}">
        <p14:creationId xmlns:p14="http://schemas.microsoft.com/office/powerpoint/2010/main" val="57930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29"/>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54"/>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5000" fill="hold" grpId="0" nodeType="clickEffect">
                                  <p:stCondLst>
                                    <p:cond delay="0"/>
                                  </p:stCondLst>
                                  <p:childTnLst>
                                    <p:anim calcmode="discrete" valueType="str">
                                      <p:cBhvr>
                                        <p:cTn id="12" dur="1000" fill="hold"/>
                                        <p:tgtEl>
                                          <p:spTgt spid="95"/>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0" nodeType="withEffect">
                                  <p:stCondLst>
                                    <p:cond delay="0"/>
                                  </p:stCondLst>
                                  <p:childTnLst>
                                    <p:anim calcmode="discrete" valueType="str">
                                      <p:cBhvr>
                                        <p:cTn id="14" dur="1000" fill="hold"/>
                                        <p:tgtEl>
                                          <p:spTgt spid="96"/>
                                        </p:tgtEl>
                                        <p:attrNameLst>
                                          <p:attrName>style.visibility</p:attrName>
                                        </p:attrNameLst>
                                      </p:cBhvr>
                                      <p:tavLst>
                                        <p:tav tm="0">
                                          <p:val>
                                            <p:strVal val="hidden"/>
                                          </p:val>
                                        </p:tav>
                                        <p:tav tm="50000">
                                          <p:val>
                                            <p:strVal val="visible"/>
                                          </p:val>
                                        </p:tav>
                                      </p:tavLst>
                                    </p:anim>
                                  </p:childTnLst>
                                </p:cTn>
                              </p:par>
                              <p:par>
                                <p:cTn id="15" presetID="35" presetClass="emph" presetSubtype="0" repeatCount="5000" fill="hold" grpId="0" nodeType="withEffect">
                                  <p:stCondLst>
                                    <p:cond delay="0"/>
                                  </p:stCondLst>
                                  <p:childTnLst>
                                    <p:anim calcmode="discrete" valueType="str">
                                      <p:cBhvr>
                                        <p:cTn id="16" dur="1000" fill="hold"/>
                                        <p:tgtEl>
                                          <p:spTgt spid="99"/>
                                        </p:tgtEl>
                                        <p:attrNameLst>
                                          <p:attrName>style.visibility</p:attrName>
                                        </p:attrNameLst>
                                      </p:cBhvr>
                                      <p:tavLst>
                                        <p:tav tm="0">
                                          <p:val>
                                            <p:strVal val="hidden"/>
                                          </p:val>
                                        </p:tav>
                                        <p:tav tm="50000">
                                          <p:val>
                                            <p:strVal val="visible"/>
                                          </p:val>
                                        </p:tav>
                                      </p:tavLst>
                                    </p:anim>
                                  </p:childTnLst>
                                </p:cTn>
                              </p:par>
                              <p:par>
                                <p:cTn id="17" presetID="35" presetClass="emph" presetSubtype="0" repeatCount="5000" fill="hold" grpId="0" nodeType="withEffect">
                                  <p:stCondLst>
                                    <p:cond delay="0"/>
                                  </p:stCondLst>
                                  <p:childTnLst>
                                    <p:anim calcmode="discrete" valueType="str">
                                      <p:cBhvr>
                                        <p:cTn id="18" dur="1000" fill="hold"/>
                                        <p:tgtEl>
                                          <p:spTgt spid="100"/>
                                        </p:tgtEl>
                                        <p:attrNameLst>
                                          <p:attrName>style.visibility</p:attrName>
                                        </p:attrNameLst>
                                      </p:cBhvr>
                                      <p:tavLst>
                                        <p:tav tm="0">
                                          <p:val>
                                            <p:strVal val="hidden"/>
                                          </p:val>
                                        </p:tav>
                                        <p:tav tm="50000">
                                          <p:val>
                                            <p:strVal val="visible"/>
                                          </p:val>
                                        </p:tav>
                                      </p:tavLst>
                                    </p:anim>
                                  </p:childTnLst>
                                </p:cTn>
                              </p:par>
                              <p:par>
                                <p:cTn id="19" presetID="35" presetClass="emph" presetSubtype="0" repeatCount="5000" fill="hold" grpId="0" nodeType="withEffect">
                                  <p:stCondLst>
                                    <p:cond delay="0"/>
                                  </p:stCondLst>
                                  <p:childTnLst>
                                    <p:anim calcmode="discrete" valueType="str">
                                      <p:cBhvr>
                                        <p:cTn id="20" dur="1000" fill="hold"/>
                                        <p:tgtEl>
                                          <p:spTgt spid="83"/>
                                        </p:tgtEl>
                                        <p:attrNameLst>
                                          <p:attrName>style.visibility</p:attrName>
                                        </p:attrNameLst>
                                      </p:cBhvr>
                                      <p:tavLst>
                                        <p:tav tm="0">
                                          <p:val>
                                            <p:strVal val="hidden"/>
                                          </p:val>
                                        </p:tav>
                                        <p:tav tm="50000">
                                          <p:val>
                                            <p:strVal val="visible"/>
                                          </p:val>
                                        </p:tav>
                                      </p:tavLst>
                                    </p:anim>
                                  </p:childTnLst>
                                </p:cTn>
                              </p:par>
                              <p:par>
                                <p:cTn id="21" presetID="35" presetClass="emph" presetSubtype="0" repeatCount="5000" fill="hold" grpId="0" nodeType="withEffect">
                                  <p:stCondLst>
                                    <p:cond delay="0"/>
                                  </p:stCondLst>
                                  <p:childTnLst>
                                    <p:anim calcmode="discrete" valueType="str">
                                      <p:cBhvr>
                                        <p:cTn id="22" dur="1000" fill="hold"/>
                                        <p:tgtEl>
                                          <p:spTgt spid="89"/>
                                        </p:tgtEl>
                                        <p:attrNameLst>
                                          <p:attrName>style.visibility</p:attrName>
                                        </p:attrNameLst>
                                      </p:cBhvr>
                                      <p:tavLst>
                                        <p:tav tm="0">
                                          <p:val>
                                            <p:strVal val="hidden"/>
                                          </p:val>
                                        </p:tav>
                                        <p:tav tm="50000">
                                          <p:val>
                                            <p:strVal val="visible"/>
                                          </p:val>
                                        </p:tav>
                                      </p:tavLst>
                                    </p:anim>
                                  </p:childTnLst>
                                </p:cTn>
                              </p:par>
                              <p:par>
                                <p:cTn id="23" presetID="35" presetClass="emph" presetSubtype="0" repeatCount="5000" fill="hold" grpId="0" nodeType="withEffect">
                                  <p:stCondLst>
                                    <p:cond delay="0"/>
                                  </p:stCondLst>
                                  <p:childTnLst>
                                    <p:anim calcmode="discrete" valueType="str">
                                      <p:cBhvr>
                                        <p:cTn id="24" dur="1000" fill="hold"/>
                                        <p:tgtEl>
                                          <p:spTgt spid="90"/>
                                        </p:tgtEl>
                                        <p:attrNameLst>
                                          <p:attrName>style.visibility</p:attrName>
                                        </p:attrNameLst>
                                      </p:cBhvr>
                                      <p:tavLst>
                                        <p:tav tm="0">
                                          <p:val>
                                            <p:strVal val="hidden"/>
                                          </p:val>
                                        </p:tav>
                                        <p:tav tm="50000">
                                          <p:val>
                                            <p:strVal val="visible"/>
                                          </p:val>
                                        </p:tav>
                                      </p:tavLst>
                                    </p:anim>
                                  </p:childTnLst>
                                </p:cTn>
                              </p:par>
                              <p:par>
                                <p:cTn id="25" presetID="35" presetClass="emph" presetSubtype="0" repeatCount="5000" fill="hold" grpId="0" nodeType="withEffect">
                                  <p:stCondLst>
                                    <p:cond delay="0"/>
                                  </p:stCondLst>
                                  <p:childTnLst>
                                    <p:anim calcmode="discrete" valueType="str">
                                      <p:cBhvr>
                                        <p:cTn id="26" dur="1000" fill="hold"/>
                                        <p:tgtEl>
                                          <p:spTgt spid="91"/>
                                        </p:tgtEl>
                                        <p:attrNameLst>
                                          <p:attrName>style.visibility</p:attrName>
                                        </p:attrNameLst>
                                      </p:cBhvr>
                                      <p:tavLst>
                                        <p:tav tm="0">
                                          <p:val>
                                            <p:strVal val="hidden"/>
                                          </p:val>
                                        </p:tav>
                                        <p:tav tm="50000">
                                          <p:val>
                                            <p:strVal val="visible"/>
                                          </p:val>
                                        </p:tav>
                                      </p:tavLst>
                                    </p:anim>
                                  </p:childTnLst>
                                </p:cTn>
                              </p:par>
                              <p:par>
                                <p:cTn id="27" presetID="35" presetClass="emph" presetSubtype="0" repeatCount="5000" fill="hold" grpId="0" nodeType="withEffect">
                                  <p:stCondLst>
                                    <p:cond delay="0"/>
                                  </p:stCondLst>
                                  <p:childTnLst>
                                    <p:anim calcmode="discrete" valueType="str">
                                      <p:cBhvr>
                                        <p:cTn id="28" dur="1000" fill="hold"/>
                                        <p:tgtEl>
                                          <p:spTgt spid="80"/>
                                        </p:tgtEl>
                                        <p:attrNameLst>
                                          <p:attrName>style.visibility</p:attrName>
                                        </p:attrNameLst>
                                      </p:cBhvr>
                                      <p:tavLst>
                                        <p:tav tm="0">
                                          <p:val>
                                            <p:strVal val="hidden"/>
                                          </p:val>
                                        </p:tav>
                                        <p:tav tm="50000">
                                          <p:val>
                                            <p:strVal val="visible"/>
                                          </p:val>
                                        </p:tav>
                                      </p:tavLst>
                                    </p:anim>
                                  </p:childTnLst>
                                </p:cTn>
                              </p:par>
                              <p:par>
                                <p:cTn id="29" presetID="35" presetClass="emph" presetSubtype="0" repeatCount="5000" fill="hold" grpId="0" nodeType="withEffect">
                                  <p:stCondLst>
                                    <p:cond delay="0"/>
                                  </p:stCondLst>
                                  <p:childTnLst>
                                    <p:anim calcmode="discrete" valueType="str">
                                      <p:cBhvr>
                                        <p:cTn id="30" dur="1000" fill="hold"/>
                                        <p:tgtEl>
                                          <p:spTgt spid="81"/>
                                        </p:tgtEl>
                                        <p:attrNameLst>
                                          <p:attrName>style.visibility</p:attrName>
                                        </p:attrNameLst>
                                      </p:cBhvr>
                                      <p:tavLst>
                                        <p:tav tm="0">
                                          <p:val>
                                            <p:strVal val="hidden"/>
                                          </p:val>
                                        </p:tav>
                                        <p:tav tm="50000">
                                          <p:val>
                                            <p:strVal val="visible"/>
                                          </p:val>
                                        </p:tav>
                                      </p:tavLst>
                                    </p:anim>
                                  </p:childTnLst>
                                </p:cTn>
                              </p:par>
                              <p:par>
                                <p:cTn id="31" presetID="35" presetClass="emph" presetSubtype="0" repeatCount="5000" fill="hold" grpId="0" nodeType="withEffect">
                                  <p:stCondLst>
                                    <p:cond delay="0"/>
                                  </p:stCondLst>
                                  <p:childTnLst>
                                    <p:anim calcmode="discrete" valueType="str">
                                      <p:cBhvr>
                                        <p:cTn id="32" dur="1000" fill="hold"/>
                                        <p:tgtEl>
                                          <p:spTgt spid="93"/>
                                        </p:tgtEl>
                                        <p:attrNameLst>
                                          <p:attrName>style.visibility</p:attrName>
                                        </p:attrNameLst>
                                      </p:cBhvr>
                                      <p:tavLst>
                                        <p:tav tm="0">
                                          <p:val>
                                            <p:strVal val="hidden"/>
                                          </p:val>
                                        </p:tav>
                                        <p:tav tm="50000">
                                          <p:val>
                                            <p:strVal val="visible"/>
                                          </p:val>
                                        </p:tav>
                                      </p:tavLst>
                                    </p:anim>
                                  </p:childTnLst>
                                </p:cTn>
                              </p:par>
                              <p:par>
                                <p:cTn id="33" presetID="35" presetClass="emph" presetSubtype="0" repeatCount="5000" fill="hold" grpId="0" nodeType="withEffect">
                                  <p:stCondLst>
                                    <p:cond delay="0"/>
                                  </p:stCondLst>
                                  <p:childTnLst>
                                    <p:anim calcmode="discrete" valueType="str">
                                      <p:cBhvr>
                                        <p:cTn id="34" dur="1000" fill="hold"/>
                                        <p:tgtEl>
                                          <p:spTgt spid="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4" grpId="0" animBg="1"/>
      <p:bldP spid="80" grpId="0" animBg="1"/>
      <p:bldP spid="81" grpId="0" animBg="1"/>
      <p:bldP spid="83" grpId="0" animBg="1"/>
      <p:bldP spid="89" grpId="0" animBg="1"/>
      <p:bldP spid="90" grpId="0"/>
      <p:bldP spid="91" grpId="0"/>
      <p:bldP spid="93" grpId="0" animBg="1"/>
      <p:bldP spid="94" grpId="0" animBg="1"/>
      <p:bldP spid="95" grpId="0" animBg="1"/>
      <p:bldP spid="96" grpId="0" animBg="1"/>
      <p:bldP spid="99" grpId="0"/>
      <p:bldP spid="10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162169" y="605119"/>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确认丢失和确认迟到</a:t>
            </a:r>
          </a:p>
        </p:txBody>
      </p:sp>
      <p:sp>
        <p:nvSpPr>
          <p:cNvPr id="7" name="圆角矩形 6"/>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2384552" y="1426883"/>
            <a:ext cx="1082227" cy="2099762"/>
            <a:chOff x="1965184" y="1647602"/>
            <a:chExt cx="1834656" cy="3179763"/>
          </a:xfrm>
        </p:grpSpPr>
        <p:sp>
          <p:nvSpPr>
            <p:cNvPr id="54" name="Line 28"/>
            <p:cNvSpPr>
              <a:spLocks noChangeShapeType="1"/>
            </p:cNvSpPr>
            <p:nvPr/>
          </p:nvSpPr>
          <p:spPr bwMode="auto">
            <a:xfrm>
              <a:off x="1965184" y="1647602"/>
              <a:ext cx="0" cy="317976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29"/>
            <p:cNvSpPr>
              <a:spLocks noChangeShapeType="1"/>
            </p:cNvSpPr>
            <p:nvPr/>
          </p:nvSpPr>
          <p:spPr bwMode="auto">
            <a:xfrm>
              <a:off x="3799840" y="1647602"/>
              <a:ext cx="0" cy="316071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
        <p:nvSpPr>
          <p:cNvPr id="56" name="Rectangle 30"/>
          <p:cNvSpPr>
            <a:spLocks noChangeArrowheads="1"/>
          </p:cNvSpPr>
          <p:nvPr/>
        </p:nvSpPr>
        <p:spPr bwMode="auto">
          <a:xfrm>
            <a:off x="2215264" y="1160936"/>
            <a:ext cx="3173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a:solidFill>
                  <a:srgbClr val="0000FF"/>
                </a:solidFill>
                <a:latin typeface="微软雅黑" pitchFamily="34" charset="-122"/>
                <a:ea typeface="微软雅黑" pitchFamily="34" charset="-122"/>
              </a:rPr>
              <a:t>A</a:t>
            </a:r>
          </a:p>
        </p:txBody>
      </p:sp>
      <p:sp>
        <p:nvSpPr>
          <p:cNvPr id="57" name="Rectangle 31"/>
          <p:cNvSpPr>
            <a:spLocks noChangeArrowheads="1"/>
          </p:cNvSpPr>
          <p:nvPr/>
        </p:nvSpPr>
        <p:spPr bwMode="auto">
          <a:xfrm>
            <a:off x="3315574" y="1160936"/>
            <a:ext cx="30617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a:solidFill>
                  <a:srgbClr val="0000FF"/>
                </a:solidFill>
                <a:latin typeface="微软雅黑" pitchFamily="34" charset="-122"/>
                <a:ea typeface="微软雅黑" pitchFamily="34" charset="-122"/>
              </a:rPr>
              <a:t>B</a:t>
            </a:r>
          </a:p>
        </p:txBody>
      </p:sp>
      <p:grpSp>
        <p:nvGrpSpPr>
          <p:cNvPr id="58" name="Group 32"/>
          <p:cNvGrpSpPr>
            <a:grpSpLocks/>
          </p:cNvGrpSpPr>
          <p:nvPr/>
        </p:nvGrpSpPr>
        <p:grpSpPr bwMode="auto">
          <a:xfrm>
            <a:off x="2386246" y="1505544"/>
            <a:ext cx="1080298" cy="458853"/>
            <a:chOff x="3769" y="1868"/>
            <a:chExt cx="1057" cy="490"/>
          </a:xfrm>
        </p:grpSpPr>
        <p:sp>
          <p:nvSpPr>
            <p:cNvPr id="59" name="Freeform 33"/>
            <p:cNvSpPr>
              <a:spLocks/>
            </p:cNvSpPr>
            <p:nvPr/>
          </p:nvSpPr>
          <p:spPr bwMode="auto">
            <a:xfrm>
              <a:off x="3769" y="1868"/>
              <a:ext cx="1057" cy="490"/>
            </a:xfrm>
            <a:custGeom>
              <a:avLst/>
              <a:gdLst>
                <a:gd name="T0" fmla="*/ 0 w 1033"/>
                <a:gd name="T1" fmla="*/ 0 h 457"/>
                <a:gd name="T2" fmla="*/ 1071 w 1033"/>
                <a:gd name="T3" fmla="*/ 152 h 457"/>
                <a:gd name="T4" fmla="*/ 1071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0" name="AutoShape 34"/>
            <p:cNvSpPr>
              <a:spLocks noChangeArrowheads="1"/>
            </p:cNvSpPr>
            <p:nvPr/>
          </p:nvSpPr>
          <p:spPr bwMode="auto">
            <a:xfrm rot="480000">
              <a:off x="4477" y="2114"/>
              <a:ext cx="291" cy="100"/>
            </a:xfrm>
            <a:prstGeom prst="rightArrow">
              <a:avLst>
                <a:gd name="adj1" fmla="val 50000"/>
                <a:gd name="adj2" fmla="val 145513"/>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1" name="Rectangle 35"/>
            <p:cNvSpPr>
              <a:spLocks noChangeArrowheads="1"/>
            </p:cNvSpPr>
            <p:nvPr/>
          </p:nvSpPr>
          <p:spPr bwMode="auto">
            <a:xfrm rot="540000">
              <a:off x="3940" y="1949"/>
              <a:ext cx="431" cy="32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smtClean="0">
                  <a:solidFill>
                    <a:srgbClr val="0000FF"/>
                  </a:solidFill>
                  <a:latin typeface="微软雅黑" pitchFamily="34" charset="-122"/>
                  <a:ea typeface="微软雅黑" pitchFamily="34" charset="-122"/>
                </a:rPr>
                <a:t>1</a:t>
              </a:r>
              <a:endParaRPr lang="en-US" altLang="zh-CN" sz="1400" b="1" baseline="-25000" dirty="0">
                <a:solidFill>
                  <a:srgbClr val="0000FF"/>
                </a:solidFill>
                <a:latin typeface="微软雅黑" pitchFamily="34" charset="-122"/>
                <a:ea typeface="微软雅黑" pitchFamily="34" charset="-122"/>
              </a:endParaRPr>
            </a:p>
          </p:txBody>
        </p:sp>
      </p:grpSp>
      <p:grpSp>
        <p:nvGrpSpPr>
          <p:cNvPr id="62" name="Group 36"/>
          <p:cNvGrpSpPr>
            <a:grpSpLocks/>
          </p:cNvGrpSpPr>
          <p:nvPr/>
        </p:nvGrpSpPr>
        <p:grpSpPr bwMode="auto">
          <a:xfrm>
            <a:off x="2385309" y="2376428"/>
            <a:ext cx="1082519" cy="458853"/>
            <a:chOff x="3439" y="3564"/>
            <a:chExt cx="1156" cy="490"/>
          </a:xfrm>
        </p:grpSpPr>
        <p:sp>
          <p:nvSpPr>
            <p:cNvPr id="63" name="Freeform 37"/>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AutoShape 38"/>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Rectangle 39"/>
            <p:cNvSpPr>
              <a:spLocks noChangeArrowheads="1"/>
            </p:cNvSpPr>
            <p:nvPr/>
          </p:nvSpPr>
          <p:spPr bwMode="auto">
            <a:xfrm rot="540000">
              <a:off x="3626" y="3647"/>
              <a:ext cx="471" cy="32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grpSp>
      <p:sp>
        <p:nvSpPr>
          <p:cNvPr id="66" name="Text Box 40"/>
          <p:cNvSpPr txBox="1">
            <a:spLocks noChangeArrowheads="1"/>
          </p:cNvSpPr>
          <p:nvPr/>
        </p:nvSpPr>
        <p:spPr bwMode="auto">
          <a:xfrm>
            <a:off x="2496338" y="397930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smtClean="0">
                <a:solidFill>
                  <a:srgbClr val="0000FF"/>
                </a:solidFill>
                <a:latin typeface="微软雅黑" pitchFamily="34" charset="-122"/>
                <a:ea typeface="微软雅黑" pitchFamily="34" charset="-122"/>
              </a:rPr>
              <a:t>确认丢失</a:t>
            </a:r>
            <a:endParaRPr kumimoji="0" lang="zh-CN" altLang="en-US" sz="1400" b="1" dirty="0">
              <a:solidFill>
                <a:srgbClr val="0000FF"/>
              </a:solidFill>
              <a:latin typeface="微软雅黑" pitchFamily="34" charset="-122"/>
              <a:ea typeface="微软雅黑" pitchFamily="34" charset="-122"/>
            </a:endParaRPr>
          </a:p>
        </p:txBody>
      </p:sp>
      <p:grpSp>
        <p:nvGrpSpPr>
          <p:cNvPr id="67" name="Group 41"/>
          <p:cNvGrpSpPr>
            <a:grpSpLocks/>
          </p:cNvGrpSpPr>
          <p:nvPr/>
        </p:nvGrpSpPr>
        <p:grpSpPr bwMode="auto">
          <a:xfrm>
            <a:off x="2369389" y="2824046"/>
            <a:ext cx="1102183" cy="311833"/>
            <a:chOff x="2012" y="2283"/>
            <a:chExt cx="1177" cy="333"/>
          </a:xfrm>
        </p:grpSpPr>
        <p:sp>
          <p:nvSpPr>
            <p:cNvPr id="68" name="Line 42"/>
            <p:cNvSpPr>
              <a:spLocks noChangeShapeType="1"/>
            </p:cNvSpPr>
            <p:nvPr/>
          </p:nvSpPr>
          <p:spPr bwMode="auto">
            <a:xfrm flipH="1">
              <a:off x="2012" y="2415"/>
              <a:ext cx="1177"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9" name="Text Box 43"/>
            <p:cNvSpPr txBox="1">
              <a:spLocks noChangeArrowheads="1"/>
            </p:cNvSpPr>
            <p:nvPr/>
          </p:nvSpPr>
          <p:spPr bwMode="auto">
            <a:xfrm rot="21169770">
              <a:off x="2151" y="2283"/>
              <a:ext cx="66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200" b="1" dirty="0" smtClean="0">
                  <a:latin typeface="微软雅黑" pitchFamily="34" charset="-122"/>
                  <a:ea typeface="微软雅黑" pitchFamily="34" charset="-122"/>
                </a:rPr>
                <a:t>ACK </a:t>
              </a:r>
              <a:r>
                <a:rPr kumimoji="0" lang="en-US" altLang="zh-CN" sz="1200" b="1" baseline="-25000" dirty="0">
                  <a:latin typeface="微软雅黑" pitchFamily="34" charset="-122"/>
                  <a:ea typeface="微软雅黑" pitchFamily="34" charset="-122"/>
                </a:rPr>
                <a:t>1</a:t>
              </a:r>
            </a:p>
          </p:txBody>
        </p:sp>
      </p:grpSp>
      <p:sp>
        <p:nvSpPr>
          <p:cNvPr id="70" name="Text Box 47"/>
          <p:cNvSpPr txBox="1">
            <a:spLocks noChangeArrowheads="1"/>
          </p:cNvSpPr>
          <p:nvPr/>
        </p:nvSpPr>
        <p:spPr bwMode="auto">
          <a:xfrm>
            <a:off x="1513488" y="239609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a:solidFill>
                  <a:srgbClr val="CC00CC"/>
                </a:solidFill>
                <a:latin typeface="微软雅黑" pitchFamily="34" charset="-122"/>
                <a:ea typeface="微软雅黑" pitchFamily="34" charset="-122"/>
              </a:rPr>
              <a:t>超时重发</a:t>
            </a:r>
          </a:p>
        </p:txBody>
      </p:sp>
      <p:grpSp>
        <p:nvGrpSpPr>
          <p:cNvPr id="71" name="Group 48"/>
          <p:cNvGrpSpPr>
            <a:grpSpLocks/>
          </p:cNvGrpSpPr>
          <p:nvPr/>
        </p:nvGrpSpPr>
        <p:grpSpPr bwMode="auto">
          <a:xfrm>
            <a:off x="1809401" y="1827677"/>
            <a:ext cx="499119" cy="546878"/>
            <a:chOff x="3153" y="2204"/>
            <a:chExt cx="533" cy="584"/>
          </a:xfrm>
        </p:grpSpPr>
        <p:sp>
          <p:nvSpPr>
            <p:cNvPr id="72" name="AutoShape 49"/>
            <p:cNvSpPr>
              <a:spLocks/>
            </p:cNvSpPr>
            <p:nvPr/>
          </p:nvSpPr>
          <p:spPr bwMode="auto">
            <a:xfrm>
              <a:off x="3600" y="2204"/>
              <a:ext cx="56" cy="584"/>
            </a:xfrm>
            <a:prstGeom prst="leftBrace">
              <a:avLst>
                <a:gd name="adj1" fmla="val 8690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Text Box 50"/>
            <p:cNvSpPr txBox="1">
              <a:spLocks noChangeArrowheads="1"/>
            </p:cNvSpPr>
            <p:nvPr/>
          </p:nvSpPr>
          <p:spPr bwMode="auto">
            <a:xfrm>
              <a:off x="3153" y="2311"/>
              <a:ext cx="53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a:latin typeface="微软雅黑" pitchFamily="34" charset="-122"/>
                  <a:ea typeface="微软雅黑" pitchFamily="34" charset="-122"/>
                </a:rPr>
                <a:t>t</a:t>
              </a:r>
              <a:r>
                <a:rPr kumimoji="0" lang="en-US" altLang="zh-CN" sz="1400" b="1" baseline="-25000" dirty="0">
                  <a:latin typeface="微软雅黑" pitchFamily="34" charset="-122"/>
                  <a:ea typeface="微软雅黑" pitchFamily="34" charset="-122"/>
                </a:rPr>
                <a:t>out</a:t>
              </a:r>
            </a:p>
          </p:txBody>
        </p:sp>
      </p:grpSp>
      <p:grpSp>
        <p:nvGrpSpPr>
          <p:cNvPr id="74" name="Group 51"/>
          <p:cNvGrpSpPr>
            <a:grpSpLocks/>
          </p:cNvGrpSpPr>
          <p:nvPr/>
        </p:nvGrpSpPr>
        <p:grpSpPr bwMode="auto">
          <a:xfrm>
            <a:off x="2523227" y="1928814"/>
            <a:ext cx="937372" cy="336180"/>
            <a:chOff x="4012" y="2397"/>
            <a:chExt cx="1001" cy="359"/>
          </a:xfrm>
        </p:grpSpPr>
        <p:sp>
          <p:nvSpPr>
            <p:cNvPr id="75" name="Line 52"/>
            <p:cNvSpPr>
              <a:spLocks noChangeShapeType="1"/>
            </p:cNvSpPr>
            <p:nvPr/>
          </p:nvSpPr>
          <p:spPr bwMode="auto">
            <a:xfrm flipH="1">
              <a:off x="4012" y="2555"/>
              <a:ext cx="1001"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6" name="Text Box 53"/>
            <p:cNvSpPr txBox="1">
              <a:spLocks noChangeArrowheads="1"/>
            </p:cNvSpPr>
            <p:nvPr/>
          </p:nvSpPr>
          <p:spPr bwMode="auto">
            <a:xfrm rot="21169770">
              <a:off x="4145" y="2397"/>
              <a:ext cx="71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200" b="1" dirty="0" smtClean="0">
                  <a:latin typeface="微软雅黑" pitchFamily="34" charset="-122"/>
                  <a:ea typeface="微软雅黑" pitchFamily="34" charset="-122"/>
                </a:rPr>
                <a:t>ACK </a:t>
              </a:r>
              <a:r>
                <a:rPr kumimoji="0" lang="en-US" altLang="zh-CN" sz="1200" b="1" baseline="-25000" dirty="0" smtClean="0">
                  <a:latin typeface="微软雅黑" pitchFamily="34" charset="-122"/>
                  <a:ea typeface="微软雅黑" pitchFamily="34" charset="-122"/>
                </a:rPr>
                <a:t>1</a:t>
              </a:r>
              <a:endParaRPr kumimoji="0" lang="en-US" altLang="zh-CN" sz="1200" b="1" baseline="-25000" dirty="0">
                <a:latin typeface="微软雅黑" pitchFamily="34" charset="-122"/>
                <a:ea typeface="微软雅黑" pitchFamily="34" charset="-122"/>
              </a:endParaRPr>
            </a:p>
          </p:txBody>
        </p:sp>
      </p:grpSp>
      <p:sp>
        <p:nvSpPr>
          <p:cNvPr id="77" name="AutoShape 57"/>
          <p:cNvSpPr>
            <a:spLocks noChangeArrowheads="1"/>
          </p:cNvSpPr>
          <p:nvPr/>
        </p:nvSpPr>
        <p:spPr bwMode="auto">
          <a:xfrm>
            <a:off x="2327250" y="2033693"/>
            <a:ext cx="414841" cy="340862"/>
          </a:xfrm>
          <a:prstGeom prst="irregularSeal1">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78" name="组合 77"/>
          <p:cNvGrpSpPr/>
          <p:nvPr/>
        </p:nvGrpSpPr>
        <p:grpSpPr>
          <a:xfrm>
            <a:off x="5896168" y="1426883"/>
            <a:ext cx="1082227" cy="2692542"/>
            <a:chOff x="6891708" y="1647602"/>
            <a:chExt cx="1834656" cy="3179763"/>
          </a:xfrm>
        </p:grpSpPr>
        <p:sp>
          <p:nvSpPr>
            <p:cNvPr id="79" name="Line 28"/>
            <p:cNvSpPr>
              <a:spLocks noChangeShapeType="1"/>
            </p:cNvSpPr>
            <p:nvPr/>
          </p:nvSpPr>
          <p:spPr bwMode="auto">
            <a:xfrm>
              <a:off x="6891708" y="1647602"/>
              <a:ext cx="0" cy="317976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Line 29"/>
            <p:cNvSpPr>
              <a:spLocks noChangeShapeType="1"/>
            </p:cNvSpPr>
            <p:nvPr/>
          </p:nvSpPr>
          <p:spPr bwMode="auto">
            <a:xfrm>
              <a:off x="8726364" y="1647602"/>
              <a:ext cx="0" cy="3160713"/>
            </a:xfrm>
            <a:prstGeom prst="line">
              <a:avLst/>
            </a:prstGeom>
            <a:noFill/>
            <a:ln w="19050">
              <a:solidFill>
                <a:srgbClr val="0000FF"/>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
        <p:nvSpPr>
          <p:cNvPr id="81" name="Rectangle 30"/>
          <p:cNvSpPr>
            <a:spLocks noChangeArrowheads="1"/>
          </p:cNvSpPr>
          <p:nvPr/>
        </p:nvSpPr>
        <p:spPr bwMode="auto">
          <a:xfrm>
            <a:off x="5726881" y="1160936"/>
            <a:ext cx="3173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a:solidFill>
                  <a:srgbClr val="0000FF"/>
                </a:solidFill>
                <a:latin typeface="微软雅黑" pitchFamily="34" charset="-122"/>
                <a:ea typeface="微软雅黑" pitchFamily="34" charset="-122"/>
              </a:rPr>
              <a:t>A</a:t>
            </a:r>
          </a:p>
        </p:txBody>
      </p:sp>
      <p:sp>
        <p:nvSpPr>
          <p:cNvPr id="82" name="Rectangle 31"/>
          <p:cNvSpPr>
            <a:spLocks noChangeArrowheads="1"/>
          </p:cNvSpPr>
          <p:nvPr/>
        </p:nvSpPr>
        <p:spPr bwMode="auto">
          <a:xfrm>
            <a:off x="6827191" y="1160936"/>
            <a:ext cx="30617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a:solidFill>
                  <a:srgbClr val="0000FF"/>
                </a:solidFill>
                <a:latin typeface="微软雅黑" pitchFamily="34" charset="-122"/>
                <a:ea typeface="微软雅黑" pitchFamily="34" charset="-122"/>
              </a:rPr>
              <a:t>B</a:t>
            </a:r>
          </a:p>
        </p:txBody>
      </p:sp>
      <p:grpSp>
        <p:nvGrpSpPr>
          <p:cNvPr id="83" name="Group 32"/>
          <p:cNvGrpSpPr>
            <a:grpSpLocks/>
          </p:cNvGrpSpPr>
          <p:nvPr/>
        </p:nvGrpSpPr>
        <p:grpSpPr bwMode="auto">
          <a:xfrm>
            <a:off x="5897862" y="1505544"/>
            <a:ext cx="1080298" cy="458853"/>
            <a:chOff x="3769" y="1868"/>
            <a:chExt cx="1057" cy="490"/>
          </a:xfrm>
        </p:grpSpPr>
        <p:sp>
          <p:nvSpPr>
            <p:cNvPr id="84" name="Freeform 33"/>
            <p:cNvSpPr>
              <a:spLocks/>
            </p:cNvSpPr>
            <p:nvPr/>
          </p:nvSpPr>
          <p:spPr bwMode="auto">
            <a:xfrm>
              <a:off x="3769" y="1868"/>
              <a:ext cx="1057" cy="490"/>
            </a:xfrm>
            <a:custGeom>
              <a:avLst/>
              <a:gdLst>
                <a:gd name="T0" fmla="*/ 0 w 1033"/>
                <a:gd name="T1" fmla="*/ 0 h 457"/>
                <a:gd name="T2" fmla="*/ 1071 w 1033"/>
                <a:gd name="T3" fmla="*/ 152 h 457"/>
                <a:gd name="T4" fmla="*/ 1071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5" name="AutoShape 34"/>
            <p:cNvSpPr>
              <a:spLocks noChangeArrowheads="1"/>
            </p:cNvSpPr>
            <p:nvPr/>
          </p:nvSpPr>
          <p:spPr bwMode="auto">
            <a:xfrm rot="480000">
              <a:off x="4477" y="2114"/>
              <a:ext cx="291" cy="100"/>
            </a:xfrm>
            <a:prstGeom prst="rightArrow">
              <a:avLst>
                <a:gd name="adj1" fmla="val 50000"/>
                <a:gd name="adj2" fmla="val 145513"/>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6" name="Rectangle 35"/>
            <p:cNvSpPr>
              <a:spLocks noChangeArrowheads="1"/>
            </p:cNvSpPr>
            <p:nvPr/>
          </p:nvSpPr>
          <p:spPr bwMode="auto">
            <a:xfrm rot="540000">
              <a:off x="3940" y="1949"/>
              <a:ext cx="431" cy="32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grpSp>
      <p:grpSp>
        <p:nvGrpSpPr>
          <p:cNvPr id="87" name="Group 36"/>
          <p:cNvGrpSpPr>
            <a:grpSpLocks/>
          </p:cNvGrpSpPr>
          <p:nvPr/>
        </p:nvGrpSpPr>
        <p:grpSpPr bwMode="auto">
          <a:xfrm>
            <a:off x="5896925" y="2376428"/>
            <a:ext cx="1082519" cy="458853"/>
            <a:chOff x="3439" y="3564"/>
            <a:chExt cx="1156" cy="490"/>
          </a:xfrm>
        </p:grpSpPr>
        <p:sp>
          <p:nvSpPr>
            <p:cNvPr id="88" name="Freeform 37"/>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9" name="AutoShape 38"/>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Rectangle 39"/>
            <p:cNvSpPr>
              <a:spLocks noChangeArrowheads="1"/>
            </p:cNvSpPr>
            <p:nvPr/>
          </p:nvSpPr>
          <p:spPr bwMode="auto">
            <a:xfrm rot="540000">
              <a:off x="3626" y="3647"/>
              <a:ext cx="471" cy="32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a:solidFill>
                    <a:srgbClr val="0000FF"/>
                  </a:solidFill>
                  <a:latin typeface="微软雅黑" pitchFamily="34" charset="-122"/>
                  <a:ea typeface="微软雅黑" pitchFamily="34" charset="-122"/>
                </a:rPr>
                <a:t>1</a:t>
              </a:r>
            </a:p>
          </p:txBody>
        </p:sp>
      </p:grpSp>
      <p:sp>
        <p:nvSpPr>
          <p:cNvPr id="91" name="Text Box 40"/>
          <p:cNvSpPr txBox="1">
            <a:spLocks noChangeArrowheads="1"/>
          </p:cNvSpPr>
          <p:nvPr/>
        </p:nvSpPr>
        <p:spPr bwMode="auto">
          <a:xfrm>
            <a:off x="6007954" y="397930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smtClean="0">
                <a:solidFill>
                  <a:srgbClr val="0000FF"/>
                </a:solidFill>
                <a:latin typeface="微软雅黑" pitchFamily="34" charset="-122"/>
                <a:ea typeface="微软雅黑" pitchFamily="34" charset="-122"/>
              </a:rPr>
              <a:t>确认迟到</a:t>
            </a:r>
            <a:endParaRPr kumimoji="0" lang="zh-CN" altLang="en-US" sz="1400" b="1" dirty="0">
              <a:solidFill>
                <a:srgbClr val="0000FF"/>
              </a:solidFill>
              <a:latin typeface="微软雅黑" pitchFamily="34" charset="-122"/>
              <a:ea typeface="微软雅黑" pitchFamily="34" charset="-122"/>
            </a:endParaRPr>
          </a:p>
        </p:txBody>
      </p:sp>
      <p:grpSp>
        <p:nvGrpSpPr>
          <p:cNvPr id="92" name="Group 41"/>
          <p:cNvGrpSpPr>
            <a:grpSpLocks/>
          </p:cNvGrpSpPr>
          <p:nvPr/>
        </p:nvGrpSpPr>
        <p:grpSpPr bwMode="auto">
          <a:xfrm>
            <a:off x="5881006" y="2824046"/>
            <a:ext cx="1102183" cy="311833"/>
            <a:chOff x="2012" y="2283"/>
            <a:chExt cx="1177" cy="333"/>
          </a:xfrm>
        </p:grpSpPr>
        <p:sp>
          <p:nvSpPr>
            <p:cNvPr id="93" name="Line 42"/>
            <p:cNvSpPr>
              <a:spLocks noChangeShapeType="1"/>
            </p:cNvSpPr>
            <p:nvPr/>
          </p:nvSpPr>
          <p:spPr bwMode="auto">
            <a:xfrm flipH="1">
              <a:off x="2012" y="2415"/>
              <a:ext cx="1177" cy="2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4" name="Text Box 43"/>
            <p:cNvSpPr txBox="1">
              <a:spLocks noChangeArrowheads="1"/>
            </p:cNvSpPr>
            <p:nvPr/>
          </p:nvSpPr>
          <p:spPr bwMode="auto">
            <a:xfrm rot="21169770">
              <a:off x="2151" y="2283"/>
              <a:ext cx="66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200" b="1" dirty="0" smtClean="0">
                  <a:latin typeface="微软雅黑" pitchFamily="34" charset="-122"/>
                  <a:ea typeface="微软雅黑" pitchFamily="34" charset="-122"/>
                </a:rPr>
                <a:t>ACK </a:t>
              </a:r>
              <a:r>
                <a:rPr kumimoji="0" lang="en-US" altLang="zh-CN" sz="1200" b="1" baseline="-25000" dirty="0">
                  <a:latin typeface="微软雅黑" pitchFamily="34" charset="-122"/>
                  <a:ea typeface="微软雅黑" pitchFamily="34" charset="-122"/>
                </a:rPr>
                <a:t>1</a:t>
              </a:r>
            </a:p>
          </p:txBody>
        </p:sp>
      </p:grpSp>
      <p:sp>
        <p:nvSpPr>
          <p:cNvPr id="95" name="Text Box 47"/>
          <p:cNvSpPr txBox="1">
            <a:spLocks noChangeArrowheads="1"/>
          </p:cNvSpPr>
          <p:nvPr/>
        </p:nvSpPr>
        <p:spPr bwMode="auto">
          <a:xfrm>
            <a:off x="5025105" y="239609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zh-CN" altLang="en-US" sz="1400" b="1" dirty="0">
                <a:solidFill>
                  <a:srgbClr val="CC00CC"/>
                </a:solidFill>
                <a:latin typeface="微软雅黑" pitchFamily="34" charset="-122"/>
                <a:ea typeface="微软雅黑" pitchFamily="34" charset="-122"/>
              </a:rPr>
              <a:t>超时重发</a:t>
            </a:r>
          </a:p>
        </p:txBody>
      </p:sp>
      <p:grpSp>
        <p:nvGrpSpPr>
          <p:cNvPr id="96" name="Group 48"/>
          <p:cNvGrpSpPr>
            <a:grpSpLocks/>
          </p:cNvGrpSpPr>
          <p:nvPr/>
        </p:nvGrpSpPr>
        <p:grpSpPr bwMode="auto">
          <a:xfrm>
            <a:off x="5321017" y="1827677"/>
            <a:ext cx="499119" cy="546878"/>
            <a:chOff x="3153" y="2204"/>
            <a:chExt cx="533" cy="584"/>
          </a:xfrm>
        </p:grpSpPr>
        <p:sp>
          <p:nvSpPr>
            <p:cNvPr id="97" name="AutoShape 49"/>
            <p:cNvSpPr>
              <a:spLocks/>
            </p:cNvSpPr>
            <p:nvPr/>
          </p:nvSpPr>
          <p:spPr bwMode="auto">
            <a:xfrm>
              <a:off x="3600" y="2204"/>
              <a:ext cx="56" cy="584"/>
            </a:xfrm>
            <a:prstGeom prst="leftBrace">
              <a:avLst>
                <a:gd name="adj1" fmla="val 8690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8" name="Text Box 50"/>
            <p:cNvSpPr txBox="1">
              <a:spLocks noChangeArrowheads="1"/>
            </p:cNvSpPr>
            <p:nvPr/>
          </p:nvSpPr>
          <p:spPr bwMode="auto">
            <a:xfrm>
              <a:off x="3153" y="2311"/>
              <a:ext cx="53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kumimoji="0" lang="en-US" altLang="zh-CN" sz="1400" b="1" dirty="0">
                  <a:latin typeface="微软雅黑" pitchFamily="34" charset="-122"/>
                  <a:ea typeface="微软雅黑" pitchFamily="34" charset="-122"/>
                </a:rPr>
                <a:t>t</a:t>
              </a:r>
              <a:r>
                <a:rPr kumimoji="0" lang="en-US" altLang="zh-CN" sz="1400" b="1" baseline="-25000" dirty="0">
                  <a:latin typeface="微软雅黑" pitchFamily="34" charset="-122"/>
                  <a:ea typeface="微软雅黑" pitchFamily="34" charset="-122"/>
                </a:rPr>
                <a:t>out</a:t>
              </a:r>
            </a:p>
          </p:txBody>
        </p:sp>
      </p:grpSp>
      <p:grpSp>
        <p:nvGrpSpPr>
          <p:cNvPr id="99" name="Group 36"/>
          <p:cNvGrpSpPr>
            <a:grpSpLocks/>
          </p:cNvGrpSpPr>
          <p:nvPr/>
        </p:nvGrpSpPr>
        <p:grpSpPr bwMode="auto">
          <a:xfrm>
            <a:off x="5896925" y="3190189"/>
            <a:ext cx="1082519" cy="458853"/>
            <a:chOff x="3439" y="3564"/>
            <a:chExt cx="1156" cy="490"/>
          </a:xfrm>
        </p:grpSpPr>
        <p:sp>
          <p:nvSpPr>
            <p:cNvPr id="100" name="Freeform 37"/>
            <p:cNvSpPr>
              <a:spLocks/>
            </p:cNvSpPr>
            <p:nvPr/>
          </p:nvSpPr>
          <p:spPr bwMode="auto">
            <a:xfrm>
              <a:off x="3439" y="3564"/>
              <a:ext cx="1156" cy="490"/>
            </a:xfrm>
            <a:custGeom>
              <a:avLst/>
              <a:gdLst>
                <a:gd name="T0" fmla="*/ 0 w 1033"/>
                <a:gd name="T1" fmla="*/ 0 h 457"/>
                <a:gd name="T2" fmla="*/ 1155 w 1033"/>
                <a:gd name="T3" fmla="*/ 152 h 457"/>
                <a:gd name="T4" fmla="*/ 1155 w 1033"/>
                <a:gd name="T5" fmla="*/ 489 h 457"/>
                <a:gd name="T6" fmla="*/ 0 w 1033"/>
                <a:gd name="T7" fmla="*/ 337 h 457"/>
                <a:gd name="T8" fmla="*/ 0 w 1033"/>
                <a:gd name="T9" fmla="*/ 0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457">
                  <a:moveTo>
                    <a:pt x="0" y="0"/>
                  </a:moveTo>
                  <a:lnTo>
                    <a:pt x="1032" y="142"/>
                  </a:lnTo>
                  <a:lnTo>
                    <a:pt x="1032" y="456"/>
                  </a:lnTo>
                  <a:lnTo>
                    <a:pt x="0" y="314"/>
                  </a:lnTo>
                  <a:lnTo>
                    <a:pt x="0" y="0"/>
                  </a:lnTo>
                </a:path>
              </a:pathLst>
            </a:custGeom>
            <a:solidFill>
              <a:srgbClr val="00FFFF"/>
            </a:solidFill>
            <a:ln w="1905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1" name="AutoShape 38"/>
            <p:cNvSpPr>
              <a:spLocks noChangeArrowheads="1"/>
            </p:cNvSpPr>
            <p:nvPr/>
          </p:nvSpPr>
          <p:spPr bwMode="auto">
            <a:xfrm rot="480000">
              <a:off x="4164" y="3802"/>
              <a:ext cx="313" cy="100"/>
            </a:xfrm>
            <a:prstGeom prst="rightArrow">
              <a:avLst>
                <a:gd name="adj1" fmla="val 50000"/>
                <a:gd name="adj2" fmla="val 156514"/>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Rectangle 39"/>
            <p:cNvSpPr>
              <a:spLocks noChangeArrowheads="1"/>
            </p:cNvSpPr>
            <p:nvPr/>
          </p:nvSpPr>
          <p:spPr bwMode="auto">
            <a:xfrm rot="540000">
              <a:off x="3555" y="3623"/>
              <a:ext cx="471" cy="32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400" b="1" dirty="0" smtClean="0">
                  <a:solidFill>
                    <a:srgbClr val="0000FF"/>
                  </a:solidFill>
                  <a:latin typeface="微软雅黑" pitchFamily="34" charset="-122"/>
                  <a:ea typeface="微软雅黑" pitchFamily="34" charset="-122"/>
                </a:rPr>
                <a:t>M</a:t>
              </a:r>
              <a:r>
                <a:rPr lang="en-US" altLang="zh-CN" sz="1400" b="1" baseline="-25000" dirty="0" smtClean="0">
                  <a:solidFill>
                    <a:srgbClr val="0000FF"/>
                  </a:solidFill>
                  <a:latin typeface="微软雅黑" pitchFamily="34" charset="-122"/>
                  <a:ea typeface="微软雅黑" pitchFamily="34" charset="-122"/>
                </a:rPr>
                <a:t>2</a:t>
              </a:r>
              <a:endParaRPr lang="en-US" altLang="zh-CN" sz="1400" b="1" baseline="-25000" dirty="0">
                <a:solidFill>
                  <a:srgbClr val="0000FF"/>
                </a:solidFill>
                <a:latin typeface="微软雅黑" pitchFamily="34" charset="-122"/>
                <a:ea typeface="微软雅黑" pitchFamily="34" charset="-122"/>
              </a:endParaRPr>
            </a:p>
          </p:txBody>
        </p:sp>
      </p:grpSp>
      <p:sp>
        <p:nvSpPr>
          <p:cNvPr id="103" name="矩形 102"/>
          <p:cNvSpPr/>
          <p:nvPr/>
        </p:nvSpPr>
        <p:spPr>
          <a:xfrm>
            <a:off x="5004085" y="3341259"/>
            <a:ext cx="959265" cy="738664"/>
          </a:xfrm>
          <a:prstGeom prst="rect">
            <a:avLst/>
          </a:prstGeom>
        </p:spPr>
        <p:txBody>
          <a:bodyPr wrap="square">
            <a:spAutoFit/>
          </a:bodyPr>
          <a:lstStyle/>
          <a:p>
            <a:r>
              <a:rPr lang="zh-CN" altLang="en-US" sz="1400" b="1" dirty="0" smtClean="0">
                <a:solidFill>
                  <a:srgbClr val="0000FF"/>
                </a:solidFill>
                <a:latin typeface="微软雅黑" pitchFamily="34" charset="-122"/>
                <a:ea typeface="微软雅黑" pitchFamily="34" charset="-122"/>
              </a:rPr>
              <a:t>收下，</a:t>
            </a:r>
            <a:endParaRPr lang="en-US" altLang="zh-CN" sz="1400" b="1" dirty="0" smtClean="0">
              <a:solidFill>
                <a:srgbClr val="0000FF"/>
              </a:solidFill>
              <a:latin typeface="微软雅黑" pitchFamily="34" charset="-122"/>
              <a:ea typeface="微软雅黑" pitchFamily="34" charset="-122"/>
            </a:endParaRPr>
          </a:p>
          <a:p>
            <a:r>
              <a:rPr lang="zh-CN" altLang="en-US" sz="1400" b="1" dirty="0" smtClean="0">
                <a:solidFill>
                  <a:srgbClr val="0000FF"/>
                </a:solidFill>
                <a:latin typeface="微软雅黑" pitchFamily="34" charset="-122"/>
                <a:ea typeface="微软雅黑" pitchFamily="34" charset="-122"/>
              </a:rPr>
              <a:t>重复的，</a:t>
            </a:r>
            <a:endParaRPr lang="en-US" altLang="zh-CN" sz="1400" b="1" dirty="0" smtClean="0">
              <a:solidFill>
                <a:srgbClr val="0000FF"/>
              </a:solidFill>
              <a:latin typeface="微软雅黑" pitchFamily="34" charset="-122"/>
              <a:ea typeface="微软雅黑" pitchFamily="34" charset="-122"/>
            </a:endParaRPr>
          </a:p>
          <a:p>
            <a:r>
              <a:rPr lang="zh-CN" altLang="en-US" sz="1400" b="1" dirty="0" smtClean="0">
                <a:solidFill>
                  <a:srgbClr val="0000FF"/>
                </a:solidFill>
                <a:latin typeface="微软雅黑" pitchFamily="34" charset="-122"/>
                <a:ea typeface="微软雅黑" pitchFamily="34" charset="-122"/>
              </a:rPr>
              <a:t>丢弃</a:t>
            </a:r>
            <a:endParaRPr lang="zh-CN" altLang="en-US" sz="1400" dirty="0">
              <a:solidFill>
                <a:srgbClr val="0000FF"/>
              </a:solidFill>
              <a:latin typeface="微软雅黑" pitchFamily="34" charset="-122"/>
              <a:ea typeface="微软雅黑" pitchFamily="34" charset="-122"/>
            </a:endParaRPr>
          </a:p>
        </p:txBody>
      </p:sp>
      <p:grpSp>
        <p:nvGrpSpPr>
          <p:cNvPr id="104" name="组合 103"/>
          <p:cNvGrpSpPr/>
          <p:nvPr/>
        </p:nvGrpSpPr>
        <p:grpSpPr>
          <a:xfrm>
            <a:off x="5901360" y="1989842"/>
            <a:ext cx="1078084" cy="1699467"/>
            <a:chOff x="6900509" y="2601963"/>
            <a:chExt cx="1827632" cy="2881039"/>
          </a:xfrm>
        </p:grpSpPr>
        <p:sp>
          <p:nvSpPr>
            <p:cNvPr id="105" name="Freeform 48"/>
            <p:cNvSpPr>
              <a:spLocks/>
            </p:cNvSpPr>
            <p:nvPr/>
          </p:nvSpPr>
          <p:spPr bwMode="auto">
            <a:xfrm>
              <a:off x="6900509" y="2726308"/>
              <a:ext cx="1827632" cy="2756694"/>
            </a:xfrm>
            <a:custGeom>
              <a:avLst/>
              <a:gdLst>
                <a:gd name="T0" fmla="*/ 798 w 798"/>
                <a:gd name="T1" fmla="*/ 0 h 1134"/>
                <a:gd name="T2" fmla="*/ 589 w 798"/>
                <a:gd name="T3" fmla="*/ 70 h 1134"/>
                <a:gd name="T4" fmla="*/ 466 w 798"/>
                <a:gd name="T5" fmla="*/ 217 h 1134"/>
                <a:gd name="T6" fmla="*/ 418 w 798"/>
                <a:gd name="T7" fmla="*/ 376 h 1134"/>
                <a:gd name="T8" fmla="*/ 385 w 798"/>
                <a:gd name="T9" fmla="*/ 661 h 1134"/>
                <a:gd name="T10" fmla="*/ 310 w 798"/>
                <a:gd name="T11" fmla="*/ 1018 h 1134"/>
                <a:gd name="T12" fmla="*/ 0 w 798"/>
                <a:gd name="T13" fmla="*/ 1134 h 1134"/>
              </a:gdLst>
              <a:ahLst/>
              <a:cxnLst>
                <a:cxn ang="0">
                  <a:pos x="T0" y="T1"/>
                </a:cxn>
                <a:cxn ang="0">
                  <a:pos x="T2" y="T3"/>
                </a:cxn>
                <a:cxn ang="0">
                  <a:pos x="T4" y="T5"/>
                </a:cxn>
                <a:cxn ang="0">
                  <a:pos x="T6" y="T7"/>
                </a:cxn>
                <a:cxn ang="0">
                  <a:pos x="T8" y="T9"/>
                </a:cxn>
                <a:cxn ang="0">
                  <a:pos x="T10" y="T11"/>
                </a:cxn>
                <a:cxn ang="0">
                  <a:pos x="T12" y="T13"/>
                </a:cxn>
              </a:cxnLst>
              <a:rect l="0" t="0" r="r" b="b"/>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38100" cap="flat" cmpd="sng">
              <a:solidFill>
                <a:srgbClr val="CC00CC"/>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06" name="矩形 105"/>
            <p:cNvSpPr/>
            <p:nvPr/>
          </p:nvSpPr>
          <p:spPr>
            <a:xfrm rot="20115699">
              <a:off x="7511689" y="2601963"/>
              <a:ext cx="1047981" cy="469585"/>
            </a:xfrm>
            <a:prstGeom prst="rect">
              <a:avLst/>
            </a:prstGeom>
          </p:spPr>
          <p:txBody>
            <a:bodyPr wrap="none">
              <a:spAutoFit/>
            </a:bodyPr>
            <a:lstStyle/>
            <a:p>
              <a:r>
                <a:rPr lang="en-US" altLang="zh-CN" sz="1200" b="1" dirty="0">
                  <a:latin typeface="微软雅黑" pitchFamily="34" charset="-122"/>
                  <a:ea typeface="微软雅黑" pitchFamily="34" charset="-122"/>
                </a:rPr>
                <a:t>ACK </a:t>
              </a:r>
              <a:r>
                <a:rPr lang="en-US" altLang="zh-CN" sz="1200" b="1" baseline="-25000" dirty="0">
                  <a:latin typeface="微软雅黑" pitchFamily="34" charset="-122"/>
                  <a:ea typeface="微软雅黑" pitchFamily="34" charset="-122"/>
                </a:rPr>
                <a:t>1</a:t>
              </a:r>
            </a:p>
          </p:txBody>
        </p:sp>
      </p:grpSp>
      <p:sp>
        <p:nvSpPr>
          <p:cNvPr id="108" name="矩形 107"/>
          <p:cNvSpPr/>
          <p:nvPr/>
        </p:nvSpPr>
        <p:spPr>
          <a:xfrm>
            <a:off x="7019846" y="2440717"/>
            <a:ext cx="840440" cy="523220"/>
          </a:xfrm>
          <a:prstGeom prst="rect">
            <a:avLst/>
          </a:prstGeom>
        </p:spPr>
        <p:txBody>
          <a:bodyPr wrap="square">
            <a:spAutoFit/>
          </a:bodyPr>
          <a:lstStyle/>
          <a:p>
            <a:r>
              <a:rPr lang="zh-CN" altLang="en-US" sz="1400" b="1" dirty="0">
                <a:solidFill>
                  <a:srgbClr val="CC00CC"/>
                </a:solidFill>
                <a:latin typeface="微软雅黑" pitchFamily="34" charset="-122"/>
                <a:ea typeface="微软雅黑" pitchFamily="34" charset="-122"/>
              </a:rPr>
              <a:t>重复的，</a:t>
            </a:r>
            <a:endParaRPr lang="en-US" altLang="zh-CN" sz="1400" b="1" dirty="0">
              <a:solidFill>
                <a:srgbClr val="CC00CC"/>
              </a:solidFill>
              <a:latin typeface="微软雅黑" pitchFamily="34" charset="-122"/>
              <a:ea typeface="微软雅黑" pitchFamily="34" charset="-122"/>
            </a:endParaRPr>
          </a:p>
          <a:p>
            <a:r>
              <a:rPr lang="zh-CN" altLang="en-US" sz="1400" b="1" dirty="0">
                <a:solidFill>
                  <a:srgbClr val="CC00CC"/>
                </a:solidFill>
                <a:latin typeface="微软雅黑" pitchFamily="34" charset="-122"/>
                <a:ea typeface="微软雅黑" pitchFamily="34" charset="-122"/>
              </a:rPr>
              <a:t>丢弃</a:t>
            </a:r>
          </a:p>
        </p:txBody>
      </p:sp>
    </p:spTree>
    <p:extLst>
      <p:ext uri="{BB962C8B-B14F-4D97-AF65-F5344CB8AC3E}">
        <p14:creationId xmlns:p14="http://schemas.microsoft.com/office/powerpoint/2010/main" val="29440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000"/>
                                        <p:tgtEl>
                                          <p:spTgt spid="58"/>
                                        </p:tgtEl>
                                      </p:cBhvr>
                                    </p:animEffect>
                                  </p:childTnLst>
                                </p:cTn>
                              </p:par>
                            </p:childTnLst>
                          </p:cTn>
                        </p:par>
                        <p:par>
                          <p:cTn id="8" fill="hold">
                            <p:stCondLst>
                              <p:cond delay="4000"/>
                            </p:stCondLst>
                            <p:childTnLst>
                              <p:par>
                                <p:cTn id="9" presetID="22" presetClass="entr" presetSubtype="2" fill="hold" nodeType="afterEffect">
                                  <p:stCondLst>
                                    <p:cond delay="1000"/>
                                  </p:stCondLst>
                                  <p:childTnLst>
                                    <p:set>
                                      <p:cBhvr>
                                        <p:cTn id="10" dur="1" fill="hold">
                                          <p:stCondLst>
                                            <p:cond delay="0"/>
                                          </p:stCondLst>
                                        </p:cTn>
                                        <p:tgtEl>
                                          <p:spTgt spid="74"/>
                                        </p:tgtEl>
                                        <p:attrNameLst>
                                          <p:attrName>style.visibility</p:attrName>
                                        </p:attrNameLst>
                                      </p:cBhvr>
                                      <p:to>
                                        <p:strVal val="visible"/>
                                      </p:to>
                                    </p:set>
                                    <p:animEffect transition="in" filter="wipe(right)">
                                      <p:cBhvr>
                                        <p:cTn id="11" dur="2000"/>
                                        <p:tgtEl>
                                          <p:spTgt spid="74"/>
                                        </p:tgtEl>
                                      </p:cBhvr>
                                    </p:animEffect>
                                  </p:childTnLst>
                                </p:cTn>
                              </p:par>
                            </p:childTnLst>
                          </p:cTn>
                        </p:par>
                        <p:par>
                          <p:cTn id="12" fill="hold">
                            <p:stCondLst>
                              <p:cond delay="7000"/>
                            </p:stCondLst>
                            <p:childTnLst>
                              <p:par>
                                <p:cTn id="13" presetID="1"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par>
                          <p:cTn id="15" fill="hold">
                            <p:stCondLst>
                              <p:cond delay="7000"/>
                            </p:stCondLst>
                            <p:childTnLst>
                              <p:par>
                                <p:cTn id="16" presetID="35" presetClass="emph" presetSubtype="0" repeatCount="5000" fill="hold" grpId="1" nodeType="afterEffect">
                                  <p:stCondLst>
                                    <p:cond delay="0"/>
                                  </p:stCondLst>
                                  <p:childTnLst>
                                    <p:anim calcmode="discrete" valueType="str">
                                      <p:cBhvr>
                                        <p:cTn id="17" dur="1000" fill="hold"/>
                                        <p:tgtEl>
                                          <p:spTgt spid="77"/>
                                        </p:tgtEl>
                                        <p:attrNameLst>
                                          <p:attrName>style.visibility</p:attrName>
                                        </p:attrNameLst>
                                      </p:cBhvr>
                                      <p:tavLst>
                                        <p:tav tm="0">
                                          <p:val>
                                            <p:strVal val="hidden"/>
                                          </p:val>
                                        </p:tav>
                                        <p:tav tm="50000">
                                          <p:val>
                                            <p:strVal val="visible"/>
                                          </p:val>
                                        </p:tav>
                                      </p:tavLst>
                                    </p:anim>
                                  </p:childTnLst>
                                </p:cTn>
                              </p:par>
                            </p:childTnLst>
                          </p:cTn>
                        </p:par>
                        <p:par>
                          <p:cTn id="18" fill="hold">
                            <p:stCondLst>
                              <p:cond delay="12000"/>
                            </p:stCondLst>
                            <p:childTnLst>
                              <p:par>
                                <p:cTn id="19" presetID="1" presetClass="entr" presetSubtype="0" fill="hold" nodeType="afterEffect">
                                  <p:stCondLst>
                                    <p:cond delay="1000"/>
                                  </p:stCondLst>
                                  <p:childTnLst>
                                    <p:set>
                                      <p:cBhvr>
                                        <p:cTn id="20" dur="1" fill="hold">
                                          <p:stCondLst>
                                            <p:cond delay="9"/>
                                          </p:stCondLst>
                                        </p:cTn>
                                        <p:tgtEl>
                                          <p:spTgt spid="71"/>
                                        </p:tgtEl>
                                        <p:attrNameLst>
                                          <p:attrName>style.visibility</p:attrName>
                                        </p:attrNameLst>
                                      </p:cBhvr>
                                      <p:to>
                                        <p:strVal val="visible"/>
                                      </p:to>
                                    </p:set>
                                  </p:childTnLst>
                                </p:cTn>
                              </p:par>
                            </p:childTnLst>
                          </p:cTn>
                        </p:par>
                        <p:par>
                          <p:cTn id="21" fill="hold">
                            <p:stCondLst>
                              <p:cond delay="13010"/>
                            </p:stCondLst>
                            <p:childTnLst>
                              <p:par>
                                <p:cTn id="22" presetID="35" presetClass="emph" presetSubtype="0" repeatCount="5000" fill="hold" nodeType="afterEffect">
                                  <p:stCondLst>
                                    <p:cond delay="0"/>
                                  </p:stCondLst>
                                  <p:childTnLst>
                                    <p:anim calcmode="discrete" valueType="str">
                                      <p:cBhvr>
                                        <p:cTn id="23" dur="1000" fill="hold"/>
                                        <p:tgtEl>
                                          <p:spTgt spid="71"/>
                                        </p:tgtEl>
                                        <p:attrNameLst>
                                          <p:attrName>style.visibility</p:attrName>
                                        </p:attrNameLst>
                                      </p:cBhvr>
                                      <p:tavLst>
                                        <p:tav tm="0">
                                          <p:val>
                                            <p:strVal val="hidden"/>
                                          </p:val>
                                        </p:tav>
                                        <p:tav tm="50000">
                                          <p:val>
                                            <p:strVal val="visible"/>
                                          </p:val>
                                        </p:tav>
                                      </p:tavLst>
                                    </p:anim>
                                  </p:childTnLst>
                                </p:cTn>
                              </p:par>
                            </p:childTnLst>
                          </p:cTn>
                        </p:par>
                        <p:par>
                          <p:cTn id="24" fill="hold">
                            <p:stCondLst>
                              <p:cond delay="18010"/>
                            </p:stCondLst>
                            <p:childTnLst>
                              <p:par>
                                <p:cTn id="25" presetID="1" presetClass="entr" presetSubtype="0"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par>
                          <p:cTn id="27" fill="hold">
                            <p:stCondLst>
                              <p:cond delay="18010"/>
                            </p:stCondLst>
                            <p:childTnLst>
                              <p:par>
                                <p:cTn id="28" presetID="35" presetClass="emph" presetSubtype="0" repeatCount="5000" fill="hold" grpId="1" nodeType="afterEffect">
                                  <p:stCondLst>
                                    <p:cond delay="0"/>
                                  </p:stCondLst>
                                  <p:childTnLst>
                                    <p:anim calcmode="discrete" valueType="str">
                                      <p:cBhvr>
                                        <p:cTn id="29" dur="1000" fill="hold"/>
                                        <p:tgtEl>
                                          <p:spTgt spid="70"/>
                                        </p:tgtEl>
                                        <p:attrNameLst>
                                          <p:attrName>style.visibility</p:attrName>
                                        </p:attrNameLst>
                                      </p:cBhvr>
                                      <p:tavLst>
                                        <p:tav tm="0">
                                          <p:val>
                                            <p:strVal val="hidden"/>
                                          </p:val>
                                        </p:tav>
                                        <p:tav tm="50000">
                                          <p:val>
                                            <p:strVal val="visible"/>
                                          </p:val>
                                        </p:tav>
                                      </p:tavLst>
                                    </p:anim>
                                  </p:childTnLst>
                                </p:cTn>
                              </p:par>
                            </p:childTnLst>
                          </p:cTn>
                        </p:par>
                        <p:par>
                          <p:cTn id="30" fill="hold">
                            <p:stCondLst>
                              <p:cond delay="23010"/>
                            </p:stCondLst>
                            <p:childTnLst>
                              <p:par>
                                <p:cTn id="31" presetID="22" presetClass="entr" presetSubtype="8" fill="hold" nodeType="afterEffect">
                                  <p:stCondLst>
                                    <p:cond delay="100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2000"/>
                                        <p:tgtEl>
                                          <p:spTgt spid="62"/>
                                        </p:tgtEl>
                                      </p:cBhvr>
                                    </p:animEffect>
                                  </p:childTnLst>
                                </p:cTn>
                              </p:par>
                            </p:childTnLst>
                          </p:cTn>
                        </p:par>
                        <p:par>
                          <p:cTn id="34" fill="hold">
                            <p:stCondLst>
                              <p:cond delay="26010"/>
                            </p:stCondLst>
                            <p:childTnLst>
                              <p:par>
                                <p:cTn id="35" presetID="22" presetClass="entr" presetSubtype="2" fill="hold" nodeType="afterEffect">
                                  <p:stCondLst>
                                    <p:cond delay="1000"/>
                                  </p:stCondLst>
                                  <p:childTnLst>
                                    <p:set>
                                      <p:cBhvr>
                                        <p:cTn id="36" dur="1" fill="hold">
                                          <p:stCondLst>
                                            <p:cond delay="0"/>
                                          </p:stCondLst>
                                        </p:cTn>
                                        <p:tgtEl>
                                          <p:spTgt spid="67"/>
                                        </p:tgtEl>
                                        <p:attrNameLst>
                                          <p:attrName>style.visibility</p:attrName>
                                        </p:attrNameLst>
                                      </p:cBhvr>
                                      <p:to>
                                        <p:strVal val="visible"/>
                                      </p:to>
                                    </p:set>
                                    <p:animEffect transition="in" filter="wipe(right)">
                                      <p:cBhvr>
                                        <p:cTn id="37" dur="20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2000"/>
                                  </p:stCondLst>
                                  <p:childTnLst>
                                    <p:set>
                                      <p:cBhvr>
                                        <p:cTn id="41" dur="1" fill="hold">
                                          <p:stCondLst>
                                            <p:cond delay="0"/>
                                          </p:stCondLst>
                                        </p:cTn>
                                        <p:tgtEl>
                                          <p:spTgt spid="83"/>
                                        </p:tgtEl>
                                        <p:attrNameLst>
                                          <p:attrName>style.visibility</p:attrName>
                                        </p:attrNameLst>
                                      </p:cBhvr>
                                      <p:to>
                                        <p:strVal val="visible"/>
                                      </p:to>
                                    </p:set>
                                    <p:animEffect transition="in" filter="wipe(left)">
                                      <p:cBhvr>
                                        <p:cTn id="42" dur="3000"/>
                                        <p:tgtEl>
                                          <p:spTgt spid="83"/>
                                        </p:tgtEl>
                                      </p:cBhvr>
                                    </p:animEffect>
                                  </p:childTnLst>
                                </p:cTn>
                              </p:par>
                            </p:childTnLst>
                          </p:cTn>
                        </p:par>
                        <p:par>
                          <p:cTn id="43" fill="hold">
                            <p:stCondLst>
                              <p:cond delay="5000"/>
                            </p:stCondLst>
                            <p:childTnLst>
                              <p:par>
                                <p:cTn id="44" presetID="22" presetClass="entr" presetSubtype="1" fill="hold" nodeType="afterEffect">
                                  <p:stCondLst>
                                    <p:cond delay="2000"/>
                                  </p:stCondLst>
                                  <p:childTnLst>
                                    <p:set>
                                      <p:cBhvr>
                                        <p:cTn id="45" dur="1" fill="hold">
                                          <p:stCondLst>
                                            <p:cond delay="0"/>
                                          </p:stCondLst>
                                        </p:cTn>
                                        <p:tgtEl>
                                          <p:spTgt spid="104"/>
                                        </p:tgtEl>
                                        <p:attrNameLst>
                                          <p:attrName>style.visibility</p:attrName>
                                        </p:attrNameLst>
                                      </p:cBhvr>
                                      <p:to>
                                        <p:strVal val="visible"/>
                                      </p:to>
                                    </p:set>
                                    <p:animEffect transition="in" filter="wipe(up)">
                                      <p:cBhvr>
                                        <p:cTn id="46" dur="30000"/>
                                        <p:tgtEl>
                                          <p:spTgt spid="104"/>
                                        </p:tgtEl>
                                      </p:cBhvr>
                                    </p:animEffect>
                                  </p:childTnLst>
                                </p:cTn>
                              </p:par>
                              <p:par>
                                <p:cTn id="47" presetID="1" presetClass="entr" presetSubtype="0" fill="hold" nodeType="withEffect">
                                  <p:stCondLst>
                                    <p:cond delay="2000"/>
                                  </p:stCondLst>
                                  <p:childTnLst>
                                    <p:set>
                                      <p:cBhvr>
                                        <p:cTn id="48" dur="1" fill="hold">
                                          <p:stCondLst>
                                            <p:cond delay="0"/>
                                          </p:stCondLst>
                                        </p:cTn>
                                        <p:tgtEl>
                                          <p:spTgt spid="96"/>
                                        </p:tgtEl>
                                        <p:attrNameLst>
                                          <p:attrName>style.visibility</p:attrName>
                                        </p:attrNameLst>
                                      </p:cBhvr>
                                      <p:to>
                                        <p:strVal val="visible"/>
                                      </p:to>
                                    </p:set>
                                  </p:childTnLst>
                                </p:cTn>
                              </p:par>
                              <p:par>
                                <p:cTn id="49" presetID="35" presetClass="emph" presetSubtype="0" repeatCount="5000" fill="hold" nodeType="withEffect">
                                  <p:stCondLst>
                                    <p:cond delay="2000"/>
                                  </p:stCondLst>
                                  <p:childTnLst>
                                    <p:anim calcmode="discrete" valueType="str">
                                      <p:cBhvr>
                                        <p:cTn id="50" dur="1000" fill="hold"/>
                                        <p:tgtEl>
                                          <p:spTgt spid="96"/>
                                        </p:tgtEl>
                                        <p:attrNameLst>
                                          <p:attrName>style.visibility</p:attrName>
                                        </p:attrNameLst>
                                      </p:cBhvr>
                                      <p:tavLst>
                                        <p:tav tm="0">
                                          <p:val>
                                            <p:strVal val="hidden"/>
                                          </p:val>
                                        </p:tav>
                                        <p:tav tm="50000">
                                          <p:val>
                                            <p:strVal val="visible"/>
                                          </p:val>
                                        </p:tav>
                                      </p:tavLst>
                                    </p:anim>
                                  </p:childTnLst>
                                </p:cTn>
                              </p:par>
                              <p:par>
                                <p:cTn id="51" presetID="1" presetClass="entr" presetSubtype="0" fill="hold" grpId="0" nodeType="withEffect">
                                  <p:stCondLst>
                                    <p:cond delay="9000"/>
                                  </p:stCondLst>
                                  <p:childTnLst>
                                    <p:set>
                                      <p:cBhvr>
                                        <p:cTn id="52" dur="1" fill="hold">
                                          <p:stCondLst>
                                            <p:cond delay="0"/>
                                          </p:stCondLst>
                                        </p:cTn>
                                        <p:tgtEl>
                                          <p:spTgt spid="95"/>
                                        </p:tgtEl>
                                        <p:attrNameLst>
                                          <p:attrName>style.visibility</p:attrName>
                                        </p:attrNameLst>
                                      </p:cBhvr>
                                      <p:to>
                                        <p:strVal val="visible"/>
                                      </p:to>
                                    </p:set>
                                  </p:childTnLst>
                                </p:cTn>
                              </p:par>
                              <p:par>
                                <p:cTn id="53" presetID="35" presetClass="emph" presetSubtype="0" repeatCount="5000" fill="hold" grpId="1" nodeType="withEffect">
                                  <p:stCondLst>
                                    <p:cond delay="9000"/>
                                  </p:stCondLst>
                                  <p:childTnLst>
                                    <p:anim calcmode="discrete" valueType="str">
                                      <p:cBhvr>
                                        <p:cTn id="54" dur="1000" fill="hold"/>
                                        <p:tgtEl>
                                          <p:spTgt spid="95"/>
                                        </p:tgtEl>
                                        <p:attrNameLst>
                                          <p:attrName>style.visibility</p:attrName>
                                        </p:attrNameLst>
                                      </p:cBhvr>
                                      <p:tavLst>
                                        <p:tav tm="0">
                                          <p:val>
                                            <p:strVal val="hidden"/>
                                          </p:val>
                                        </p:tav>
                                        <p:tav tm="50000">
                                          <p:val>
                                            <p:strVal val="visible"/>
                                          </p:val>
                                        </p:tav>
                                      </p:tavLst>
                                    </p:anim>
                                  </p:childTnLst>
                                </p:cTn>
                              </p:par>
                              <p:par>
                                <p:cTn id="55" presetID="22" presetClass="entr" presetSubtype="8" fill="hold" nodeType="withEffect">
                                  <p:stCondLst>
                                    <p:cond delay="16000"/>
                                  </p:stCondLst>
                                  <p:childTnLst>
                                    <p:set>
                                      <p:cBhvr>
                                        <p:cTn id="56" dur="1" fill="hold">
                                          <p:stCondLst>
                                            <p:cond delay="0"/>
                                          </p:stCondLst>
                                        </p:cTn>
                                        <p:tgtEl>
                                          <p:spTgt spid="87"/>
                                        </p:tgtEl>
                                        <p:attrNameLst>
                                          <p:attrName>style.visibility</p:attrName>
                                        </p:attrNameLst>
                                      </p:cBhvr>
                                      <p:to>
                                        <p:strVal val="visible"/>
                                      </p:to>
                                    </p:set>
                                    <p:animEffect transition="in" filter="wipe(left)">
                                      <p:cBhvr>
                                        <p:cTn id="57" dur="2000"/>
                                        <p:tgtEl>
                                          <p:spTgt spid="87"/>
                                        </p:tgtEl>
                                      </p:cBhvr>
                                    </p:animEffect>
                                  </p:childTnLst>
                                </p:cTn>
                              </p:par>
                              <p:par>
                                <p:cTn id="58" presetID="22" presetClass="entr" presetSubtype="8" fill="hold" grpId="0" nodeType="withEffect">
                                  <p:stCondLst>
                                    <p:cond delay="20000"/>
                                  </p:stCondLst>
                                  <p:childTnLst>
                                    <p:set>
                                      <p:cBhvr>
                                        <p:cTn id="59" dur="1" fill="hold">
                                          <p:stCondLst>
                                            <p:cond delay="0"/>
                                          </p:stCondLst>
                                        </p:cTn>
                                        <p:tgtEl>
                                          <p:spTgt spid="108"/>
                                        </p:tgtEl>
                                        <p:attrNameLst>
                                          <p:attrName>style.visibility</p:attrName>
                                        </p:attrNameLst>
                                      </p:cBhvr>
                                      <p:to>
                                        <p:strVal val="visible"/>
                                      </p:to>
                                    </p:set>
                                    <p:animEffect transition="in" filter="wipe(left)">
                                      <p:cBhvr>
                                        <p:cTn id="60" dur="2000"/>
                                        <p:tgtEl>
                                          <p:spTgt spid="108"/>
                                        </p:tgtEl>
                                      </p:cBhvr>
                                    </p:animEffect>
                                  </p:childTnLst>
                                </p:cTn>
                              </p:par>
                              <p:par>
                                <p:cTn id="61" presetID="22" presetClass="entr" presetSubtype="2" fill="hold" nodeType="withEffect">
                                  <p:stCondLst>
                                    <p:cond delay="24000"/>
                                  </p:stCondLst>
                                  <p:childTnLst>
                                    <p:set>
                                      <p:cBhvr>
                                        <p:cTn id="62" dur="1" fill="hold">
                                          <p:stCondLst>
                                            <p:cond delay="0"/>
                                          </p:stCondLst>
                                        </p:cTn>
                                        <p:tgtEl>
                                          <p:spTgt spid="92"/>
                                        </p:tgtEl>
                                        <p:attrNameLst>
                                          <p:attrName>style.visibility</p:attrName>
                                        </p:attrNameLst>
                                      </p:cBhvr>
                                      <p:to>
                                        <p:strVal val="visible"/>
                                      </p:to>
                                    </p:set>
                                    <p:animEffect transition="in" filter="wipe(right)">
                                      <p:cBhvr>
                                        <p:cTn id="63" dur="2000"/>
                                        <p:tgtEl>
                                          <p:spTgt spid="92"/>
                                        </p:tgtEl>
                                      </p:cBhvr>
                                    </p:animEffect>
                                  </p:childTnLst>
                                </p:cTn>
                              </p:par>
                              <p:par>
                                <p:cTn id="64" presetID="22" presetClass="entr" presetSubtype="8" fill="hold" nodeType="withEffect">
                                  <p:stCondLst>
                                    <p:cond delay="28000"/>
                                  </p:stCondLst>
                                  <p:childTnLst>
                                    <p:set>
                                      <p:cBhvr>
                                        <p:cTn id="65" dur="1" fill="hold">
                                          <p:stCondLst>
                                            <p:cond delay="0"/>
                                          </p:stCondLst>
                                        </p:cTn>
                                        <p:tgtEl>
                                          <p:spTgt spid="99"/>
                                        </p:tgtEl>
                                        <p:attrNameLst>
                                          <p:attrName>style.visibility</p:attrName>
                                        </p:attrNameLst>
                                      </p:cBhvr>
                                      <p:to>
                                        <p:strVal val="visible"/>
                                      </p:to>
                                    </p:set>
                                    <p:animEffect transition="in" filter="wipe(left)">
                                      <p:cBhvr>
                                        <p:cTn id="66" dur="2000"/>
                                        <p:tgtEl>
                                          <p:spTgt spid="99"/>
                                        </p:tgtEl>
                                      </p:cBhvr>
                                    </p:animEffect>
                                  </p:childTnLst>
                                </p:cTn>
                              </p:par>
                              <p:par>
                                <p:cTn id="67" presetID="1" presetClass="entr" presetSubtype="0" fill="hold" grpId="0" nodeType="withEffect">
                                  <p:stCondLst>
                                    <p:cond delay="33000"/>
                                  </p:stCondLst>
                                  <p:childTnLst>
                                    <p:set>
                                      <p:cBhvr>
                                        <p:cTn id="68" dur="1" fill="hold">
                                          <p:stCondLst>
                                            <p:cond delay="0"/>
                                          </p:stCondLst>
                                        </p:cTn>
                                        <p:tgtEl>
                                          <p:spTgt spid="103"/>
                                        </p:tgtEl>
                                        <p:attrNameLst>
                                          <p:attrName>style.visibility</p:attrName>
                                        </p:attrNameLst>
                                      </p:cBhvr>
                                      <p:to>
                                        <p:strVal val="visible"/>
                                      </p:to>
                                    </p:set>
                                  </p:childTnLst>
                                </p:cTn>
                              </p:par>
                              <p:par>
                                <p:cTn id="69" presetID="35" presetClass="emph" presetSubtype="0" repeatCount="5000" fill="hold" grpId="1" nodeType="withEffect">
                                  <p:stCondLst>
                                    <p:cond delay="33000"/>
                                  </p:stCondLst>
                                  <p:childTnLst>
                                    <p:anim calcmode="discrete" valueType="str">
                                      <p:cBhvr>
                                        <p:cTn id="70" dur="1000" fill="hold"/>
                                        <p:tgtEl>
                                          <p:spTgt spid="10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7" grpId="0" animBg="1"/>
      <p:bldP spid="77" grpId="1" animBg="1"/>
      <p:bldP spid="95" grpId="0"/>
      <p:bldP spid="95" grpId="1"/>
      <p:bldP spid="103" grpId="0"/>
      <p:bldP spid="103" grpId="1"/>
      <p:bldP spid="10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8"/>
          <p:cNvSpPr>
            <a:spLocks noChangeArrowheads="1"/>
          </p:cNvSpPr>
          <p:nvPr/>
        </p:nvSpPr>
        <p:spPr bwMode="auto">
          <a:xfrm>
            <a:off x="556963" y="1789018"/>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在发送完一个分组后，必须</a:t>
            </a:r>
            <a:r>
              <a:rPr lang="zh-CN" altLang="en-US" sz="2000" b="1" dirty="0">
                <a:solidFill>
                  <a:srgbClr val="0000FF"/>
                </a:solidFill>
                <a:latin typeface="微软雅黑" pitchFamily="34" charset="-122"/>
                <a:ea typeface="微软雅黑" pitchFamily="34" charset="-122"/>
              </a:rPr>
              <a:t>暂时保留</a:t>
            </a:r>
            <a:r>
              <a:rPr lang="zh-CN" altLang="en-US" sz="2000" b="1" dirty="0">
                <a:latin typeface="微软雅黑" pitchFamily="34" charset="-122"/>
                <a:ea typeface="微软雅黑" pitchFamily="34" charset="-122"/>
              </a:rPr>
              <a:t>已发送的分组的副本，以备重发。</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分组和确认分组都必须进行编号。</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超时计时器的重传时间应当比数据在分组传输的平均往返时间</a:t>
            </a:r>
            <a:r>
              <a:rPr lang="zh-CN" altLang="en-US" sz="2000" b="1" dirty="0">
                <a:solidFill>
                  <a:srgbClr val="0000FF"/>
                </a:solidFill>
                <a:latin typeface="微软雅黑" pitchFamily="34" charset="-122"/>
                <a:ea typeface="微软雅黑" pitchFamily="34" charset="-122"/>
              </a:rPr>
              <a:t>更长一些</a:t>
            </a:r>
            <a:r>
              <a:rPr lang="zh-CN" altLang="en-US" sz="2000" b="1" dirty="0">
                <a:latin typeface="微软雅黑" pitchFamily="34" charset="-122"/>
                <a:ea typeface="微软雅黑" pitchFamily="34" charset="-122"/>
              </a:rPr>
              <a:t>。 </a:t>
            </a:r>
          </a:p>
        </p:txBody>
      </p:sp>
      <p:sp>
        <p:nvSpPr>
          <p:cNvPr id="17" name="AutoShape 5"/>
          <p:cNvSpPr>
            <a:spLocks noChangeArrowheads="1"/>
          </p:cNvSpPr>
          <p:nvPr/>
        </p:nvSpPr>
        <p:spPr bwMode="auto">
          <a:xfrm>
            <a:off x="556963" y="1454540"/>
            <a:ext cx="804189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矩形 17"/>
          <p:cNvSpPr/>
          <p:nvPr/>
        </p:nvSpPr>
        <p:spPr>
          <a:xfrm>
            <a:off x="616085" y="1403156"/>
            <a:ext cx="954107" cy="400110"/>
          </a:xfrm>
          <a:prstGeom prst="rect">
            <a:avLst/>
          </a:prstGeom>
        </p:spPr>
        <p:txBody>
          <a:bodyPr wrap="none">
            <a:spAutoFit/>
          </a:bodyPr>
          <a:lstStyle/>
          <a:p>
            <a:r>
              <a:rPr lang="zh-CN" altLang="en-US" sz="2000" b="1" dirty="0">
                <a:latin typeface="微软雅黑" pitchFamily="34" charset="-122"/>
                <a:ea typeface="微软雅黑" pitchFamily="34" charset="-122"/>
              </a:rPr>
              <a:t>请注意</a:t>
            </a:r>
          </a:p>
        </p:txBody>
      </p:sp>
    </p:spTree>
    <p:extLst>
      <p:ext uri="{BB962C8B-B14F-4D97-AF65-F5344CB8AC3E}">
        <p14:creationId xmlns:p14="http://schemas.microsoft.com/office/powerpoint/2010/main" val="9090690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68"/>
          <p:cNvSpPr>
            <a:spLocks noChangeArrowheads="1"/>
          </p:cNvSpPr>
          <p:nvPr/>
        </p:nvSpPr>
        <p:spPr bwMode="auto">
          <a:xfrm>
            <a:off x="556963" y="1185514"/>
            <a:ext cx="804189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通常 </a:t>
            </a:r>
            <a:r>
              <a:rPr lang="en-US" altLang="zh-CN" sz="2000" b="1" dirty="0">
                <a:solidFill>
                  <a:srgbClr val="0000FF"/>
                </a:solidFill>
                <a:latin typeface="微软雅黑" pitchFamily="34" charset="-122"/>
                <a:ea typeface="微软雅黑" pitchFamily="34" charset="-122"/>
              </a:rPr>
              <a:t>A </a:t>
            </a:r>
            <a:r>
              <a:rPr lang="zh-CN" altLang="en-US" sz="2000" b="1" dirty="0">
                <a:solidFill>
                  <a:srgbClr val="0000FF"/>
                </a:solidFill>
                <a:latin typeface="微软雅黑" pitchFamily="34" charset="-122"/>
                <a:ea typeface="微软雅黑" pitchFamily="34" charset="-122"/>
              </a:rPr>
              <a:t>最终总是可以收到对所有发出的分组的确认。</a:t>
            </a:r>
            <a:r>
              <a:rPr lang="zh-CN" altLang="en-US" sz="2000" b="1" dirty="0">
                <a:latin typeface="微软雅黑" pitchFamily="34" charset="-122"/>
                <a:ea typeface="微软雅黑" pitchFamily="34" charset="-122"/>
              </a:rPr>
              <a:t>如果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不断重传分组但总是收不到确认，就说明通信线路太差，不能进行通信。</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使用上述的确认和重传机制，我们就可以在不可靠的传输网络上实现可靠的通信。</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像上述的这种可靠传输协议常称为</a:t>
            </a:r>
            <a:r>
              <a:rPr lang="zh-CN" altLang="en-US" sz="2000" b="1" dirty="0">
                <a:solidFill>
                  <a:srgbClr val="0000FF"/>
                </a:solidFill>
                <a:latin typeface="微软雅黑" pitchFamily="34" charset="-122"/>
                <a:ea typeface="微软雅黑" pitchFamily="34" charset="-122"/>
              </a:rPr>
              <a:t>自动重传请求 </a:t>
            </a:r>
            <a:r>
              <a:rPr lang="en-US" altLang="zh-CN" sz="2000" b="1" dirty="0">
                <a:solidFill>
                  <a:srgbClr val="0000FF"/>
                </a:solidFill>
                <a:latin typeface="微软雅黑" pitchFamily="34" charset="-122"/>
                <a:ea typeface="微软雅黑" pitchFamily="34" charset="-122"/>
              </a:rPr>
              <a:t>ARQ  </a:t>
            </a:r>
            <a:r>
              <a:rPr lang="en-US" altLang="zh-CN" sz="2000" b="1" dirty="0">
                <a:latin typeface="微软雅黑" pitchFamily="34" charset="-122"/>
                <a:ea typeface="微软雅黑" pitchFamily="34" charset="-122"/>
              </a:rPr>
              <a:t>(Automatic Repeat </a:t>
            </a:r>
            <a:r>
              <a:rPr lang="en-US" altLang="zh-CN" sz="2000" b="1" dirty="0" err="1">
                <a:latin typeface="微软雅黑" pitchFamily="34" charset="-122"/>
                <a:ea typeface="微软雅黑" pitchFamily="34" charset="-122"/>
              </a:rPr>
              <a:t>reQuest</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。意思是重传的请求是自动进行的，接收方不需要请求发送方重传某个出错的分组</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3" name="AutoShape 5"/>
          <p:cNvSpPr>
            <a:spLocks noChangeArrowheads="1"/>
          </p:cNvSpPr>
          <p:nvPr/>
        </p:nvSpPr>
        <p:spPr bwMode="auto">
          <a:xfrm>
            <a:off x="545144" y="851036"/>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p:cNvSpPr/>
          <p:nvPr/>
        </p:nvSpPr>
        <p:spPr>
          <a:xfrm>
            <a:off x="616085" y="808796"/>
            <a:ext cx="2379498" cy="400110"/>
          </a:xfrm>
          <a:prstGeom prst="rect">
            <a:avLst/>
          </a:prstGeom>
        </p:spPr>
        <p:txBody>
          <a:bodyPr wrap="none">
            <a:spAutoFit/>
          </a:bodyPr>
          <a:lstStyle/>
          <a:p>
            <a:r>
              <a:rPr lang="zh-CN" altLang="en-US" sz="2000" b="1" dirty="0">
                <a:latin typeface="微软雅黑" pitchFamily="34" charset="-122"/>
                <a:ea typeface="微软雅黑" pitchFamily="34" charset="-122"/>
              </a:rPr>
              <a:t>自动重传请求 </a:t>
            </a:r>
            <a:r>
              <a:rPr lang="en-US" altLang="zh-CN" sz="2000" b="1" dirty="0">
                <a:latin typeface="微软雅黑" pitchFamily="34" charset="-122"/>
                <a:ea typeface="微软雅黑" pitchFamily="34" charset="-122"/>
              </a:rPr>
              <a:t>ARQ</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859905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5" name="Rectangle 6"/>
          <p:cNvSpPr>
            <a:spLocks noChangeArrowheads="1"/>
          </p:cNvSpPr>
          <p:nvPr/>
        </p:nvSpPr>
        <p:spPr bwMode="auto">
          <a:xfrm>
            <a:off x="3675130" y="605119"/>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信道利用率</a:t>
            </a:r>
          </a:p>
        </p:txBody>
      </p:sp>
      <p:sp>
        <p:nvSpPr>
          <p:cNvPr id="26" name="圆角矩形 25"/>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55"/>
          <p:cNvSpPr txBox="1">
            <a:spLocks noChangeArrowheads="1"/>
          </p:cNvSpPr>
          <p:nvPr/>
        </p:nvSpPr>
        <p:spPr bwMode="auto">
          <a:xfrm>
            <a:off x="2029968" y="1186735"/>
            <a:ext cx="5095061" cy="363176"/>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停止等待协议的优点是简单，缺点是信道利用率太低。</a:t>
            </a:r>
          </a:p>
        </p:txBody>
      </p:sp>
      <p:sp>
        <p:nvSpPr>
          <p:cNvPr id="28" name="Text Box 4"/>
          <p:cNvSpPr txBox="1">
            <a:spLocks noChangeArrowheads="1"/>
          </p:cNvSpPr>
          <p:nvPr/>
        </p:nvSpPr>
        <p:spPr bwMode="auto">
          <a:xfrm>
            <a:off x="2430781" y="2609339"/>
            <a:ext cx="36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i="1" dirty="0">
                <a:latin typeface="微软雅黑" pitchFamily="34" charset="-122"/>
                <a:ea typeface="微软雅黑" pitchFamily="34" charset="-122"/>
              </a:rPr>
              <a:t>T</a:t>
            </a:r>
            <a:r>
              <a:rPr lang="en-US" altLang="zh-CN" sz="1200" b="1" i="1" baseline="-25000" dirty="0">
                <a:latin typeface="微软雅黑" pitchFamily="34" charset="-122"/>
                <a:ea typeface="微软雅黑" pitchFamily="34" charset="-122"/>
              </a:rPr>
              <a:t>D</a:t>
            </a:r>
          </a:p>
        </p:txBody>
      </p:sp>
      <p:sp>
        <p:nvSpPr>
          <p:cNvPr id="29" name="Line 5"/>
          <p:cNvSpPr>
            <a:spLocks noChangeShapeType="1"/>
          </p:cNvSpPr>
          <p:nvPr/>
        </p:nvSpPr>
        <p:spPr bwMode="auto">
          <a:xfrm flipV="1">
            <a:off x="2524893" y="2621755"/>
            <a:ext cx="0" cy="443410"/>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Line 6"/>
          <p:cNvSpPr>
            <a:spLocks noChangeShapeType="1"/>
          </p:cNvSpPr>
          <p:nvPr/>
        </p:nvSpPr>
        <p:spPr bwMode="auto">
          <a:xfrm>
            <a:off x="2733296" y="2656340"/>
            <a:ext cx="0" cy="22081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Line 7"/>
          <p:cNvSpPr>
            <a:spLocks noChangeShapeType="1"/>
          </p:cNvSpPr>
          <p:nvPr/>
        </p:nvSpPr>
        <p:spPr bwMode="auto">
          <a:xfrm>
            <a:off x="4560147" y="2656340"/>
            <a:ext cx="0" cy="22081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Line 8"/>
          <p:cNvSpPr>
            <a:spLocks noChangeShapeType="1"/>
          </p:cNvSpPr>
          <p:nvPr/>
        </p:nvSpPr>
        <p:spPr bwMode="auto">
          <a:xfrm>
            <a:off x="2732409" y="2765420"/>
            <a:ext cx="1826851"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Text Box 9"/>
          <p:cNvSpPr txBox="1">
            <a:spLocks noChangeArrowheads="1"/>
          </p:cNvSpPr>
          <p:nvPr/>
        </p:nvSpPr>
        <p:spPr bwMode="auto">
          <a:xfrm>
            <a:off x="3397524" y="2622641"/>
            <a:ext cx="48423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RTT</a:t>
            </a:r>
          </a:p>
        </p:txBody>
      </p:sp>
      <p:sp>
        <p:nvSpPr>
          <p:cNvPr id="34" name="Line 10"/>
          <p:cNvSpPr>
            <a:spLocks noChangeShapeType="1"/>
          </p:cNvSpPr>
          <p:nvPr/>
        </p:nvSpPr>
        <p:spPr bwMode="auto">
          <a:xfrm rot="5400000" flipH="1" flipV="1">
            <a:off x="2399851" y="2641265"/>
            <a:ext cx="0" cy="24831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Text Box 11"/>
          <p:cNvSpPr txBox="1">
            <a:spLocks noChangeArrowheads="1"/>
          </p:cNvSpPr>
          <p:nvPr/>
        </p:nvSpPr>
        <p:spPr bwMode="auto">
          <a:xfrm>
            <a:off x="2126600" y="2465730"/>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A</a:t>
            </a:r>
          </a:p>
        </p:txBody>
      </p:sp>
      <p:sp>
        <p:nvSpPr>
          <p:cNvPr id="36" name="Line 12"/>
          <p:cNvSpPr>
            <a:spLocks noChangeShapeType="1"/>
          </p:cNvSpPr>
          <p:nvPr/>
        </p:nvSpPr>
        <p:spPr bwMode="auto">
          <a:xfrm flipV="1">
            <a:off x="4601827" y="2621755"/>
            <a:ext cx="0" cy="443410"/>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13"/>
          <p:cNvSpPr>
            <a:spLocks noChangeShapeType="1"/>
          </p:cNvSpPr>
          <p:nvPr/>
        </p:nvSpPr>
        <p:spPr bwMode="auto">
          <a:xfrm>
            <a:off x="2524893" y="2988011"/>
            <a:ext cx="207693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Text Box 14"/>
          <p:cNvSpPr txBox="1">
            <a:spLocks noChangeArrowheads="1"/>
          </p:cNvSpPr>
          <p:nvPr/>
        </p:nvSpPr>
        <p:spPr bwMode="auto">
          <a:xfrm>
            <a:off x="2957661" y="2864743"/>
            <a:ext cx="1243610"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i="1">
                <a:solidFill>
                  <a:srgbClr val="0000FF"/>
                </a:solidFill>
                <a:latin typeface="微软雅黑" pitchFamily="34" charset="-122"/>
                <a:ea typeface="微软雅黑" pitchFamily="34" charset="-122"/>
              </a:rPr>
              <a:t>T</a:t>
            </a:r>
            <a:r>
              <a:rPr lang="en-US" altLang="zh-CN" sz="1200" b="1" i="1" baseline="-25000">
                <a:solidFill>
                  <a:srgbClr val="0000FF"/>
                </a:solidFill>
                <a:latin typeface="微软雅黑" pitchFamily="34" charset="-122"/>
                <a:ea typeface="微软雅黑" pitchFamily="34" charset="-122"/>
              </a:rPr>
              <a:t>D</a:t>
            </a:r>
            <a:r>
              <a:rPr lang="en-US" altLang="zh-CN" sz="1200" b="1">
                <a:solidFill>
                  <a:srgbClr val="0000FF"/>
                </a:solidFill>
                <a:latin typeface="微软雅黑" pitchFamily="34" charset="-122"/>
                <a:ea typeface="微软雅黑" pitchFamily="34" charset="-122"/>
              </a:rPr>
              <a:t> + RTT + </a:t>
            </a:r>
            <a:r>
              <a:rPr lang="en-US" altLang="zh-CN" sz="1200" b="1" i="1">
                <a:solidFill>
                  <a:srgbClr val="0000FF"/>
                </a:solidFill>
                <a:latin typeface="微软雅黑" pitchFamily="34" charset="-122"/>
                <a:ea typeface="微软雅黑" pitchFamily="34" charset="-122"/>
              </a:rPr>
              <a:t>T</a:t>
            </a:r>
            <a:r>
              <a:rPr lang="en-US" altLang="zh-CN" sz="1200" b="1" i="1" baseline="-25000">
                <a:solidFill>
                  <a:srgbClr val="0000FF"/>
                </a:solidFill>
                <a:latin typeface="微软雅黑" pitchFamily="34" charset="-122"/>
                <a:ea typeface="微软雅黑" pitchFamily="34" charset="-122"/>
              </a:rPr>
              <a:t>A</a:t>
            </a:r>
          </a:p>
        </p:txBody>
      </p:sp>
      <p:sp>
        <p:nvSpPr>
          <p:cNvPr id="39" name="Freeform 16"/>
          <p:cNvSpPr>
            <a:spLocks/>
          </p:cNvSpPr>
          <p:nvPr/>
        </p:nvSpPr>
        <p:spPr bwMode="auto">
          <a:xfrm>
            <a:off x="2524893" y="1812087"/>
            <a:ext cx="1116508" cy="809668"/>
          </a:xfrm>
          <a:custGeom>
            <a:avLst/>
            <a:gdLst>
              <a:gd name="T0" fmla="*/ 0 w 1218"/>
              <a:gd name="T1" fmla="*/ 1091 h 1091"/>
              <a:gd name="T2" fmla="*/ 997 w 1218"/>
              <a:gd name="T3" fmla="*/ 3 h 1091"/>
              <a:gd name="T4" fmla="*/ 1218 w 1218"/>
              <a:gd name="T5" fmla="*/ 0 h 1091"/>
              <a:gd name="T6" fmla="*/ 225 w 1218"/>
              <a:gd name="T7" fmla="*/ 1086 h 1091"/>
              <a:gd name="T8" fmla="*/ 0 w 1218"/>
              <a:gd name="T9" fmla="*/ 1091 h 1091"/>
            </a:gdLst>
            <a:ahLst/>
            <a:cxnLst>
              <a:cxn ang="0">
                <a:pos x="T0" y="T1"/>
              </a:cxn>
              <a:cxn ang="0">
                <a:pos x="T2" y="T3"/>
              </a:cxn>
              <a:cxn ang="0">
                <a:pos x="T4" y="T5"/>
              </a:cxn>
              <a:cxn ang="0">
                <a:pos x="T6" y="T7"/>
              </a:cxn>
              <a:cxn ang="0">
                <a:pos x="T8" y="T9"/>
              </a:cxn>
            </a:cxnLst>
            <a:rect l="0" t="0" r="r" b="b"/>
            <a:pathLst>
              <a:path w="1218" h="1091">
                <a:moveTo>
                  <a:pt x="0" y="1091"/>
                </a:moveTo>
                <a:lnTo>
                  <a:pt x="997" y="3"/>
                </a:lnTo>
                <a:lnTo>
                  <a:pt x="1218" y="0"/>
                </a:lnTo>
                <a:lnTo>
                  <a:pt x="225" y="1086"/>
                </a:lnTo>
                <a:lnTo>
                  <a:pt x="0" y="1091"/>
                </a:lnTo>
                <a:close/>
              </a:path>
            </a:pathLst>
          </a:custGeom>
          <a:solidFill>
            <a:srgbClr val="FF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Text Box 17"/>
          <p:cNvSpPr txBox="1">
            <a:spLocks noChangeArrowheads="1"/>
          </p:cNvSpPr>
          <p:nvPr/>
        </p:nvSpPr>
        <p:spPr bwMode="auto">
          <a:xfrm>
            <a:off x="2134581" y="167202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B</a:t>
            </a:r>
          </a:p>
        </p:txBody>
      </p:sp>
      <p:sp>
        <p:nvSpPr>
          <p:cNvPr id="41" name="Line 18"/>
          <p:cNvSpPr>
            <a:spLocks noChangeShapeType="1"/>
          </p:cNvSpPr>
          <p:nvPr/>
        </p:nvSpPr>
        <p:spPr bwMode="auto">
          <a:xfrm flipV="1">
            <a:off x="2524893" y="1813860"/>
            <a:ext cx="913425"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9"/>
          <p:cNvSpPr>
            <a:spLocks noChangeShapeType="1"/>
          </p:cNvSpPr>
          <p:nvPr/>
        </p:nvSpPr>
        <p:spPr bwMode="auto">
          <a:xfrm flipV="1">
            <a:off x="2732409" y="1813860"/>
            <a:ext cx="912539"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Text Box 22"/>
          <p:cNvSpPr txBox="1">
            <a:spLocks noChangeArrowheads="1"/>
          </p:cNvSpPr>
          <p:nvPr/>
        </p:nvSpPr>
        <p:spPr bwMode="auto">
          <a:xfrm rot="19131970">
            <a:off x="2464974" y="2099836"/>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分组</a:t>
            </a:r>
          </a:p>
        </p:txBody>
      </p:sp>
      <p:sp>
        <p:nvSpPr>
          <p:cNvPr id="44" name="Text Box 23"/>
          <p:cNvSpPr txBox="1">
            <a:spLocks noChangeArrowheads="1"/>
          </p:cNvSpPr>
          <p:nvPr/>
        </p:nvSpPr>
        <p:spPr bwMode="auto">
          <a:xfrm rot="2307784">
            <a:off x="3852848" y="1884338"/>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确认</a:t>
            </a:r>
          </a:p>
        </p:txBody>
      </p:sp>
      <p:sp>
        <p:nvSpPr>
          <p:cNvPr id="45" name="Text Box 24"/>
          <p:cNvSpPr txBox="1">
            <a:spLocks noChangeArrowheads="1"/>
          </p:cNvSpPr>
          <p:nvPr/>
        </p:nvSpPr>
        <p:spPr bwMode="auto">
          <a:xfrm>
            <a:off x="6803803" y="1672025"/>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i="1">
                <a:latin typeface="微软雅黑" pitchFamily="34" charset="-122"/>
                <a:ea typeface="微软雅黑" pitchFamily="34" charset="-122"/>
              </a:rPr>
              <a:t>t</a:t>
            </a:r>
          </a:p>
        </p:txBody>
      </p:sp>
      <p:sp>
        <p:nvSpPr>
          <p:cNvPr id="46" name="Text Box 25"/>
          <p:cNvSpPr txBox="1">
            <a:spLocks noChangeArrowheads="1"/>
          </p:cNvSpPr>
          <p:nvPr/>
        </p:nvSpPr>
        <p:spPr bwMode="auto">
          <a:xfrm>
            <a:off x="6803803" y="244439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i="1">
                <a:latin typeface="微软雅黑" pitchFamily="34" charset="-122"/>
                <a:ea typeface="微软雅黑" pitchFamily="34" charset="-122"/>
              </a:rPr>
              <a:t>t</a:t>
            </a:r>
          </a:p>
        </p:txBody>
      </p:sp>
      <p:sp>
        <p:nvSpPr>
          <p:cNvPr id="47" name="Line 26"/>
          <p:cNvSpPr>
            <a:spLocks noChangeShapeType="1"/>
          </p:cNvSpPr>
          <p:nvPr/>
        </p:nvSpPr>
        <p:spPr bwMode="auto">
          <a:xfrm>
            <a:off x="4269269" y="2218251"/>
            <a:ext cx="158741" cy="138344"/>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Line 27"/>
          <p:cNvSpPr>
            <a:spLocks noChangeShapeType="1"/>
          </p:cNvSpPr>
          <p:nvPr/>
        </p:nvSpPr>
        <p:spPr bwMode="auto">
          <a:xfrm rot="15894661">
            <a:off x="2953671" y="2005857"/>
            <a:ext cx="128589" cy="172043"/>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Freeform 28"/>
          <p:cNvSpPr>
            <a:spLocks/>
          </p:cNvSpPr>
          <p:nvPr/>
        </p:nvSpPr>
        <p:spPr bwMode="auto">
          <a:xfrm>
            <a:off x="5746906" y="1813860"/>
            <a:ext cx="947124" cy="810554"/>
          </a:xfrm>
          <a:custGeom>
            <a:avLst/>
            <a:gdLst>
              <a:gd name="T0" fmla="*/ 0 w 1035"/>
              <a:gd name="T1" fmla="*/ 3 h 1091"/>
              <a:gd name="T2" fmla="*/ 998 w 1035"/>
              <a:gd name="T3" fmla="*/ 1091 h 1091"/>
              <a:gd name="T4" fmla="*/ 1035 w 1035"/>
              <a:gd name="T5" fmla="*/ 1083 h 1091"/>
              <a:gd name="T6" fmla="*/ 45 w 1035"/>
              <a:gd name="T7" fmla="*/ 0 h 1091"/>
              <a:gd name="T8" fmla="*/ 0 w 1035"/>
              <a:gd name="T9" fmla="*/ 3 h 1091"/>
            </a:gdLst>
            <a:ahLst/>
            <a:cxnLst>
              <a:cxn ang="0">
                <a:pos x="T0" y="T1"/>
              </a:cxn>
              <a:cxn ang="0">
                <a:pos x="T2" y="T3"/>
              </a:cxn>
              <a:cxn ang="0">
                <a:pos x="T4" y="T5"/>
              </a:cxn>
              <a:cxn ang="0">
                <a:pos x="T6" y="T7"/>
              </a:cxn>
              <a:cxn ang="0">
                <a:pos x="T8" y="T9"/>
              </a:cxn>
            </a:cxnLst>
            <a:rect l="0" t="0" r="r" b="b"/>
            <a:pathLst>
              <a:path w="1035" h="1091">
                <a:moveTo>
                  <a:pt x="0" y="3"/>
                </a:moveTo>
                <a:lnTo>
                  <a:pt x="998" y="1091"/>
                </a:lnTo>
                <a:lnTo>
                  <a:pt x="1035" y="1083"/>
                </a:lnTo>
                <a:lnTo>
                  <a:pt x="45" y="0"/>
                </a:lnTo>
                <a:lnTo>
                  <a:pt x="0" y="3"/>
                </a:lnTo>
                <a:close/>
              </a:path>
            </a:pathLst>
          </a:custGeom>
          <a:solidFill>
            <a:srgbClr val="00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Freeform 29"/>
          <p:cNvSpPr>
            <a:spLocks/>
          </p:cNvSpPr>
          <p:nvPr/>
        </p:nvSpPr>
        <p:spPr bwMode="auto">
          <a:xfrm>
            <a:off x="4618677" y="1813860"/>
            <a:ext cx="1116507" cy="810554"/>
          </a:xfrm>
          <a:custGeom>
            <a:avLst/>
            <a:gdLst>
              <a:gd name="T0" fmla="*/ 0 w 1218"/>
              <a:gd name="T1" fmla="*/ 1091 h 1091"/>
              <a:gd name="T2" fmla="*/ 997 w 1218"/>
              <a:gd name="T3" fmla="*/ 3 h 1091"/>
              <a:gd name="T4" fmla="*/ 1218 w 1218"/>
              <a:gd name="T5" fmla="*/ 0 h 1091"/>
              <a:gd name="T6" fmla="*/ 225 w 1218"/>
              <a:gd name="T7" fmla="*/ 1086 h 1091"/>
              <a:gd name="T8" fmla="*/ 0 w 1218"/>
              <a:gd name="T9" fmla="*/ 1091 h 1091"/>
            </a:gdLst>
            <a:ahLst/>
            <a:cxnLst>
              <a:cxn ang="0">
                <a:pos x="T0" y="T1"/>
              </a:cxn>
              <a:cxn ang="0">
                <a:pos x="T2" y="T3"/>
              </a:cxn>
              <a:cxn ang="0">
                <a:pos x="T4" y="T5"/>
              </a:cxn>
              <a:cxn ang="0">
                <a:pos x="T6" y="T7"/>
              </a:cxn>
              <a:cxn ang="0">
                <a:pos x="T8" y="T9"/>
              </a:cxn>
            </a:cxnLst>
            <a:rect l="0" t="0" r="r" b="b"/>
            <a:pathLst>
              <a:path w="1218" h="1091">
                <a:moveTo>
                  <a:pt x="0" y="1091"/>
                </a:moveTo>
                <a:lnTo>
                  <a:pt x="997" y="3"/>
                </a:lnTo>
                <a:lnTo>
                  <a:pt x="1218" y="0"/>
                </a:lnTo>
                <a:lnTo>
                  <a:pt x="225" y="1086"/>
                </a:lnTo>
                <a:lnTo>
                  <a:pt x="0" y="1091"/>
                </a:lnTo>
                <a:close/>
              </a:path>
            </a:pathLst>
          </a:custGeom>
          <a:solidFill>
            <a:srgbClr val="FF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30"/>
          <p:cNvSpPr>
            <a:spLocks noChangeShapeType="1"/>
          </p:cNvSpPr>
          <p:nvPr/>
        </p:nvSpPr>
        <p:spPr bwMode="auto">
          <a:xfrm flipV="1">
            <a:off x="4618677" y="1816521"/>
            <a:ext cx="913425"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31"/>
          <p:cNvSpPr>
            <a:spLocks noChangeShapeType="1"/>
          </p:cNvSpPr>
          <p:nvPr/>
        </p:nvSpPr>
        <p:spPr bwMode="auto">
          <a:xfrm flipV="1">
            <a:off x="4826193" y="1816521"/>
            <a:ext cx="912538"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Text Box 34"/>
          <p:cNvSpPr txBox="1">
            <a:spLocks noChangeArrowheads="1"/>
          </p:cNvSpPr>
          <p:nvPr/>
        </p:nvSpPr>
        <p:spPr bwMode="auto">
          <a:xfrm rot="19044759">
            <a:off x="4516634" y="2141073"/>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分组</a:t>
            </a:r>
          </a:p>
        </p:txBody>
      </p:sp>
      <p:sp>
        <p:nvSpPr>
          <p:cNvPr id="56" name="Line 35"/>
          <p:cNvSpPr>
            <a:spLocks noChangeShapeType="1"/>
          </p:cNvSpPr>
          <p:nvPr/>
        </p:nvSpPr>
        <p:spPr bwMode="auto">
          <a:xfrm rot="15894661">
            <a:off x="5021293" y="2024924"/>
            <a:ext cx="128589" cy="171156"/>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Text Box 36"/>
          <p:cNvSpPr txBox="1">
            <a:spLocks noChangeArrowheads="1"/>
          </p:cNvSpPr>
          <p:nvPr/>
        </p:nvSpPr>
        <p:spPr bwMode="auto">
          <a:xfrm rot="2510398">
            <a:off x="5994520" y="1926019"/>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确认</a:t>
            </a:r>
          </a:p>
        </p:txBody>
      </p:sp>
      <p:sp>
        <p:nvSpPr>
          <p:cNvPr id="58" name="Line 37"/>
          <p:cNvSpPr>
            <a:spLocks noChangeShapeType="1"/>
          </p:cNvSpPr>
          <p:nvPr/>
        </p:nvSpPr>
        <p:spPr bwMode="auto">
          <a:xfrm>
            <a:off x="6391431" y="2240422"/>
            <a:ext cx="158741" cy="138344"/>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38"/>
          <p:cNvSpPr>
            <a:spLocks noChangeShapeType="1"/>
          </p:cNvSpPr>
          <p:nvPr/>
        </p:nvSpPr>
        <p:spPr bwMode="auto">
          <a:xfrm>
            <a:off x="2398964" y="1813860"/>
            <a:ext cx="442080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39"/>
          <p:cNvSpPr>
            <a:spLocks noChangeShapeType="1"/>
          </p:cNvSpPr>
          <p:nvPr/>
        </p:nvSpPr>
        <p:spPr bwMode="auto">
          <a:xfrm>
            <a:off x="2398964" y="2621755"/>
            <a:ext cx="442080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28"/>
          <p:cNvSpPr>
            <a:spLocks/>
          </p:cNvSpPr>
          <p:nvPr/>
        </p:nvSpPr>
        <p:spPr bwMode="auto">
          <a:xfrm>
            <a:off x="3638426" y="1813860"/>
            <a:ext cx="947124" cy="810554"/>
          </a:xfrm>
          <a:custGeom>
            <a:avLst/>
            <a:gdLst>
              <a:gd name="T0" fmla="*/ 0 w 1035"/>
              <a:gd name="T1" fmla="*/ 3 h 1091"/>
              <a:gd name="T2" fmla="*/ 998 w 1035"/>
              <a:gd name="T3" fmla="*/ 1091 h 1091"/>
              <a:gd name="T4" fmla="*/ 1035 w 1035"/>
              <a:gd name="T5" fmla="*/ 1083 h 1091"/>
              <a:gd name="T6" fmla="*/ 45 w 1035"/>
              <a:gd name="T7" fmla="*/ 0 h 1091"/>
              <a:gd name="T8" fmla="*/ 0 w 1035"/>
              <a:gd name="T9" fmla="*/ 3 h 1091"/>
            </a:gdLst>
            <a:ahLst/>
            <a:cxnLst>
              <a:cxn ang="0">
                <a:pos x="T0" y="T1"/>
              </a:cxn>
              <a:cxn ang="0">
                <a:pos x="T2" y="T3"/>
              </a:cxn>
              <a:cxn ang="0">
                <a:pos x="T4" y="T5"/>
              </a:cxn>
              <a:cxn ang="0">
                <a:pos x="T6" y="T7"/>
              </a:cxn>
              <a:cxn ang="0">
                <a:pos x="T8" y="T9"/>
              </a:cxn>
            </a:cxnLst>
            <a:rect l="0" t="0" r="r" b="b"/>
            <a:pathLst>
              <a:path w="1035" h="1091">
                <a:moveTo>
                  <a:pt x="0" y="3"/>
                </a:moveTo>
                <a:lnTo>
                  <a:pt x="998" y="1091"/>
                </a:lnTo>
                <a:lnTo>
                  <a:pt x="1035" y="1083"/>
                </a:lnTo>
                <a:lnTo>
                  <a:pt x="45" y="0"/>
                </a:lnTo>
                <a:lnTo>
                  <a:pt x="0" y="3"/>
                </a:lnTo>
                <a:close/>
              </a:path>
            </a:pathLst>
          </a:custGeom>
          <a:solidFill>
            <a:srgbClr val="00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64" name="组合 63"/>
          <p:cNvGrpSpPr/>
          <p:nvPr/>
        </p:nvGrpSpPr>
        <p:grpSpPr>
          <a:xfrm>
            <a:off x="2029967" y="3571774"/>
            <a:ext cx="5095061" cy="643610"/>
            <a:chOff x="603552" y="5085184"/>
            <a:chExt cx="9120681" cy="1152128"/>
          </a:xfrm>
          <a:solidFill>
            <a:srgbClr val="99FFCC"/>
          </a:solidFill>
        </p:grpSpPr>
        <p:sp>
          <p:nvSpPr>
            <p:cNvPr id="65" name="矩形 64"/>
            <p:cNvSpPr/>
            <p:nvPr/>
          </p:nvSpPr>
          <p:spPr bwMode="auto">
            <a:xfrm>
              <a:off x="603552" y="5085184"/>
              <a:ext cx="9120681" cy="1152128"/>
            </a:xfrm>
            <a:prstGeom prst="rect">
              <a:avLst/>
            </a:prstGeom>
            <a:gr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p:txBody>
        </p:sp>
        <p:graphicFrame>
          <p:nvGraphicFramePr>
            <p:cNvPr id="66" name="Object 4"/>
            <p:cNvGraphicFramePr>
              <a:graphicFrameLocks noChangeAspect="1"/>
            </p:cNvGraphicFramePr>
            <p:nvPr>
              <p:extLst>
                <p:ext uri="{D42A27DB-BD31-4B8C-83A1-F6EECF244321}">
                  <p14:modId xmlns:p14="http://schemas.microsoft.com/office/powerpoint/2010/main" val="3646831734"/>
                </p:ext>
              </p:extLst>
            </p:nvPr>
          </p:nvGraphicFramePr>
          <p:xfrm>
            <a:off x="3361843" y="5109096"/>
            <a:ext cx="3175333" cy="1104600"/>
          </p:xfrm>
          <a:graphic>
            <a:graphicData uri="http://schemas.openxmlformats.org/presentationml/2006/ole">
              <mc:AlternateContent xmlns:mc="http://schemas.openxmlformats.org/markup-compatibility/2006">
                <mc:Choice xmlns:v="urn:schemas-microsoft-com:vml" Requires="v">
                  <p:oleObj spid="_x0000_s11366" name="公式" r:id="rId3" imgW="1091726" imgH="380835" progId="Equation.3">
                    <p:embed/>
                  </p:oleObj>
                </mc:Choice>
                <mc:Fallback>
                  <p:oleObj name="公式" r:id="rId3" imgW="1091726" imgH="380835" progId="Equation.3">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843" y="5109096"/>
                          <a:ext cx="3175333" cy="110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Text Box 6"/>
            <p:cNvSpPr txBox="1">
              <a:spLocks noChangeArrowheads="1"/>
            </p:cNvSpPr>
            <p:nvPr/>
          </p:nvSpPr>
          <p:spPr bwMode="auto">
            <a:xfrm>
              <a:off x="7749317" y="5397242"/>
              <a:ext cx="1119695" cy="5509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(5-3)</a:t>
              </a:r>
            </a:p>
          </p:txBody>
        </p:sp>
        <p:sp>
          <p:nvSpPr>
            <p:cNvPr id="68" name="TextBox 67"/>
            <p:cNvSpPr txBox="1"/>
            <p:nvPr/>
          </p:nvSpPr>
          <p:spPr>
            <a:xfrm>
              <a:off x="1050287" y="5399420"/>
              <a:ext cx="1937514" cy="550952"/>
            </a:xfrm>
            <a:prstGeom prst="rect">
              <a:avLst/>
            </a:prstGeom>
            <a:grp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rgbClr val="003399"/>
                  </a:solidFill>
                  <a:latin typeface="+mn-lt"/>
                  <a:ea typeface="黑体" pitchFamily="2" charset="-122"/>
                </a:defRPr>
              </a:lvl1pPr>
            </a:lstStyle>
            <a:p>
              <a:r>
                <a:rPr lang="zh-CN" altLang="en-US" sz="1400" dirty="0">
                  <a:solidFill>
                    <a:schemeClr val="tx1"/>
                  </a:solidFill>
                  <a:latin typeface="微软雅黑" pitchFamily="34" charset="-122"/>
                  <a:ea typeface="微软雅黑" pitchFamily="34" charset="-122"/>
                </a:rPr>
                <a:t>信道利用率</a:t>
              </a:r>
            </a:p>
          </p:txBody>
        </p:sp>
      </p:grpSp>
      <p:sp>
        <p:nvSpPr>
          <p:cNvPr id="69" name="矩形 68"/>
          <p:cNvSpPr/>
          <p:nvPr/>
        </p:nvSpPr>
        <p:spPr>
          <a:xfrm>
            <a:off x="2922103" y="3200599"/>
            <a:ext cx="3125767"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停止</a:t>
            </a:r>
            <a:r>
              <a:rPr lang="zh-CN" altLang="zh-CN" sz="1400" b="1" dirty="0">
                <a:latin typeface="微软雅黑" pitchFamily="34" charset="-122"/>
                <a:ea typeface="微软雅黑" pitchFamily="34" charset="-122"/>
              </a:rPr>
              <a:t>等待协议的信道利用率太低</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0126033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4442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693127" y="1410996"/>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信道利用率</a:t>
            </a:r>
          </a:p>
        </p:txBody>
      </p:sp>
      <p:sp>
        <p:nvSpPr>
          <p:cNvPr id="7" name="Rectangle 68"/>
          <p:cNvSpPr>
            <a:spLocks noChangeArrowheads="1"/>
          </p:cNvSpPr>
          <p:nvPr/>
        </p:nvSpPr>
        <p:spPr bwMode="auto">
          <a:xfrm>
            <a:off x="556963" y="1807306"/>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可以看出，当往返时间 </a:t>
            </a:r>
            <a:r>
              <a:rPr lang="en-US" altLang="zh-CN" sz="2000" b="1" dirty="0">
                <a:latin typeface="微软雅黑" pitchFamily="34" charset="-122"/>
                <a:ea typeface="微软雅黑" pitchFamily="34" charset="-122"/>
              </a:rPr>
              <a:t>RTT </a:t>
            </a:r>
            <a:r>
              <a:rPr lang="zh-CN" altLang="en-US" sz="2000" b="1" dirty="0">
                <a:latin typeface="微软雅黑" pitchFamily="34" charset="-122"/>
                <a:ea typeface="微软雅黑" pitchFamily="34" charset="-122"/>
              </a:rPr>
              <a:t>远大于分组发送时间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时，信道的利用率就会非常低。</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若出现重传，则对传送有用的数据信息来说，信道的利用率就还要降低。</a:t>
            </a:r>
          </a:p>
        </p:txBody>
      </p:sp>
    </p:spTree>
    <p:extLst>
      <p:ext uri="{BB962C8B-B14F-4D97-AF65-F5344CB8AC3E}">
        <p14:creationId xmlns:p14="http://schemas.microsoft.com/office/powerpoint/2010/main" val="18345917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423258"/>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为了提高传输效率，发送方可以不使用低效率的停止等待协议，而是采用流水线传输。</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流水线传输</a:t>
            </a:r>
            <a:r>
              <a:rPr lang="zh-CN" altLang="en-US" sz="2000" b="1" dirty="0">
                <a:latin typeface="微软雅黑" pitchFamily="34" charset="-122"/>
                <a:ea typeface="微软雅黑" pitchFamily="34" charset="-122"/>
              </a:rPr>
              <a:t>就是发送方可连续发送多个分组，不必每发完一个分组就停顿下来等待对方的确认。这样可使信道上一直有数据不间断地传送。</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由于信道上一直有数据不间断地传送，这种传输方式可获得很高的信道利用率。 </a:t>
            </a:r>
          </a:p>
        </p:txBody>
      </p:sp>
      <p:sp>
        <p:nvSpPr>
          <p:cNvPr id="3" name="AutoShape 5"/>
          <p:cNvSpPr>
            <a:spLocks noChangeArrowheads="1"/>
          </p:cNvSpPr>
          <p:nvPr/>
        </p:nvSpPr>
        <p:spPr bwMode="auto">
          <a:xfrm>
            <a:off x="556963" y="1088780"/>
            <a:ext cx="804189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1037396"/>
            <a:ext cx="1467068" cy="400110"/>
          </a:xfrm>
          <a:prstGeom prst="rect">
            <a:avLst/>
          </a:prstGeom>
        </p:spPr>
        <p:txBody>
          <a:bodyPr wrap="none">
            <a:spAutoFit/>
          </a:bodyPr>
          <a:lstStyle/>
          <a:p>
            <a:r>
              <a:rPr lang="zh-CN" altLang="en-US" sz="2000" b="1" dirty="0">
                <a:latin typeface="微软雅黑" pitchFamily="34" charset="-122"/>
                <a:ea typeface="微软雅黑" pitchFamily="34" charset="-122"/>
              </a:rPr>
              <a:t>流水线传输</a:t>
            </a:r>
          </a:p>
        </p:txBody>
      </p:sp>
    </p:spTree>
    <p:extLst>
      <p:ext uri="{BB962C8B-B14F-4D97-AF65-F5344CB8AC3E}">
        <p14:creationId xmlns:p14="http://schemas.microsoft.com/office/powerpoint/2010/main" val="35019028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545144" y="65901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矩形 22"/>
          <p:cNvSpPr/>
          <p:nvPr/>
        </p:nvSpPr>
        <p:spPr>
          <a:xfrm>
            <a:off x="616085" y="616772"/>
            <a:ext cx="1467068" cy="400110"/>
          </a:xfrm>
          <a:prstGeom prst="rect">
            <a:avLst/>
          </a:prstGeom>
        </p:spPr>
        <p:txBody>
          <a:bodyPr wrap="none">
            <a:spAutoFit/>
          </a:bodyPr>
          <a:lstStyle/>
          <a:p>
            <a:r>
              <a:rPr lang="zh-CN" altLang="en-US" sz="2000" b="1" dirty="0">
                <a:latin typeface="微软雅黑" pitchFamily="34" charset="-122"/>
                <a:ea typeface="微软雅黑" pitchFamily="34" charset="-122"/>
              </a:rPr>
              <a:t>流水线传输</a:t>
            </a:r>
          </a:p>
        </p:txBody>
      </p:sp>
      <p:sp>
        <p:nvSpPr>
          <p:cNvPr id="24" name="圆角矩形 23"/>
          <p:cNvSpPr/>
          <p:nvPr/>
        </p:nvSpPr>
        <p:spPr>
          <a:xfrm>
            <a:off x="545144" y="1069848"/>
            <a:ext cx="8053711" cy="345063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 Box 155"/>
          <p:cNvSpPr txBox="1">
            <a:spLocks noChangeArrowheads="1"/>
          </p:cNvSpPr>
          <p:nvPr/>
        </p:nvSpPr>
        <p:spPr bwMode="auto">
          <a:xfrm>
            <a:off x="2029968" y="1321447"/>
            <a:ext cx="5095061" cy="634020"/>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由于信道上一直有数据不间断地传送</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gn="ctr">
              <a:lnSpc>
                <a:spcPct val="110000"/>
              </a:lnSpc>
            </a:pPr>
            <a:r>
              <a:rPr lang="zh-CN" altLang="en-US" sz="1600" b="1" dirty="0" smtClean="0">
                <a:latin typeface="微软雅黑" pitchFamily="34" charset="-122"/>
                <a:ea typeface="微软雅黑" pitchFamily="34" charset="-122"/>
              </a:rPr>
              <a:t>这种</a:t>
            </a:r>
            <a:r>
              <a:rPr lang="zh-CN" altLang="en-US" sz="1600" b="1" dirty="0">
                <a:latin typeface="微软雅黑" pitchFamily="34" charset="-122"/>
                <a:ea typeface="微软雅黑" pitchFamily="34" charset="-122"/>
              </a:rPr>
              <a:t>传输方式可获得很高的信道利用率。 </a:t>
            </a:r>
          </a:p>
        </p:txBody>
      </p:sp>
      <p:grpSp>
        <p:nvGrpSpPr>
          <p:cNvPr id="64" name="组合 63"/>
          <p:cNvGrpSpPr/>
          <p:nvPr/>
        </p:nvGrpSpPr>
        <p:grpSpPr>
          <a:xfrm>
            <a:off x="1211409" y="1906199"/>
            <a:ext cx="6790641" cy="1588776"/>
            <a:chOff x="667767" y="2780928"/>
            <a:chExt cx="8907112" cy="2083958"/>
          </a:xfrm>
        </p:grpSpPr>
        <p:sp>
          <p:nvSpPr>
            <p:cNvPr id="26" name="Freeform 4"/>
            <p:cNvSpPr>
              <a:spLocks/>
            </p:cNvSpPr>
            <p:nvPr/>
          </p:nvSpPr>
          <p:spPr bwMode="auto">
            <a:xfrm>
              <a:off x="1318642" y="3084140"/>
              <a:ext cx="7015162" cy="1627188"/>
            </a:xfrm>
            <a:custGeom>
              <a:avLst/>
              <a:gdLst>
                <a:gd name="T0" fmla="*/ 0 w 4131"/>
                <a:gd name="T1" fmla="*/ 1088 h 1088"/>
                <a:gd name="T2" fmla="*/ 987 w 4131"/>
                <a:gd name="T3" fmla="*/ 0 h 1088"/>
                <a:gd name="T4" fmla="*/ 4131 w 4131"/>
                <a:gd name="T5" fmla="*/ 6 h 1088"/>
                <a:gd name="T6" fmla="*/ 3165 w 4131"/>
                <a:gd name="T7" fmla="*/ 1080 h 1088"/>
                <a:gd name="T8" fmla="*/ 0 w 4131"/>
                <a:gd name="T9" fmla="*/ 1088 h 1088"/>
              </a:gdLst>
              <a:ahLst/>
              <a:cxnLst>
                <a:cxn ang="0">
                  <a:pos x="T0" y="T1"/>
                </a:cxn>
                <a:cxn ang="0">
                  <a:pos x="T2" y="T3"/>
                </a:cxn>
                <a:cxn ang="0">
                  <a:pos x="T4" y="T5"/>
                </a:cxn>
                <a:cxn ang="0">
                  <a:pos x="T6" y="T7"/>
                </a:cxn>
                <a:cxn ang="0">
                  <a:pos x="T8" y="T9"/>
                </a:cxn>
              </a:cxnLst>
              <a:rect l="0" t="0" r="r" b="b"/>
              <a:pathLst>
                <a:path w="4131" h="1088">
                  <a:moveTo>
                    <a:pt x="0" y="1088"/>
                  </a:moveTo>
                  <a:lnTo>
                    <a:pt x="987" y="0"/>
                  </a:lnTo>
                  <a:lnTo>
                    <a:pt x="4131" y="6"/>
                  </a:lnTo>
                  <a:lnTo>
                    <a:pt x="3165" y="1080"/>
                  </a:lnTo>
                  <a:lnTo>
                    <a:pt x="0" y="1088"/>
                  </a:lnTo>
                  <a:close/>
                </a:path>
              </a:pathLst>
            </a:custGeom>
            <a:solidFill>
              <a:srgbClr val="00FFFF"/>
            </a:solidFill>
            <a:ln>
              <a:noFill/>
            </a:ln>
            <a:effectLst/>
          </p:spPr>
          <p:txBody>
            <a:bodyPr/>
            <a:lstStyle/>
            <a:p>
              <a:endParaRPr lang="zh-CN" altLang="en-US" sz="1600" b="1">
                <a:latin typeface="微软雅黑" pitchFamily="34" charset="-122"/>
                <a:ea typeface="微软雅黑" pitchFamily="34" charset="-122"/>
              </a:endParaRPr>
            </a:p>
          </p:txBody>
        </p:sp>
        <p:sp>
          <p:nvSpPr>
            <p:cNvPr id="27" name="Line 5"/>
            <p:cNvSpPr>
              <a:spLocks noChangeShapeType="1"/>
            </p:cNvSpPr>
            <p:nvPr/>
          </p:nvSpPr>
          <p:spPr bwMode="auto">
            <a:xfrm>
              <a:off x="1044004" y="4711328"/>
              <a:ext cx="819785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28" name="Line 6"/>
            <p:cNvSpPr>
              <a:spLocks noChangeShapeType="1"/>
            </p:cNvSpPr>
            <p:nvPr/>
          </p:nvSpPr>
          <p:spPr bwMode="auto">
            <a:xfrm>
              <a:off x="1044004" y="3084140"/>
              <a:ext cx="819785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29" name="Text Box 7"/>
            <p:cNvSpPr txBox="1">
              <a:spLocks noChangeArrowheads="1"/>
            </p:cNvSpPr>
            <p:nvPr/>
          </p:nvSpPr>
          <p:spPr bwMode="auto">
            <a:xfrm>
              <a:off x="682054" y="2806329"/>
              <a:ext cx="427252" cy="44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微软雅黑" pitchFamily="34" charset="-122"/>
                  <a:ea typeface="微软雅黑" pitchFamily="34" charset="-122"/>
                </a:rPr>
                <a:t>B</a:t>
              </a:r>
            </a:p>
          </p:txBody>
        </p:sp>
        <p:sp>
          <p:nvSpPr>
            <p:cNvPr id="30" name="Line 8"/>
            <p:cNvSpPr>
              <a:spLocks noChangeShapeType="1"/>
            </p:cNvSpPr>
            <p:nvPr/>
          </p:nvSpPr>
          <p:spPr bwMode="auto">
            <a:xfrm flipV="1">
              <a:off x="1307529" y="3084140"/>
              <a:ext cx="1693863"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1" name="Line 9"/>
            <p:cNvSpPr>
              <a:spLocks noChangeShapeType="1"/>
            </p:cNvSpPr>
            <p:nvPr/>
          </p:nvSpPr>
          <p:spPr bwMode="auto">
            <a:xfrm flipV="1">
              <a:off x="1694879" y="3084140"/>
              <a:ext cx="1692275"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2" name="Text Box 10"/>
            <p:cNvSpPr txBox="1">
              <a:spLocks noChangeArrowheads="1"/>
            </p:cNvSpPr>
            <p:nvPr/>
          </p:nvSpPr>
          <p:spPr bwMode="auto">
            <a:xfrm rot="18918223">
              <a:off x="1291934" y="3750311"/>
              <a:ext cx="780492" cy="444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分组</a:t>
              </a:r>
            </a:p>
          </p:txBody>
        </p:sp>
        <p:sp>
          <p:nvSpPr>
            <p:cNvPr id="33" name="Text Box 11"/>
            <p:cNvSpPr txBox="1">
              <a:spLocks noChangeArrowheads="1"/>
            </p:cNvSpPr>
            <p:nvPr/>
          </p:nvSpPr>
          <p:spPr bwMode="auto">
            <a:xfrm>
              <a:off x="9221217" y="2780928"/>
              <a:ext cx="353662" cy="44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i="1">
                  <a:latin typeface="微软雅黑" pitchFamily="34" charset="-122"/>
                  <a:ea typeface="微软雅黑" pitchFamily="34" charset="-122"/>
                </a:rPr>
                <a:t>t</a:t>
              </a:r>
            </a:p>
          </p:txBody>
        </p:sp>
        <p:sp>
          <p:nvSpPr>
            <p:cNvPr id="34" name="Text Box 12"/>
            <p:cNvSpPr txBox="1">
              <a:spLocks noChangeArrowheads="1"/>
            </p:cNvSpPr>
            <p:nvPr/>
          </p:nvSpPr>
          <p:spPr bwMode="auto">
            <a:xfrm>
              <a:off x="9221217" y="4366841"/>
              <a:ext cx="353662" cy="44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i="1">
                  <a:latin typeface="微软雅黑" pitchFamily="34" charset="-122"/>
                  <a:ea typeface="微软雅黑" pitchFamily="34" charset="-122"/>
                </a:rPr>
                <a:t>t</a:t>
              </a:r>
            </a:p>
          </p:txBody>
        </p:sp>
        <p:sp>
          <p:nvSpPr>
            <p:cNvPr id="35" name="Text Box 13"/>
            <p:cNvSpPr txBox="1">
              <a:spLocks noChangeArrowheads="1"/>
            </p:cNvSpPr>
            <p:nvPr/>
          </p:nvSpPr>
          <p:spPr bwMode="auto">
            <a:xfrm>
              <a:off x="667767" y="4420813"/>
              <a:ext cx="444073" cy="44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微软雅黑" pitchFamily="34" charset="-122"/>
                  <a:ea typeface="微软雅黑" pitchFamily="34" charset="-122"/>
                </a:rPr>
                <a:t>A</a:t>
              </a:r>
            </a:p>
          </p:txBody>
        </p:sp>
        <p:sp>
          <p:nvSpPr>
            <p:cNvPr id="36" name="Line 14"/>
            <p:cNvSpPr>
              <a:spLocks noChangeShapeType="1"/>
            </p:cNvSpPr>
            <p:nvPr/>
          </p:nvSpPr>
          <p:spPr bwMode="auto">
            <a:xfrm rot="15894661">
              <a:off x="2034604" y="3347666"/>
              <a:ext cx="350837" cy="461962"/>
            </a:xfrm>
            <a:prstGeom prst="line">
              <a:avLst/>
            </a:prstGeom>
            <a:noFill/>
            <a:ln w="57150">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7" name="Line 15"/>
            <p:cNvSpPr>
              <a:spLocks noChangeShapeType="1"/>
            </p:cNvSpPr>
            <p:nvPr/>
          </p:nvSpPr>
          <p:spPr bwMode="auto">
            <a:xfrm flipV="1">
              <a:off x="2077467" y="3088903"/>
              <a:ext cx="1693862" cy="1627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8" name="Line 16"/>
            <p:cNvSpPr>
              <a:spLocks noChangeShapeType="1"/>
            </p:cNvSpPr>
            <p:nvPr/>
          </p:nvSpPr>
          <p:spPr bwMode="auto">
            <a:xfrm flipV="1">
              <a:off x="5544567" y="3088903"/>
              <a:ext cx="1693862" cy="1627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9" name="Line 17"/>
            <p:cNvSpPr>
              <a:spLocks noChangeShapeType="1"/>
            </p:cNvSpPr>
            <p:nvPr/>
          </p:nvSpPr>
          <p:spPr bwMode="auto">
            <a:xfrm flipH="1" flipV="1">
              <a:off x="3388742" y="3088903"/>
              <a:ext cx="1693862"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2" name="Line 20"/>
            <p:cNvSpPr>
              <a:spLocks noChangeShapeType="1"/>
            </p:cNvSpPr>
            <p:nvPr/>
          </p:nvSpPr>
          <p:spPr bwMode="auto">
            <a:xfrm flipV="1">
              <a:off x="2461642" y="3084140"/>
              <a:ext cx="1692275"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3" name="Line 21"/>
            <p:cNvSpPr>
              <a:spLocks noChangeShapeType="1"/>
            </p:cNvSpPr>
            <p:nvPr/>
          </p:nvSpPr>
          <p:spPr bwMode="auto">
            <a:xfrm flipV="1">
              <a:off x="2847404" y="3084140"/>
              <a:ext cx="1693863"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4" name="Line 22"/>
            <p:cNvSpPr>
              <a:spLocks noChangeShapeType="1"/>
            </p:cNvSpPr>
            <p:nvPr/>
          </p:nvSpPr>
          <p:spPr bwMode="auto">
            <a:xfrm flipV="1">
              <a:off x="3250629" y="3103190"/>
              <a:ext cx="1692275"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5" name="Line 23"/>
            <p:cNvSpPr>
              <a:spLocks noChangeShapeType="1"/>
            </p:cNvSpPr>
            <p:nvPr/>
          </p:nvSpPr>
          <p:spPr bwMode="auto">
            <a:xfrm flipV="1">
              <a:off x="3620517" y="3084140"/>
              <a:ext cx="1695450"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6" name="Line 24"/>
            <p:cNvSpPr>
              <a:spLocks noChangeShapeType="1"/>
            </p:cNvSpPr>
            <p:nvPr/>
          </p:nvSpPr>
          <p:spPr bwMode="auto">
            <a:xfrm flipV="1">
              <a:off x="4395217" y="3084140"/>
              <a:ext cx="1695450"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7" name="Line 25"/>
            <p:cNvSpPr>
              <a:spLocks noChangeShapeType="1"/>
            </p:cNvSpPr>
            <p:nvPr/>
          </p:nvSpPr>
          <p:spPr bwMode="auto">
            <a:xfrm flipV="1">
              <a:off x="4784154" y="3084140"/>
              <a:ext cx="1692275"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8" name="Line 26"/>
            <p:cNvSpPr>
              <a:spLocks noChangeShapeType="1"/>
            </p:cNvSpPr>
            <p:nvPr/>
          </p:nvSpPr>
          <p:spPr bwMode="auto">
            <a:xfrm flipV="1">
              <a:off x="5169917" y="3084140"/>
              <a:ext cx="1693862"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9" name="Line 27"/>
            <p:cNvSpPr>
              <a:spLocks noChangeShapeType="1"/>
            </p:cNvSpPr>
            <p:nvPr/>
          </p:nvSpPr>
          <p:spPr bwMode="auto">
            <a:xfrm flipV="1">
              <a:off x="5558854" y="3084140"/>
              <a:ext cx="1692275"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0" name="Line 28"/>
            <p:cNvSpPr>
              <a:spLocks noChangeShapeType="1"/>
            </p:cNvSpPr>
            <p:nvPr/>
          </p:nvSpPr>
          <p:spPr bwMode="auto">
            <a:xfrm flipV="1">
              <a:off x="4003104" y="3084140"/>
              <a:ext cx="1695450"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1" name="Line 29"/>
            <p:cNvSpPr>
              <a:spLocks noChangeShapeType="1"/>
            </p:cNvSpPr>
            <p:nvPr/>
          </p:nvSpPr>
          <p:spPr bwMode="auto">
            <a:xfrm flipV="1">
              <a:off x="5928742" y="3084140"/>
              <a:ext cx="1693862"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2" name="Line 30"/>
            <p:cNvSpPr>
              <a:spLocks noChangeShapeType="1"/>
            </p:cNvSpPr>
            <p:nvPr/>
          </p:nvSpPr>
          <p:spPr bwMode="auto">
            <a:xfrm flipV="1">
              <a:off x="6301804" y="3084140"/>
              <a:ext cx="1692275"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3" name="Line 31"/>
            <p:cNvSpPr>
              <a:spLocks noChangeShapeType="1"/>
            </p:cNvSpPr>
            <p:nvPr/>
          </p:nvSpPr>
          <p:spPr bwMode="auto">
            <a:xfrm flipV="1">
              <a:off x="6673279" y="3084140"/>
              <a:ext cx="1693863" cy="1627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4" name="Line 32"/>
            <p:cNvSpPr>
              <a:spLocks noChangeShapeType="1"/>
            </p:cNvSpPr>
            <p:nvPr/>
          </p:nvSpPr>
          <p:spPr bwMode="auto">
            <a:xfrm flipH="1" flipV="1">
              <a:off x="3772917" y="3088903"/>
              <a:ext cx="1693862"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5" name="Line 33"/>
            <p:cNvSpPr>
              <a:spLocks noChangeShapeType="1"/>
            </p:cNvSpPr>
            <p:nvPr/>
          </p:nvSpPr>
          <p:spPr bwMode="auto">
            <a:xfrm flipH="1" flipV="1">
              <a:off x="4155504" y="3088903"/>
              <a:ext cx="1693863"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6" name="Line 34"/>
            <p:cNvSpPr>
              <a:spLocks noChangeShapeType="1"/>
            </p:cNvSpPr>
            <p:nvPr/>
          </p:nvSpPr>
          <p:spPr bwMode="auto">
            <a:xfrm flipH="1" flipV="1">
              <a:off x="4541267" y="3088903"/>
              <a:ext cx="1692275"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7" name="Line 35"/>
            <p:cNvSpPr>
              <a:spLocks noChangeShapeType="1"/>
            </p:cNvSpPr>
            <p:nvPr/>
          </p:nvSpPr>
          <p:spPr bwMode="auto">
            <a:xfrm flipH="1" flipV="1">
              <a:off x="4925442" y="3088903"/>
              <a:ext cx="1692275"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8" name="Line 36"/>
            <p:cNvSpPr>
              <a:spLocks noChangeShapeType="1"/>
            </p:cNvSpPr>
            <p:nvPr/>
          </p:nvSpPr>
          <p:spPr bwMode="auto">
            <a:xfrm flipH="1" flipV="1">
              <a:off x="5308029" y="3088903"/>
              <a:ext cx="1693863"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9" name="Line 37"/>
            <p:cNvSpPr>
              <a:spLocks noChangeShapeType="1"/>
            </p:cNvSpPr>
            <p:nvPr/>
          </p:nvSpPr>
          <p:spPr bwMode="auto">
            <a:xfrm flipH="1" flipV="1">
              <a:off x="5692204" y="3088903"/>
              <a:ext cx="1692275"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0" name="Line 38"/>
            <p:cNvSpPr>
              <a:spLocks noChangeShapeType="1"/>
            </p:cNvSpPr>
            <p:nvPr/>
          </p:nvSpPr>
          <p:spPr bwMode="auto">
            <a:xfrm flipH="1" flipV="1">
              <a:off x="6076379" y="3088903"/>
              <a:ext cx="1692275"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1" name="Line 39"/>
            <p:cNvSpPr>
              <a:spLocks noChangeShapeType="1"/>
            </p:cNvSpPr>
            <p:nvPr/>
          </p:nvSpPr>
          <p:spPr bwMode="auto">
            <a:xfrm flipH="1" flipV="1">
              <a:off x="6458967" y="3088903"/>
              <a:ext cx="1695450"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2" name="Line 40"/>
            <p:cNvSpPr>
              <a:spLocks noChangeShapeType="1"/>
            </p:cNvSpPr>
            <p:nvPr/>
          </p:nvSpPr>
          <p:spPr bwMode="auto">
            <a:xfrm flipH="1" flipV="1">
              <a:off x="6843142" y="3088903"/>
              <a:ext cx="1692275"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3" name="Line 41"/>
            <p:cNvSpPr>
              <a:spLocks noChangeShapeType="1"/>
            </p:cNvSpPr>
            <p:nvPr/>
          </p:nvSpPr>
          <p:spPr bwMode="auto">
            <a:xfrm flipH="1" flipV="1">
              <a:off x="7227317" y="3088903"/>
              <a:ext cx="1693862" cy="1627187"/>
            </a:xfrm>
            <a:prstGeom prst="line">
              <a:avLst/>
            </a:prstGeom>
            <a:noFill/>
            <a:ln w="28575">
              <a:solidFill>
                <a:srgbClr val="0000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40" name="Text Box 18"/>
            <p:cNvSpPr txBox="1">
              <a:spLocks noChangeArrowheads="1"/>
            </p:cNvSpPr>
            <p:nvPr/>
          </p:nvSpPr>
          <p:spPr bwMode="auto">
            <a:xfrm rot="2268438">
              <a:off x="3392106" y="3533618"/>
              <a:ext cx="807658" cy="444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latin typeface="微软雅黑" pitchFamily="34" charset="-122"/>
                  <a:ea typeface="微软雅黑" pitchFamily="34" charset="-122"/>
                </a:rPr>
                <a:t>ACK</a:t>
              </a:r>
            </a:p>
          </p:txBody>
        </p:sp>
        <p:sp>
          <p:nvSpPr>
            <p:cNvPr id="41" name="Line 19"/>
            <p:cNvSpPr>
              <a:spLocks noChangeShapeType="1"/>
            </p:cNvSpPr>
            <p:nvPr/>
          </p:nvSpPr>
          <p:spPr bwMode="auto">
            <a:xfrm>
              <a:off x="4088829" y="3981078"/>
              <a:ext cx="292100" cy="279400"/>
            </a:xfrm>
            <a:prstGeom prst="line">
              <a:avLst/>
            </a:prstGeom>
            <a:noFill/>
            <a:ln w="38100">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65" name="矩形 64"/>
          <p:cNvSpPr/>
          <p:nvPr/>
        </p:nvSpPr>
        <p:spPr>
          <a:xfrm>
            <a:off x="1309301" y="4050995"/>
            <a:ext cx="6564028" cy="338554"/>
          </a:xfrm>
          <a:prstGeom prst="rect">
            <a:avLst/>
          </a:prstGeom>
        </p:spPr>
        <p:txBody>
          <a:bodyPr wrap="square">
            <a:spAutoFit/>
          </a:bodyPr>
          <a:lstStyle/>
          <a:p>
            <a:pPr algn="ctr"/>
            <a:r>
              <a:rPr lang="zh-CN" altLang="zh-CN" sz="1600" b="1" dirty="0" smtClean="0">
                <a:latin typeface="微软雅黑" pitchFamily="34" charset="-122"/>
                <a:ea typeface="微软雅黑" pitchFamily="34" charset="-122"/>
              </a:rPr>
              <a:t>流水线</a:t>
            </a:r>
            <a:r>
              <a:rPr lang="zh-CN" altLang="zh-CN" sz="1600" b="1" dirty="0">
                <a:latin typeface="微软雅黑" pitchFamily="34" charset="-122"/>
                <a:ea typeface="微软雅黑" pitchFamily="34" charset="-122"/>
              </a:rPr>
              <a:t>传输可提高信道利用率</a:t>
            </a:r>
            <a:endParaRPr lang="zh-CN" altLang="en-US" sz="1600" b="1" dirty="0">
              <a:latin typeface="微软雅黑" pitchFamily="34" charset="-122"/>
              <a:ea typeface="微软雅黑" pitchFamily="34" charset="-122"/>
            </a:endParaRPr>
          </a:p>
        </p:txBody>
      </p:sp>
      <p:sp>
        <p:nvSpPr>
          <p:cNvPr id="2" name="左大括号 1"/>
          <p:cNvSpPr/>
          <p:nvPr/>
        </p:nvSpPr>
        <p:spPr>
          <a:xfrm rot="16200000">
            <a:off x="3000782" y="2168045"/>
            <a:ext cx="229088" cy="2775777"/>
          </a:xfrm>
          <a:prstGeom prst="leftBrace">
            <a:avLst>
              <a:gd name="adj1" fmla="val 30208"/>
              <a:gd name="adj2" fmla="val 50000"/>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p:cNvSpPr/>
          <p:nvPr/>
        </p:nvSpPr>
        <p:spPr>
          <a:xfrm>
            <a:off x="1298989" y="3670478"/>
            <a:ext cx="3595856" cy="307777"/>
          </a:xfrm>
          <a:prstGeom prst="rect">
            <a:avLst/>
          </a:prstGeom>
        </p:spPr>
        <p:txBody>
          <a:bodyPr wrap="none">
            <a:spAutoFit/>
          </a:bodyPr>
          <a:lstStyle/>
          <a:p>
            <a:r>
              <a:rPr lang="zh-CN" altLang="en-US" sz="1400" b="1" dirty="0">
                <a:solidFill>
                  <a:srgbClr val="CC00CC"/>
                </a:solidFill>
                <a:latin typeface="微软雅黑" pitchFamily="34" charset="-122"/>
                <a:ea typeface="微软雅黑" pitchFamily="34" charset="-122"/>
              </a:rPr>
              <a:t>在收到确认之前，</a:t>
            </a:r>
            <a:r>
              <a:rPr lang="zh-CN" altLang="en-US" sz="1400" b="1" dirty="0" smtClean="0">
                <a:solidFill>
                  <a:srgbClr val="CC00CC"/>
                </a:solidFill>
                <a:latin typeface="微软雅黑" pitchFamily="34" charset="-122"/>
                <a:ea typeface="微软雅黑" pitchFamily="34" charset="-122"/>
              </a:rPr>
              <a:t>发送方连续</a:t>
            </a:r>
            <a:r>
              <a:rPr lang="zh-CN" altLang="en-US" sz="1400" b="1" dirty="0">
                <a:solidFill>
                  <a:srgbClr val="CC00CC"/>
                </a:solidFill>
                <a:latin typeface="微软雅黑" pitchFamily="34" charset="-122"/>
                <a:ea typeface="微软雅黑" pitchFamily="34" charset="-122"/>
              </a:rPr>
              <a:t>发出多个分组</a:t>
            </a:r>
          </a:p>
        </p:txBody>
      </p:sp>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56963" y="101529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3" name="Rectangle 6"/>
          <p:cNvSpPr>
            <a:spLocks noChangeArrowheads="1"/>
          </p:cNvSpPr>
          <p:nvPr/>
        </p:nvSpPr>
        <p:spPr bwMode="auto">
          <a:xfrm>
            <a:off x="3463095" y="982087"/>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停止等待协议要点</a:t>
            </a:r>
            <a:endParaRPr lang="zh-CN" altLang="en-US" sz="2000" b="1" dirty="0">
              <a:solidFill>
                <a:schemeClr val="bg1"/>
              </a:solidFill>
              <a:latin typeface="微软雅黑" pitchFamily="34" charset="-122"/>
              <a:ea typeface="微软雅黑" pitchFamily="34" charset="-122"/>
            </a:endParaRPr>
          </a:p>
        </p:txBody>
      </p:sp>
      <p:sp>
        <p:nvSpPr>
          <p:cNvPr id="34" name="Rectangle 68"/>
          <p:cNvSpPr>
            <a:spLocks noChangeArrowheads="1"/>
          </p:cNvSpPr>
          <p:nvPr/>
        </p:nvSpPr>
        <p:spPr bwMode="auto">
          <a:xfrm>
            <a:off x="556963" y="1378397"/>
            <a:ext cx="8184960" cy="2400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停止</a:t>
            </a:r>
            <a:r>
              <a:rPr lang="zh-CN" altLang="en-US" sz="2000" b="1" dirty="0">
                <a:solidFill>
                  <a:srgbClr val="CC00CC"/>
                </a:solidFill>
                <a:latin typeface="微软雅黑" pitchFamily="34" charset="-122"/>
                <a:ea typeface="微软雅黑" pitchFamily="34" charset="-122"/>
              </a:rPr>
              <a:t>等待</a:t>
            </a:r>
            <a:r>
              <a:rPr lang="zh-CN" altLang="en-US" sz="2000" b="1" dirty="0">
                <a:latin typeface="微软雅黑" pitchFamily="34" charset="-122"/>
                <a:ea typeface="微软雅黑" pitchFamily="34" charset="-122"/>
              </a:rPr>
              <a:t>。发送方每次只发送一个分组</a:t>
            </a: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收到确认后再发送下一个分组</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编号</a:t>
            </a:r>
            <a:r>
              <a:rPr lang="zh-CN" altLang="en-US" sz="2000" b="1" dirty="0" smtClean="0">
                <a:latin typeface="微软雅黑" pitchFamily="34" charset="-122"/>
                <a:ea typeface="微软雅黑" pitchFamily="34" charset="-122"/>
              </a:rPr>
              <a:t>。对</a:t>
            </a:r>
            <a:r>
              <a:rPr lang="zh-CN" altLang="en-US" sz="2000" b="1" dirty="0">
                <a:latin typeface="微软雅黑" pitchFamily="34" charset="-122"/>
                <a:ea typeface="微软雅黑" pitchFamily="34" charset="-122"/>
              </a:rPr>
              <a:t>发送的每个</a:t>
            </a:r>
            <a:r>
              <a:rPr lang="zh-CN" altLang="en-US" sz="2000" b="1" dirty="0" smtClean="0">
                <a:latin typeface="微软雅黑" pitchFamily="34" charset="-122"/>
                <a:ea typeface="微软雅黑" pitchFamily="34" charset="-122"/>
              </a:rPr>
              <a:t>分组和确认都进行编号。</a:t>
            </a:r>
            <a:endParaRPr lang="en-US" altLang="zh-CN" sz="2000" b="1" dirty="0" smtClean="0">
              <a:latin typeface="微软雅黑" pitchFamily="34" charset="-122"/>
              <a:ea typeface="微软雅黑" pitchFamily="34" charset="-122"/>
            </a:endParaRPr>
          </a:p>
          <a:p>
            <a:pPr marL="342900" indent="-342900">
              <a:lnSpc>
                <a:spcPts val="30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自动重传请求</a:t>
            </a:r>
            <a:r>
              <a:rPr lang="zh-CN" altLang="en-US" sz="2000" b="1" dirty="0">
                <a:latin typeface="微软雅黑" pitchFamily="34" charset="-122"/>
                <a:ea typeface="微软雅黑" pitchFamily="34" charset="-122"/>
              </a:rPr>
              <a:t>。发送方为每个发送的分组设置一个超时计时器</a:t>
            </a:r>
            <a:r>
              <a:rPr lang="zh-CN" altLang="en-US" sz="2000" b="1" dirty="0" smtClean="0">
                <a:latin typeface="微软雅黑" pitchFamily="34" charset="-122"/>
                <a:ea typeface="微软雅黑" pitchFamily="34" charset="-122"/>
              </a:rPr>
              <a:t>。若超时计时器超时，发送</a:t>
            </a:r>
            <a:r>
              <a:rPr lang="zh-CN" altLang="en-US" sz="2000" b="1" dirty="0">
                <a:latin typeface="微软雅黑" pitchFamily="34" charset="-122"/>
                <a:ea typeface="微软雅黑" pitchFamily="34" charset="-122"/>
              </a:rPr>
              <a:t>方会自动</a:t>
            </a:r>
            <a:r>
              <a:rPr lang="zh-CN" altLang="en-US" sz="2000" b="1" dirty="0" smtClean="0">
                <a:latin typeface="微软雅黑" pitchFamily="34" charset="-122"/>
                <a:ea typeface="微软雅黑" pitchFamily="34" charset="-122"/>
              </a:rPr>
              <a:t>重传分组</a:t>
            </a:r>
            <a:r>
              <a:rPr lang="zh-CN" altLang="en-US" sz="2000" b="1" dirty="0">
                <a:latin typeface="微软雅黑" pitchFamily="34" charset="-122"/>
                <a:ea typeface="微软雅黑" pitchFamily="34" charset="-122"/>
              </a:rPr>
              <a:t>。</a:t>
            </a:r>
          </a:p>
          <a:p>
            <a:pPr marL="342900" indent="-34290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简单</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但</a:t>
            </a:r>
            <a:r>
              <a:rPr lang="zh-CN" altLang="en-US" sz="2000" b="1" dirty="0" smtClean="0">
                <a:latin typeface="微软雅黑" pitchFamily="34" charset="-122"/>
                <a:ea typeface="微软雅黑" pitchFamily="34" charset="-122"/>
              </a:rPr>
              <a:t>信道</a:t>
            </a:r>
            <a:r>
              <a:rPr lang="zh-CN" altLang="en-US" sz="2000" b="1" dirty="0">
                <a:latin typeface="微软雅黑" pitchFamily="34" charset="-122"/>
                <a:ea typeface="微软雅黑" pitchFamily="34" charset="-122"/>
              </a:rPr>
              <a:t>利用率太低</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7538128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5" name="Rectangle 6"/>
          <p:cNvSpPr>
            <a:spLocks noChangeArrowheads="1"/>
          </p:cNvSpPr>
          <p:nvPr/>
        </p:nvSpPr>
        <p:spPr bwMode="auto">
          <a:xfrm>
            <a:off x="3701579" y="6051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停止</a:t>
            </a:r>
            <a:r>
              <a:rPr lang="zh-CN" altLang="en-US" sz="2000" b="1" dirty="0" smtClean="0">
                <a:solidFill>
                  <a:schemeClr val="bg1"/>
                </a:solidFill>
                <a:latin typeface="微软雅黑" pitchFamily="34" charset="-122"/>
                <a:ea typeface="微软雅黑" pitchFamily="34" charset="-122"/>
              </a:rPr>
              <a:t>等待协议</a:t>
            </a:r>
            <a:endParaRPr lang="zh-CN" altLang="en-US" sz="2000" b="1" dirty="0">
              <a:solidFill>
                <a:schemeClr val="bg1"/>
              </a:solidFill>
              <a:latin typeface="微软雅黑" pitchFamily="34" charset="-122"/>
              <a:ea typeface="微软雅黑" pitchFamily="34" charset="-122"/>
            </a:endParaRPr>
          </a:p>
        </p:txBody>
      </p:sp>
      <p:sp>
        <p:nvSpPr>
          <p:cNvPr id="26" name="圆角矩形 25"/>
          <p:cNvSpPr/>
          <p:nvPr/>
        </p:nvSpPr>
        <p:spPr>
          <a:xfrm>
            <a:off x="545144" y="1069848"/>
            <a:ext cx="8053711" cy="32918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55"/>
          <p:cNvSpPr txBox="1">
            <a:spLocks noChangeArrowheads="1"/>
          </p:cNvSpPr>
          <p:nvPr/>
        </p:nvSpPr>
        <p:spPr bwMode="auto">
          <a:xfrm>
            <a:off x="2029968" y="1186735"/>
            <a:ext cx="5095061" cy="363176"/>
          </a:xfrm>
          <a:prstGeom prst="rect">
            <a:avLst/>
          </a:prstGeom>
          <a:solidFill>
            <a:srgbClr val="66FF99"/>
          </a:solidFill>
          <a:ln w="9525">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停止等待协议的优点是简单，缺点是信道利用率太低。</a:t>
            </a:r>
          </a:p>
        </p:txBody>
      </p:sp>
      <p:sp>
        <p:nvSpPr>
          <p:cNvPr id="28" name="Text Box 4"/>
          <p:cNvSpPr txBox="1">
            <a:spLocks noChangeArrowheads="1"/>
          </p:cNvSpPr>
          <p:nvPr/>
        </p:nvSpPr>
        <p:spPr bwMode="auto">
          <a:xfrm>
            <a:off x="2430781" y="2609339"/>
            <a:ext cx="36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i="1" dirty="0">
                <a:latin typeface="微软雅黑" pitchFamily="34" charset="-122"/>
                <a:ea typeface="微软雅黑" pitchFamily="34" charset="-122"/>
              </a:rPr>
              <a:t>T</a:t>
            </a:r>
            <a:r>
              <a:rPr lang="en-US" altLang="zh-CN" sz="1200" b="1" i="1" baseline="-25000" dirty="0">
                <a:latin typeface="微软雅黑" pitchFamily="34" charset="-122"/>
                <a:ea typeface="微软雅黑" pitchFamily="34" charset="-122"/>
              </a:rPr>
              <a:t>D</a:t>
            </a:r>
          </a:p>
        </p:txBody>
      </p:sp>
      <p:sp>
        <p:nvSpPr>
          <p:cNvPr id="29" name="Line 5"/>
          <p:cNvSpPr>
            <a:spLocks noChangeShapeType="1"/>
          </p:cNvSpPr>
          <p:nvPr/>
        </p:nvSpPr>
        <p:spPr bwMode="auto">
          <a:xfrm flipV="1">
            <a:off x="2524893" y="2621755"/>
            <a:ext cx="0" cy="443410"/>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Line 6"/>
          <p:cNvSpPr>
            <a:spLocks noChangeShapeType="1"/>
          </p:cNvSpPr>
          <p:nvPr/>
        </p:nvSpPr>
        <p:spPr bwMode="auto">
          <a:xfrm>
            <a:off x="2733296" y="2656340"/>
            <a:ext cx="0" cy="22081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Line 7"/>
          <p:cNvSpPr>
            <a:spLocks noChangeShapeType="1"/>
          </p:cNvSpPr>
          <p:nvPr/>
        </p:nvSpPr>
        <p:spPr bwMode="auto">
          <a:xfrm>
            <a:off x="4560147" y="2656340"/>
            <a:ext cx="0" cy="22081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Line 8"/>
          <p:cNvSpPr>
            <a:spLocks noChangeShapeType="1"/>
          </p:cNvSpPr>
          <p:nvPr/>
        </p:nvSpPr>
        <p:spPr bwMode="auto">
          <a:xfrm>
            <a:off x="2732409" y="2765420"/>
            <a:ext cx="1826851"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Text Box 9"/>
          <p:cNvSpPr txBox="1">
            <a:spLocks noChangeArrowheads="1"/>
          </p:cNvSpPr>
          <p:nvPr/>
        </p:nvSpPr>
        <p:spPr bwMode="auto">
          <a:xfrm>
            <a:off x="3397524" y="2622641"/>
            <a:ext cx="48423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RTT</a:t>
            </a:r>
          </a:p>
        </p:txBody>
      </p:sp>
      <p:sp>
        <p:nvSpPr>
          <p:cNvPr id="34" name="Line 10"/>
          <p:cNvSpPr>
            <a:spLocks noChangeShapeType="1"/>
          </p:cNvSpPr>
          <p:nvPr/>
        </p:nvSpPr>
        <p:spPr bwMode="auto">
          <a:xfrm rot="5400000" flipH="1" flipV="1">
            <a:off x="2399851" y="2641265"/>
            <a:ext cx="0" cy="24831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Text Box 11"/>
          <p:cNvSpPr txBox="1">
            <a:spLocks noChangeArrowheads="1"/>
          </p:cNvSpPr>
          <p:nvPr/>
        </p:nvSpPr>
        <p:spPr bwMode="auto">
          <a:xfrm>
            <a:off x="2126600" y="2465730"/>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A</a:t>
            </a:r>
          </a:p>
        </p:txBody>
      </p:sp>
      <p:sp>
        <p:nvSpPr>
          <p:cNvPr id="36" name="Line 12"/>
          <p:cNvSpPr>
            <a:spLocks noChangeShapeType="1"/>
          </p:cNvSpPr>
          <p:nvPr/>
        </p:nvSpPr>
        <p:spPr bwMode="auto">
          <a:xfrm flipV="1">
            <a:off x="4601827" y="2621755"/>
            <a:ext cx="0" cy="443410"/>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13"/>
          <p:cNvSpPr>
            <a:spLocks noChangeShapeType="1"/>
          </p:cNvSpPr>
          <p:nvPr/>
        </p:nvSpPr>
        <p:spPr bwMode="auto">
          <a:xfrm>
            <a:off x="2524893" y="2988011"/>
            <a:ext cx="2076934"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Text Box 14"/>
          <p:cNvSpPr txBox="1">
            <a:spLocks noChangeArrowheads="1"/>
          </p:cNvSpPr>
          <p:nvPr/>
        </p:nvSpPr>
        <p:spPr bwMode="auto">
          <a:xfrm>
            <a:off x="2957661" y="2864743"/>
            <a:ext cx="1243610"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i="1">
                <a:solidFill>
                  <a:srgbClr val="0000FF"/>
                </a:solidFill>
                <a:latin typeface="微软雅黑" pitchFamily="34" charset="-122"/>
                <a:ea typeface="微软雅黑" pitchFamily="34" charset="-122"/>
              </a:rPr>
              <a:t>T</a:t>
            </a:r>
            <a:r>
              <a:rPr lang="en-US" altLang="zh-CN" sz="1200" b="1" i="1" baseline="-25000">
                <a:solidFill>
                  <a:srgbClr val="0000FF"/>
                </a:solidFill>
                <a:latin typeface="微软雅黑" pitchFamily="34" charset="-122"/>
                <a:ea typeface="微软雅黑" pitchFamily="34" charset="-122"/>
              </a:rPr>
              <a:t>D</a:t>
            </a:r>
            <a:r>
              <a:rPr lang="en-US" altLang="zh-CN" sz="1200" b="1">
                <a:solidFill>
                  <a:srgbClr val="0000FF"/>
                </a:solidFill>
                <a:latin typeface="微软雅黑" pitchFamily="34" charset="-122"/>
                <a:ea typeface="微软雅黑" pitchFamily="34" charset="-122"/>
              </a:rPr>
              <a:t> + RTT + </a:t>
            </a:r>
            <a:r>
              <a:rPr lang="en-US" altLang="zh-CN" sz="1200" b="1" i="1">
                <a:solidFill>
                  <a:srgbClr val="0000FF"/>
                </a:solidFill>
                <a:latin typeface="微软雅黑" pitchFamily="34" charset="-122"/>
                <a:ea typeface="微软雅黑" pitchFamily="34" charset="-122"/>
              </a:rPr>
              <a:t>T</a:t>
            </a:r>
            <a:r>
              <a:rPr lang="en-US" altLang="zh-CN" sz="1200" b="1" i="1" baseline="-25000">
                <a:solidFill>
                  <a:srgbClr val="0000FF"/>
                </a:solidFill>
                <a:latin typeface="微软雅黑" pitchFamily="34" charset="-122"/>
                <a:ea typeface="微软雅黑" pitchFamily="34" charset="-122"/>
              </a:rPr>
              <a:t>A</a:t>
            </a:r>
          </a:p>
        </p:txBody>
      </p:sp>
      <p:sp>
        <p:nvSpPr>
          <p:cNvPr id="39" name="Freeform 16"/>
          <p:cNvSpPr>
            <a:spLocks/>
          </p:cNvSpPr>
          <p:nvPr/>
        </p:nvSpPr>
        <p:spPr bwMode="auto">
          <a:xfrm>
            <a:off x="2524893" y="1812087"/>
            <a:ext cx="1116508" cy="809668"/>
          </a:xfrm>
          <a:custGeom>
            <a:avLst/>
            <a:gdLst>
              <a:gd name="T0" fmla="*/ 0 w 1218"/>
              <a:gd name="T1" fmla="*/ 1091 h 1091"/>
              <a:gd name="T2" fmla="*/ 997 w 1218"/>
              <a:gd name="T3" fmla="*/ 3 h 1091"/>
              <a:gd name="T4" fmla="*/ 1218 w 1218"/>
              <a:gd name="T5" fmla="*/ 0 h 1091"/>
              <a:gd name="T6" fmla="*/ 225 w 1218"/>
              <a:gd name="T7" fmla="*/ 1086 h 1091"/>
              <a:gd name="T8" fmla="*/ 0 w 1218"/>
              <a:gd name="T9" fmla="*/ 1091 h 1091"/>
            </a:gdLst>
            <a:ahLst/>
            <a:cxnLst>
              <a:cxn ang="0">
                <a:pos x="T0" y="T1"/>
              </a:cxn>
              <a:cxn ang="0">
                <a:pos x="T2" y="T3"/>
              </a:cxn>
              <a:cxn ang="0">
                <a:pos x="T4" y="T5"/>
              </a:cxn>
              <a:cxn ang="0">
                <a:pos x="T6" y="T7"/>
              </a:cxn>
              <a:cxn ang="0">
                <a:pos x="T8" y="T9"/>
              </a:cxn>
            </a:cxnLst>
            <a:rect l="0" t="0" r="r" b="b"/>
            <a:pathLst>
              <a:path w="1218" h="1091">
                <a:moveTo>
                  <a:pt x="0" y="1091"/>
                </a:moveTo>
                <a:lnTo>
                  <a:pt x="997" y="3"/>
                </a:lnTo>
                <a:lnTo>
                  <a:pt x="1218" y="0"/>
                </a:lnTo>
                <a:lnTo>
                  <a:pt x="225" y="1086"/>
                </a:lnTo>
                <a:lnTo>
                  <a:pt x="0" y="1091"/>
                </a:lnTo>
                <a:close/>
              </a:path>
            </a:pathLst>
          </a:custGeom>
          <a:solidFill>
            <a:srgbClr val="FF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Text Box 17"/>
          <p:cNvSpPr txBox="1">
            <a:spLocks noChangeArrowheads="1"/>
          </p:cNvSpPr>
          <p:nvPr/>
        </p:nvSpPr>
        <p:spPr bwMode="auto">
          <a:xfrm>
            <a:off x="2134581" y="167202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B</a:t>
            </a:r>
          </a:p>
        </p:txBody>
      </p:sp>
      <p:sp>
        <p:nvSpPr>
          <p:cNvPr id="41" name="Line 18"/>
          <p:cNvSpPr>
            <a:spLocks noChangeShapeType="1"/>
          </p:cNvSpPr>
          <p:nvPr/>
        </p:nvSpPr>
        <p:spPr bwMode="auto">
          <a:xfrm flipV="1">
            <a:off x="2524893" y="1813860"/>
            <a:ext cx="913425"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9"/>
          <p:cNvSpPr>
            <a:spLocks noChangeShapeType="1"/>
          </p:cNvSpPr>
          <p:nvPr/>
        </p:nvSpPr>
        <p:spPr bwMode="auto">
          <a:xfrm flipV="1">
            <a:off x="2732409" y="1813860"/>
            <a:ext cx="912539"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Text Box 22"/>
          <p:cNvSpPr txBox="1">
            <a:spLocks noChangeArrowheads="1"/>
          </p:cNvSpPr>
          <p:nvPr/>
        </p:nvSpPr>
        <p:spPr bwMode="auto">
          <a:xfrm rot="19131970">
            <a:off x="2464974" y="2099836"/>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分组</a:t>
            </a:r>
          </a:p>
        </p:txBody>
      </p:sp>
      <p:sp>
        <p:nvSpPr>
          <p:cNvPr id="44" name="Text Box 23"/>
          <p:cNvSpPr txBox="1">
            <a:spLocks noChangeArrowheads="1"/>
          </p:cNvSpPr>
          <p:nvPr/>
        </p:nvSpPr>
        <p:spPr bwMode="auto">
          <a:xfrm rot="2307784">
            <a:off x="3852848" y="1884338"/>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确认</a:t>
            </a:r>
          </a:p>
        </p:txBody>
      </p:sp>
      <p:sp>
        <p:nvSpPr>
          <p:cNvPr id="45" name="Text Box 24"/>
          <p:cNvSpPr txBox="1">
            <a:spLocks noChangeArrowheads="1"/>
          </p:cNvSpPr>
          <p:nvPr/>
        </p:nvSpPr>
        <p:spPr bwMode="auto">
          <a:xfrm>
            <a:off x="6803803" y="1672025"/>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i="1">
                <a:latin typeface="微软雅黑" pitchFamily="34" charset="-122"/>
                <a:ea typeface="微软雅黑" pitchFamily="34" charset="-122"/>
              </a:rPr>
              <a:t>t</a:t>
            </a:r>
          </a:p>
        </p:txBody>
      </p:sp>
      <p:sp>
        <p:nvSpPr>
          <p:cNvPr id="46" name="Text Box 25"/>
          <p:cNvSpPr txBox="1">
            <a:spLocks noChangeArrowheads="1"/>
          </p:cNvSpPr>
          <p:nvPr/>
        </p:nvSpPr>
        <p:spPr bwMode="auto">
          <a:xfrm>
            <a:off x="6803803" y="244439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i="1">
                <a:latin typeface="微软雅黑" pitchFamily="34" charset="-122"/>
                <a:ea typeface="微软雅黑" pitchFamily="34" charset="-122"/>
              </a:rPr>
              <a:t>t</a:t>
            </a:r>
          </a:p>
        </p:txBody>
      </p:sp>
      <p:sp>
        <p:nvSpPr>
          <p:cNvPr id="47" name="Line 26"/>
          <p:cNvSpPr>
            <a:spLocks noChangeShapeType="1"/>
          </p:cNvSpPr>
          <p:nvPr/>
        </p:nvSpPr>
        <p:spPr bwMode="auto">
          <a:xfrm>
            <a:off x="4269269" y="2218251"/>
            <a:ext cx="158741" cy="138344"/>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Line 27"/>
          <p:cNvSpPr>
            <a:spLocks noChangeShapeType="1"/>
          </p:cNvSpPr>
          <p:nvPr/>
        </p:nvSpPr>
        <p:spPr bwMode="auto">
          <a:xfrm rot="15894661">
            <a:off x="2953671" y="2005857"/>
            <a:ext cx="128589" cy="172043"/>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Freeform 28"/>
          <p:cNvSpPr>
            <a:spLocks/>
          </p:cNvSpPr>
          <p:nvPr/>
        </p:nvSpPr>
        <p:spPr bwMode="auto">
          <a:xfrm>
            <a:off x="5746906" y="1813860"/>
            <a:ext cx="947124" cy="810554"/>
          </a:xfrm>
          <a:custGeom>
            <a:avLst/>
            <a:gdLst>
              <a:gd name="T0" fmla="*/ 0 w 1035"/>
              <a:gd name="T1" fmla="*/ 3 h 1091"/>
              <a:gd name="T2" fmla="*/ 998 w 1035"/>
              <a:gd name="T3" fmla="*/ 1091 h 1091"/>
              <a:gd name="T4" fmla="*/ 1035 w 1035"/>
              <a:gd name="T5" fmla="*/ 1083 h 1091"/>
              <a:gd name="T6" fmla="*/ 45 w 1035"/>
              <a:gd name="T7" fmla="*/ 0 h 1091"/>
              <a:gd name="T8" fmla="*/ 0 w 1035"/>
              <a:gd name="T9" fmla="*/ 3 h 1091"/>
            </a:gdLst>
            <a:ahLst/>
            <a:cxnLst>
              <a:cxn ang="0">
                <a:pos x="T0" y="T1"/>
              </a:cxn>
              <a:cxn ang="0">
                <a:pos x="T2" y="T3"/>
              </a:cxn>
              <a:cxn ang="0">
                <a:pos x="T4" y="T5"/>
              </a:cxn>
              <a:cxn ang="0">
                <a:pos x="T6" y="T7"/>
              </a:cxn>
              <a:cxn ang="0">
                <a:pos x="T8" y="T9"/>
              </a:cxn>
            </a:cxnLst>
            <a:rect l="0" t="0" r="r" b="b"/>
            <a:pathLst>
              <a:path w="1035" h="1091">
                <a:moveTo>
                  <a:pt x="0" y="3"/>
                </a:moveTo>
                <a:lnTo>
                  <a:pt x="998" y="1091"/>
                </a:lnTo>
                <a:lnTo>
                  <a:pt x="1035" y="1083"/>
                </a:lnTo>
                <a:lnTo>
                  <a:pt x="45" y="0"/>
                </a:lnTo>
                <a:lnTo>
                  <a:pt x="0" y="3"/>
                </a:lnTo>
                <a:close/>
              </a:path>
            </a:pathLst>
          </a:custGeom>
          <a:solidFill>
            <a:srgbClr val="00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Freeform 29"/>
          <p:cNvSpPr>
            <a:spLocks/>
          </p:cNvSpPr>
          <p:nvPr/>
        </p:nvSpPr>
        <p:spPr bwMode="auto">
          <a:xfrm>
            <a:off x="4618677" y="1813860"/>
            <a:ext cx="1116507" cy="810554"/>
          </a:xfrm>
          <a:custGeom>
            <a:avLst/>
            <a:gdLst>
              <a:gd name="T0" fmla="*/ 0 w 1218"/>
              <a:gd name="T1" fmla="*/ 1091 h 1091"/>
              <a:gd name="T2" fmla="*/ 997 w 1218"/>
              <a:gd name="T3" fmla="*/ 3 h 1091"/>
              <a:gd name="T4" fmla="*/ 1218 w 1218"/>
              <a:gd name="T5" fmla="*/ 0 h 1091"/>
              <a:gd name="T6" fmla="*/ 225 w 1218"/>
              <a:gd name="T7" fmla="*/ 1086 h 1091"/>
              <a:gd name="T8" fmla="*/ 0 w 1218"/>
              <a:gd name="T9" fmla="*/ 1091 h 1091"/>
            </a:gdLst>
            <a:ahLst/>
            <a:cxnLst>
              <a:cxn ang="0">
                <a:pos x="T0" y="T1"/>
              </a:cxn>
              <a:cxn ang="0">
                <a:pos x="T2" y="T3"/>
              </a:cxn>
              <a:cxn ang="0">
                <a:pos x="T4" y="T5"/>
              </a:cxn>
              <a:cxn ang="0">
                <a:pos x="T6" y="T7"/>
              </a:cxn>
              <a:cxn ang="0">
                <a:pos x="T8" y="T9"/>
              </a:cxn>
            </a:cxnLst>
            <a:rect l="0" t="0" r="r" b="b"/>
            <a:pathLst>
              <a:path w="1218" h="1091">
                <a:moveTo>
                  <a:pt x="0" y="1091"/>
                </a:moveTo>
                <a:lnTo>
                  <a:pt x="997" y="3"/>
                </a:lnTo>
                <a:lnTo>
                  <a:pt x="1218" y="0"/>
                </a:lnTo>
                <a:lnTo>
                  <a:pt x="225" y="1086"/>
                </a:lnTo>
                <a:lnTo>
                  <a:pt x="0" y="1091"/>
                </a:lnTo>
                <a:close/>
              </a:path>
            </a:pathLst>
          </a:custGeom>
          <a:solidFill>
            <a:srgbClr val="FF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30"/>
          <p:cNvSpPr>
            <a:spLocks noChangeShapeType="1"/>
          </p:cNvSpPr>
          <p:nvPr/>
        </p:nvSpPr>
        <p:spPr bwMode="auto">
          <a:xfrm flipV="1">
            <a:off x="4618677" y="1816521"/>
            <a:ext cx="913425"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31"/>
          <p:cNvSpPr>
            <a:spLocks noChangeShapeType="1"/>
          </p:cNvSpPr>
          <p:nvPr/>
        </p:nvSpPr>
        <p:spPr bwMode="auto">
          <a:xfrm flipV="1">
            <a:off x="4826193" y="1816521"/>
            <a:ext cx="912538" cy="8078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Text Box 34"/>
          <p:cNvSpPr txBox="1">
            <a:spLocks noChangeArrowheads="1"/>
          </p:cNvSpPr>
          <p:nvPr/>
        </p:nvSpPr>
        <p:spPr bwMode="auto">
          <a:xfrm rot="19044759">
            <a:off x="4516634" y="2141073"/>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分组</a:t>
            </a:r>
          </a:p>
        </p:txBody>
      </p:sp>
      <p:sp>
        <p:nvSpPr>
          <p:cNvPr id="56" name="Line 35"/>
          <p:cNvSpPr>
            <a:spLocks noChangeShapeType="1"/>
          </p:cNvSpPr>
          <p:nvPr/>
        </p:nvSpPr>
        <p:spPr bwMode="auto">
          <a:xfrm rot="15894661">
            <a:off x="5021293" y="2024924"/>
            <a:ext cx="128589" cy="171156"/>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Text Box 36"/>
          <p:cNvSpPr txBox="1">
            <a:spLocks noChangeArrowheads="1"/>
          </p:cNvSpPr>
          <p:nvPr/>
        </p:nvSpPr>
        <p:spPr bwMode="auto">
          <a:xfrm rot="2510398">
            <a:off x="5994520" y="1926019"/>
            <a:ext cx="54373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确认</a:t>
            </a:r>
          </a:p>
        </p:txBody>
      </p:sp>
      <p:sp>
        <p:nvSpPr>
          <p:cNvPr id="58" name="Line 37"/>
          <p:cNvSpPr>
            <a:spLocks noChangeShapeType="1"/>
          </p:cNvSpPr>
          <p:nvPr/>
        </p:nvSpPr>
        <p:spPr bwMode="auto">
          <a:xfrm>
            <a:off x="6391431" y="2240422"/>
            <a:ext cx="158741" cy="138344"/>
          </a:xfrm>
          <a:prstGeom prst="line">
            <a:avLst/>
          </a:prstGeom>
          <a:noFill/>
          <a:ln w="28575">
            <a:solidFill>
              <a:srgbClr val="CC00CC"/>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38"/>
          <p:cNvSpPr>
            <a:spLocks noChangeShapeType="1"/>
          </p:cNvSpPr>
          <p:nvPr/>
        </p:nvSpPr>
        <p:spPr bwMode="auto">
          <a:xfrm>
            <a:off x="2398964" y="1813860"/>
            <a:ext cx="442080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39"/>
          <p:cNvSpPr>
            <a:spLocks noChangeShapeType="1"/>
          </p:cNvSpPr>
          <p:nvPr/>
        </p:nvSpPr>
        <p:spPr bwMode="auto">
          <a:xfrm>
            <a:off x="2398964" y="2621755"/>
            <a:ext cx="442080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28"/>
          <p:cNvSpPr>
            <a:spLocks/>
          </p:cNvSpPr>
          <p:nvPr/>
        </p:nvSpPr>
        <p:spPr bwMode="auto">
          <a:xfrm>
            <a:off x="3638426" y="1813860"/>
            <a:ext cx="947124" cy="810554"/>
          </a:xfrm>
          <a:custGeom>
            <a:avLst/>
            <a:gdLst>
              <a:gd name="T0" fmla="*/ 0 w 1035"/>
              <a:gd name="T1" fmla="*/ 3 h 1091"/>
              <a:gd name="T2" fmla="*/ 998 w 1035"/>
              <a:gd name="T3" fmla="*/ 1091 h 1091"/>
              <a:gd name="T4" fmla="*/ 1035 w 1035"/>
              <a:gd name="T5" fmla="*/ 1083 h 1091"/>
              <a:gd name="T6" fmla="*/ 45 w 1035"/>
              <a:gd name="T7" fmla="*/ 0 h 1091"/>
              <a:gd name="T8" fmla="*/ 0 w 1035"/>
              <a:gd name="T9" fmla="*/ 3 h 1091"/>
            </a:gdLst>
            <a:ahLst/>
            <a:cxnLst>
              <a:cxn ang="0">
                <a:pos x="T0" y="T1"/>
              </a:cxn>
              <a:cxn ang="0">
                <a:pos x="T2" y="T3"/>
              </a:cxn>
              <a:cxn ang="0">
                <a:pos x="T4" y="T5"/>
              </a:cxn>
              <a:cxn ang="0">
                <a:pos x="T6" y="T7"/>
              </a:cxn>
              <a:cxn ang="0">
                <a:pos x="T8" y="T9"/>
              </a:cxn>
            </a:cxnLst>
            <a:rect l="0" t="0" r="r" b="b"/>
            <a:pathLst>
              <a:path w="1035" h="1091">
                <a:moveTo>
                  <a:pt x="0" y="3"/>
                </a:moveTo>
                <a:lnTo>
                  <a:pt x="998" y="1091"/>
                </a:lnTo>
                <a:lnTo>
                  <a:pt x="1035" y="1083"/>
                </a:lnTo>
                <a:lnTo>
                  <a:pt x="45" y="0"/>
                </a:lnTo>
                <a:lnTo>
                  <a:pt x="0" y="3"/>
                </a:lnTo>
                <a:close/>
              </a:path>
            </a:pathLst>
          </a:custGeom>
          <a:solidFill>
            <a:srgbClr val="0000FF"/>
          </a:soli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64" name="组合 63"/>
          <p:cNvGrpSpPr/>
          <p:nvPr/>
        </p:nvGrpSpPr>
        <p:grpSpPr>
          <a:xfrm>
            <a:off x="2029967" y="3571774"/>
            <a:ext cx="5095061" cy="643610"/>
            <a:chOff x="603552" y="5085184"/>
            <a:chExt cx="9120681" cy="1152128"/>
          </a:xfrm>
          <a:solidFill>
            <a:srgbClr val="99FFCC"/>
          </a:solidFill>
        </p:grpSpPr>
        <p:sp>
          <p:nvSpPr>
            <p:cNvPr id="65" name="矩形 64"/>
            <p:cNvSpPr/>
            <p:nvPr/>
          </p:nvSpPr>
          <p:spPr bwMode="auto">
            <a:xfrm>
              <a:off x="603552" y="5085184"/>
              <a:ext cx="9120681" cy="1152128"/>
            </a:xfrm>
            <a:prstGeom prst="rect">
              <a:avLst/>
            </a:prstGeom>
            <a:gr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p:txBody>
        </p:sp>
        <p:graphicFrame>
          <p:nvGraphicFramePr>
            <p:cNvPr id="66" name="Object 4"/>
            <p:cNvGraphicFramePr>
              <a:graphicFrameLocks noChangeAspect="1"/>
            </p:cNvGraphicFramePr>
            <p:nvPr>
              <p:extLst>
                <p:ext uri="{D42A27DB-BD31-4B8C-83A1-F6EECF244321}">
                  <p14:modId xmlns:p14="http://schemas.microsoft.com/office/powerpoint/2010/main" val="2006045812"/>
                </p:ext>
              </p:extLst>
            </p:nvPr>
          </p:nvGraphicFramePr>
          <p:xfrm>
            <a:off x="3361843" y="5109096"/>
            <a:ext cx="3175333" cy="1104600"/>
          </p:xfrm>
          <a:graphic>
            <a:graphicData uri="http://schemas.openxmlformats.org/presentationml/2006/ole">
              <mc:AlternateContent xmlns:mc="http://schemas.openxmlformats.org/markup-compatibility/2006">
                <mc:Choice xmlns:v="urn:schemas-microsoft-com:vml" Requires="v">
                  <p:oleObj spid="_x0000_s13414" name="公式" r:id="rId3" imgW="1091726" imgH="380835" progId="Equation.3">
                    <p:embed/>
                  </p:oleObj>
                </mc:Choice>
                <mc:Fallback>
                  <p:oleObj name="公式" r:id="rId3" imgW="1091726" imgH="380835" progId="Equation.3">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843" y="5109096"/>
                          <a:ext cx="3175333" cy="110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Text Box 6"/>
            <p:cNvSpPr txBox="1">
              <a:spLocks noChangeArrowheads="1"/>
            </p:cNvSpPr>
            <p:nvPr/>
          </p:nvSpPr>
          <p:spPr bwMode="auto">
            <a:xfrm>
              <a:off x="7749317" y="5397242"/>
              <a:ext cx="1119695" cy="5509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(5-3)</a:t>
              </a:r>
            </a:p>
          </p:txBody>
        </p:sp>
        <p:sp>
          <p:nvSpPr>
            <p:cNvPr id="68" name="TextBox 67"/>
            <p:cNvSpPr txBox="1"/>
            <p:nvPr/>
          </p:nvSpPr>
          <p:spPr>
            <a:xfrm>
              <a:off x="1050287" y="5399420"/>
              <a:ext cx="1937514" cy="550952"/>
            </a:xfrm>
            <a:prstGeom prst="rect">
              <a:avLst/>
            </a:prstGeom>
            <a:grp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rgbClr val="003399"/>
                  </a:solidFill>
                  <a:latin typeface="+mn-lt"/>
                  <a:ea typeface="黑体" pitchFamily="2" charset="-122"/>
                </a:defRPr>
              </a:lvl1pPr>
            </a:lstStyle>
            <a:p>
              <a:r>
                <a:rPr lang="zh-CN" altLang="en-US" sz="1400" dirty="0">
                  <a:solidFill>
                    <a:schemeClr val="tx1"/>
                  </a:solidFill>
                  <a:latin typeface="微软雅黑" pitchFamily="34" charset="-122"/>
                  <a:ea typeface="微软雅黑" pitchFamily="34" charset="-122"/>
                </a:rPr>
                <a:t>信道利用率</a:t>
              </a:r>
            </a:p>
          </p:txBody>
        </p:sp>
      </p:grpSp>
      <p:sp>
        <p:nvSpPr>
          <p:cNvPr id="69" name="矩形 68"/>
          <p:cNvSpPr/>
          <p:nvPr/>
        </p:nvSpPr>
        <p:spPr>
          <a:xfrm>
            <a:off x="2922103" y="3200599"/>
            <a:ext cx="3125767"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停止</a:t>
            </a:r>
            <a:r>
              <a:rPr lang="zh-CN" altLang="zh-CN" sz="1400" b="1" dirty="0">
                <a:latin typeface="微软雅黑" pitchFamily="34" charset="-122"/>
                <a:ea typeface="微软雅黑" pitchFamily="34" charset="-122"/>
              </a:rPr>
              <a:t>等待协议的信道利用率太低</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3802999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772195"/>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16871" y="729924"/>
            <a:ext cx="3310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5.4.2 </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连续 </a:t>
            </a:r>
            <a:r>
              <a:rPr lang="en-US" altLang="zh-CN" sz="2400" b="1" dirty="0">
                <a:solidFill>
                  <a:schemeClr val="bg1"/>
                </a:solidFill>
                <a:latin typeface="微软雅黑" pitchFamily="34" charset="-122"/>
                <a:ea typeface="微软雅黑" pitchFamily="34" charset="-122"/>
              </a:rPr>
              <a:t>ARQ </a:t>
            </a:r>
            <a:r>
              <a:rPr lang="zh-CN" altLang="en-US" sz="2400" b="1" dirty="0">
                <a:solidFill>
                  <a:schemeClr val="bg1"/>
                </a:solidFill>
                <a:latin typeface="微软雅黑" pitchFamily="34" charset="-122"/>
                <a:ea typeface="微软雅黑" pitchFamily="34" charset="-122"/>
              </a:rPr>
              <a:t>协议</a:t>
            </a:r>
          </a:p>
        </p:txBody>
      </p:sp>
      <p:sp>
        <p:nvSpPr>
          <p:cNvPr id="7" name="Rectangle 8"/>
          <p:cNvSpPr>
            <a:spLocks noChangeArrowheads="1"/>
          </p:cNvSpPr>
          <p:nvPr/>
        </p:nvSpPr>
        <p:spPr bwMode="auto">
          <a:xfrm>
            <a:off x="545143" y="1185220"/>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基本思想：</a:t>
            </a:r>
            <a:endParaRPr lang="en-US" altLang="zh-CN" sz="2000" b="1" dirty="0" smtClean="0">
              <a:solidFill>
                <a:srgbClr val="CC00CC"/>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发送</a:t>
            </a:r>
            <a:r>
              <a:rPr lang="zh-CN" altLang="en-US" sz="2000" b="1" dirty="0">
                <a:latin typeface="微软雅黑" pitchFamily="34" charset="-122"/>
                <a:ea typeface="微软雅黑" pitchFamily="34" charset="-122"/>
              </a:rPr>
              <a:t>方一次可以发出</a:t>
            </a:r>
            <a:r>
              <a:rPr lang="zh-CN" altLang="en-US" sz="2000" b="1" dirty="0">
                <a:solidFill>
                  <a:srgbClr val="0000FF"/>
                </a:solidFill>
                <a:latin typeface="微软雅黑" pitchFamily="34" charset="-122"/>
                <a:ea typeface="微软雅黑" pitchFamily="34" charset="-122"/>
              </a:rPr>
              <a:t>多个分组</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滑动窗口协议</a:t>
            </a:r>
            <a:r>
              <a:rPr lang="zh-CN" altLang="en-US" sz="2000" b="1" dirty="0" smtClean="0">
                <a:latin typeface="微软雅黑" pitchFamily="34" charset="-122"/>
                <a:ea typeface="微软雅黑" pitchFamily="34" charset="-122"/>
              </a:rPr>
              <a:t>控制发送方和接收方所</a:t>
            </a:r>
            <a:r>
              <a:rPr lang="zh-CN" altLang="en-US" sz="2000" b="1" dirty="0">
                <a:latin typeface="微软雅黑" pitchFamily="34" charset="-122"/>
                <a:ea typeface="微软雅黑" pitchFamily="34" charset="-122"/>
              </a:rPr>
              <a:t>能</a:t>
            </a:r>
            <a:r>
              <a:rPr lang="zh-CN" altLang="en-US" sz="2000" b="1" dirty="0" smtClean="0">
                <a:latin typeface="微软雅黑" pitchFamily="34" charset="-122"/>
                <a:ea typeface="微软雅黑" pitchFamily="34" charset="-122"/>
              </a:rPr>
              <a:t>发送和接收的</a:t>
            </a:r>
            <a:r>
              <a:rPr lang="zh-CN" altLang="en-US" sz="2000" b="1" dirty="0">
                <a:latin typeface="微软雅黑" pitchFamily="34" charset="-122"/>
                <a:ea typeface="微软雅黑" pitchFamily="34" charset="-122"/>
              </a:rPr>
              <a:t>分组的数量和</a:t>
            </a:r>
            <a:r>
              <a:rPr lang="zh-CN" altLang="en-US" sz="2000" b="1" dirty="0" smtClean="0">
                <a:latin typeface="微软雅黑" pitchFamily="34" charset="-122"/>
                <a:ea typeface="微软雅黑" pitchFamily="34" charset="-122"/>
              </a:rPr>
              <a:t>编号。</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每</a:t>
            </a:r>
            <a:r>
              <a:rPr lang="zh-CN" altLang="en-US" sz="2000" b="1" dirty="0">
                <a:latin typeface="微软雅黑" pitchFamily="34" charset="-122"/>
                <a:ea typeface="微软雅黑" pitchFamily="34" charset="-122"/>
              </a:rPr>
              <a:t>收到一个确认，发送方就把发送窗口</a:t>
            </a:r>
            <a:r>
              <a:rPr lang="zh-CN" altLang="en-US" sz="2000" b="1" dirty="0">
                <a:solidFill>
                  <a:srgbClr val="0000FF"/>
                </a:solidFill>
                <a:latin typeface="微软雅黑" pitchFamily="34" charset="-122"/>
                <a:ea typeface="微软雅黑" pitchFamily="34" charset="-122"/>
              </a:rPr>
              <a:t>向前</a:t>
            </a:r>
            <a:r>
              <a:rPr lang="zh-CN" altLang="en-US" sz="2000" b="1" dirty="0" smtClean="0">
                <a:solidFill>
                  <a:srgbClr val="0000FF"/>
                </a:solidFill>
                <a:latin typeface="微软雅黑" pitchFamily="34" charset="-122"/>
                <a:ea typeface="微软雅黑" pitchFamily="34" charset="-122"/>
              </a:rPr>
              <a:t>滑动</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接收</a:t>
            </a:r>
            <a:r>
              <a:rPr lang="zh-CN" altLang="en-US" sz="2000" b="1" dirty="0">
                <a:latin typeface="微软雅黑" pitchFamily="34" charset="-122"/>
                <a:ea typeface="微软雅黑" pitchFamily="34" charset="-122"/>
              </a:rPr>
              <a:t>方</a:t>
            </a:r>
            <a:r>
              <a:rPr lang="zh-CN" altLang="en-US" sz="2000" b="1" dirty="0" smtClean="0">
                <a:latin typeface="微软雅黑" pitchFamily="34" charset="-122"/>
                <a:ea typeface="微软雅黑" pitchFamily="34" charset="-122"/>
              </a:rPr>
              <a:t>一般采用</a:t>
            </a:r>
            <a:r>
              <a:rPr lang="zh-CN" altLang="en-US" sz="2000" b="1" dirty="0">
                <a:solidFill>
                  <a:srgbClr val="0000FF"/>
                </a:solidFill>
                <a:latin typeface="微软雅黑" pitchFamily="34" charset="-122"/>
                <a:ea typeface="微软雅黑" pitchFamily="34" charset="-122"/>
              </a:rPr>
              <a:t>累积确认</a:t>
            </a:r>
            <a:r>
              <a:rPr lang="zh-CN" altLang="en-US" sz="2000" b="1" dirty="0">
                <a:latin typeface="微软雅黑" pitchFamily="34" charset="-122"/>
                <a:ea typeface="微软雅黑" pitchFamily="34" charset="-122"/>
              </a:rPr>
              <a:t>的方式</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采用</a:t>
            </a:r>
            <a:r>
              <a:rPr lang="zh-CN" altLang="en-US" sz="2000" b="1" dirty="0" smtClean="0">
                <a:solidFill>
                  <a:srgbClr val="0000FF"/>
                </a:solidFill>
                <a:latin typeface="微软雅黑" pitchFamily="34" charset="-122"/>
                <a:ea typeface="微软雅黑" pitchFamily="34" charset="-122"/>
              </a:rPr>
              <a:t>回退</a:t>
            </a:r>
            <a:r>
              <a:rPr lang="en-US" altLang="zh-CN" sz="2000" b="1" dirty="0" smtClean="0">
                <a:solidFill>
                  <a:srgbClr val="0000FF"/>
                </a:solidFill>
                <a:latin typeface="微软雅黑" pitchFamily="34" charset="-122"/>
                <a:ea typeface="微软雅黑" pitchFamily="34" charset="-122"/>
              </a:rPr>
              <a:t>N</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Go-Back-N</a:t>
            </a:r>
            <a:r>
              <a:rPr lang="zh-CN" altLang="en-US" sz="2000" b="1" dirty="0" smtClean="0">
                <a:latin typeface="微软雅黑" pitchFamily="34" charset="-122"/>
                <a:ea typeface="微软雅黑" pitchFamily="34" charset="-122"/>
              </a:rPr>
              <a:t>）方法进行重传。</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895492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273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77" y="81952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运输层的作用</a:t>
            </a:r>
          </a:p>
        </p:txBody>
      </p:sp>
      <p:sp>
        <p:nvSpPr>
          <p:cNvPr id="4" name="Rectangle 68"/>
          <p:cNvSpPr>
            <a:spLocks noChangeArrowheads="1"/>
          </p:cNvSpPr>
          <p:nvPr/>
        </p:nvSpPr>
        <p:spPr bwMode="auto">
          <a:xfrm>
            <a:off x="556963" y="1325559"/>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逻辑通信</a:t>
            </a:r>
            <a:r>
              <a:rPr lang="zh-CN" altLang="en-US" sz="2000" b="1" dirty="0">
                <a:latin typeface="微软雅黑" pitchFamily="34" charset="-122"/>
                <a:ea typeface="微软雅黑" pitchFamily="34" charset="-122"/>
              </a:rPr>
              <a:t>”的意思是“好像是这样通信，但事实上并非真的这样通信”。</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从</a:t>
            </a:r>
            <a:r>
              <a:rPr lang="en-US" altLang="zh-CN" sz="2000" b="1" dirty="0">
                <a:solidFill>
                  <a:srgbClr val="0000FF"/>
                </a:solidFill>
                <a:latin typeface="微软雅黑" pitchFamily="34" charset="-122"/>
                <a:ea typeface="微软雅黑" pitchFamily="34" charset="-122"/>
              </a:rPr>
              <a:t>IP</a:t>
            </a:r>
            <a:r>
              <a:rPr lang="zh-CN" altLang="en-US" sz="2000" b="1" dirty="0">
                <a:solidFill>
                  <a:srgbClr val="0000FF"/>
                </a:solidFill>
                <a:latin typeface="微软雅黑" pitchFamily="34" charset="-122"/>
                <a:ea typeface="微软雅黑" pitchFamily="34" charset="-122"/>
              </a:rPr>
              <a:t>层来说，通信的两端是两台主机。</a:t>
            </a:r>
            <a:r>
              <a:rPr lang="zh-CN" altLang="en-US" sz="2000" b="1" dirty="0">
                <a:latin typeface="微软雅黑" pitchFamily="34" charset="-122"/>
                <a:ea typeface="微软雅黑" pitchFamily="34" charset="-122"/>
              </a:rPr>
              <a:t>但“两台主机之间的通信”这种说法还不够清楚。</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严格地讲，两台主机进行通信就是两台主机中的应用进程互相通信。</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从运输层的角度看，通信的真正端点并不是主机而是主机中的进程。</a:t>
            </a:r>
            <a:r>
              <a:rPr lang="zh-CN" altLang="en-US" sz="2000" b="1" dirty="0">
                <a:latin typeface="微软雅黑" pitchFamily="34" charset="-122"/>
                <a:ea typeface="微软雅黑" pitchFamily="34" charset="-122"/>
              </a:rPr>
              <a:t>也就是说，端到端的通信是应用进程之间的通信。</a:t>
            </a:r>
          </a:p>
        </p:txBody>
      </p:sp>
    </p:spTree>
    <p:extLst>
      <p:ext uri="{BB962C8B-B14F-4D97-AF65-F5344CB8AC3E}">
        <p14:creationId xmlns:p14="http://schemas.microsoft.com/office/powerpoint/2010/main" val="36861451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3" y="716219"/>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16871" y="673948"/>
            <a:ext cx="3310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5.4.2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连续 </a:t>
            </a:r>
            <a:r>
              <a:rPr lang="en-US" altLang="zh-CN" sz="2400" b="1" dirty="0">
                <a:solidFill>
                  <a:schemeClr val="bg1"/>
                </a:solidFill>
                <a:latin typeface="微软雅黑" pitchFamily="34" charset="-122"/>
                <a:ea typeface="微软雅黑" pitchFamily="34" charset="-122"/>
              </a:rPr>
              <a:t>ARQ </a:t>
            </a:r>
            <a:r>
              <a:rPr lang="zh-CN" altLang="en-US" sz="2400" b="1" dirty="0">
                <a:solidFill>
                  <a:schemeClr val="bg1"/>
                </a:solidFill>
                <a:latin typeface="微软雅黑" pitchFamily="34" charset="-122"/>
                <a:ea typeface="微软雅黑" pitchFamily="34" charset="-122"/>
              </a:rPr>
              <a:t>协议</a:t>
            </a:r>
          </a:p>
        </p:txBody>
      </p:sp>
      <p:sp>
        <p:nvSpPr>
          <p:cNvPr id="4" name="圆角矩形 3"/>
          <p:cNvSpPr/>
          <p:nvPr/>
        </p:nvSpPr>
        <p:spPr>
          <a:xfrm>
            <a:off x="545144" y="1207008"/>
            <a:ext cx="8053710"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063225" y="1228357"/>
            <a:ext cx="5014230" cy="1258442"/>
            <a:chOff x="930027" y="1412776"/>
            <a:chExt cx="8199437" cy="2057847"/>
          </a:xfrm>
        </p:grpSpPr>
        <p:sp>
          <p:nvSpPr>
            <p:cNvPr id="6" name="Rectangle 29"/>
            <p:cNvSpPr>
              <a:spLocks noChangeArrowheads="1"/>
            </p:cNvSpPr>
            <p:nvPr/>
          </p:nvSpPr>
          <p:spPr bwMode="auto">
            <a:xfrm>
              <a:off x="930027" y="1933476"/>
              <a:ext cx="3413125" cy="911225"/>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 name="Rectangle 17"/>
            <p:cNvSpPr>
              <a:spLocks noChangeArrowheads="1"/>
            </p:cNvSpPr>
            <p:nvPr/>
          </p:nvSpPr>
          <p:spPr bwMode="auto">
            <a:xfrm>
              <a:off x="930027" y="2136676"/>
              <a:ext cx="8189912" cy="50482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Rectangle 5"/>
            <p:cNvSpPr>
              <a:spLocks noChangeArrowheads="1"/>
            </p:cNvSpPr>
            <p:nvPr/>
          </p:nvSpPr>
          <p:spPr bwMode="auto">
            <a:xfrm>
              <a:off x="930027" y="2136676"/>
              <a:ext cx="682625"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a:t>
              </a:r>
            </a:p>
          </p:txBody>
        </p:sp>
        <p:sp>
          <p:nvSpPr>
            <p:cNvPr id="9" name="Rectangle 6"/>
            <p:cNvSpPr>
              <a:spLocks noChangeArrowheads="1"/>
            </p:cNvSpPr>
            <p:nvPr/>
          </p:nvSpPr>
          <p:spPr bwMode="auto">
            <a:xfrm>
              <a:off x="1612652" y="2136676"/>
              <a:ext cx="682625"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0" name="Rectangle 7"/>
            <p:cNvSpPr>
              <a:spLocks noChangeArrowheads="1"/>
            </p:cNvSpPr>
            <p:nvPr/>
          </p:nvSpPr>
          <p:spPr bwMode="auto">
            <a:xfrm>
              <a:off x="2296864" y="2136676"/>
              <a:ext cx="682625"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3</a:t>
              </a:r>
            </a:p>
          </p:txBody>
        </p:sp>
        <p:sp>
          <p:nvSpPr>
            <p:cNvPr id="11" name="Rectangle 8"/>
            <p:cNvSpPr>
              <a:spLocks noChangeArrowheads="1"/>
            </p:cNvSpPr>
            <p:nvPr/>
          </p:nvSpPr>
          <p:spPr bwMode="auto">
            <a:xfrm>
              <a:off x="2979489" y="2136676"/>
              <a:ext cx="681038"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4</a:t>
              </a:r>
            </a:p>
          </p:txBody>
        </p:sp>
        <p:sp>
          <p:nvSpPr>
            <p:cNvPr id="12" name="Rectangle 9"/>
            <p:cNvSpPr>
              <a:spLocks noChangeArrowheads="1"/>
            </p:cNvSpPr>
            <p:nvPr/>
          </p:nvSpPr>
          <p:spPr bwMode="auto">
            <a:xfrm>
              <a:off x="3663702" y="2136676"/>
              <a:ext cx="681037"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5</a:t>
              </a:r>
            </a:p>
          </p:txBody>
        </p:sp>
        <p:sp>
          <p:nvSpPr>
            <p:cNvPr id="13" name="Rectangle 10"/>
            <p:cNvSpPr>
              <a:spLocks noChangeArrowheads="1"/>
            </p:cNvSpPr>
            <p:nvPr/>
          </p:nvSpPr>
          <p:spPr bwMode="auto">
            <a:xfrm>
              <a:off x="4347914" y="2136676"/>
              <a:ext cx="682625"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6</a:t>
              </a:r>
            </a:p>
          </p:txBody>
        </p:sp>
        <p:sp>
          <p:nvSpPr>
            <p:cNvPr id="14" name="Rectangle 11"/>
            <p:cNvSpPr>
              <a:spLocks noChangeArrowheads="1"/>
            </p:cNvSpPr>
            <p:nvPr/>
          </p:nvSpPr>
          <p:spPr bwMode="auto">
            <a:xfrm>
              <a:off x="5030539" y="2136676"/>
              <a:ext cx="681038"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7</a:t>
              </a:r>
            </a:p>
          </p:txBody>
        </p:sp>
        <p:sp>
          <p:nvSpPr>
            <p:cNvPr id="15" name="Rectangle 12"/>
            <p:cNvSpPr>
              <a:spLocks noChangeArrowheads="1"/>
            </p:cNvSpPr>
            <p:nvPr/>
          </p:nvSpPr>
          <p:spPr bwMode="auto">
            <a:xfrm>
              <a:off x="5714752" y="2136676"/>
              <a:ext cx="681037"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8</a:t>
              </a:r>
            </a:p>
          </p:txBody>
        </p:sp>
        <p:sp>
          <p:nvSpPr>
            <p:cNvPr id="16" name="Rectangle 13"/>
            <p:cNvSpPr>
              <a:spLocks noChangeArrowheads="1"/>
            </p:cNvSpPr>
            <p:nvPr/>
          </p:nvSpPr>
          <p:spPr bwMode="auto">
            <a:xfrm>
              <a:off x="6395789" y="2136676"/>
              <a:ext cx="682625"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9</a:t>
              </a:r>
            </a:p>
          </p:txBody>
        </p:sp>
        <p:sp>
          <p:nvSpPr>
            <p:cNvPr id="17" name="Rectangle 14"/>
            <p:cNvSpPr>
              <a:spLocks noChangeArrowheads="1"/>
            </p:cNvSpPr>
            <p:nvPr/>
          </p:nvSpPr>
          <p:spPr bwMode="auto">
            <a:xfrm>
              <a:off x="7081589" y="2136676"/>
              <a:ext cx="681038"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10</a:t>
              </a:r>
            </a:p>
          </p:txBody>
        </p:sp>
        <p:sp>
          <p:nvSpPr>
            <p:cNvPr id="18" name="Rectangle 15"/>
            <p:cNvSpPr>
              <a:spLocks noChangeArrowheads="1"/>
            </p:cNvSpPr>
            <p:nvPr/>
          </p:nvSpPr>
          <p:spPr bwMode="auto">
            <a:xfrm>
              <a:off x="7765802" y="2136676"/>
              <a:ext cx="681037"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11</a:t>
              </a:r>
            </a:p>
          </p:txBody>
        </p:sp>
        <p:sp>
          <p:nvSpPr>
            <p:cNvPr id="19" name="Rectangle 16"/>
            <p:cNvSpPr>
              <a:spLocks noChangeArrowheads="1"/>
            </p:cNvSpPr>
            <p:nvPr/>
          </p:nvSpPr>
          <p:spPr bwMode="auto">
            <a:xfrm>
              <a:off x="8446839" y="2136676"/>
              <a:ext cx="682625" cy="504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12</a:t>
              </a:r>
            </a:p>
          </p:txBody>
        </p:sp>
        <p:sp>
          <p:nvSpPr>
            <p:cNvPr id="20" name="Line 18"/>
            <p:cNvSpPr>
              <a:spLocks noChangeShapeType="1"/>
            </p:cNvSpPr>
            <p:nvPr/>
          </p:nvSpPr>
          <p:spPr bwMode="auto">
            <a:xfrm>
              <a:off x="1612652"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Line 19"/>
            <p:cNvSpPr>
              <a:spLocks noChangeShapeType="1"/>
            </p:cNvSpPr>
            <p:nvPr/>
          </p:nvSpPr>
          <p:spPr bwMode="auto">
            <a:xfrm>
              <a:off x="2295277"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20"/>
            <p:cNvSpPr>
              <a:spLocks noChangeShapeType="1"/>
            </p:cNvSpPr>
            <p:nvPr/>
          </p:nvSpPr>
          <p:spPr bwMode="auto">
            <a:xfrm>
              <a:off x="2976314"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21"/>
            <p:cNvSpPr>
              <a:spLocks noChangeShapeType="1"/>
            </p:cNvSpPr>
            <p:nvPr/>
          </p:nvSpPr>
          <p:spPr bwMode="auto">
            <a:xfrm>
              <a:off x="3658939"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22"/>
            <p:cNvSpPr>
              <a:spLocks noChangeShapeType="1"/>
            </p:cNvSpPr>
            <p:nvPr/>
          </p:nvSpPr>
          <p:spPr bwMode="auto">
            <a:xfrm>
              <a:off x="4339977"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3"/>
            <p:cNvSpPr>
              <a:spLocks noChangeShapeType="1"/>
            </p:cNvSpPr>
            <p:nvPr/>
          </p:nvSpPr>
          <p:spPr bwMode="auto">
            <a:xfrm>
              <a:off x="5022602"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4"/>
            <p:cNvSpPr>
              <a:spLocks noChangeShapeType="1"/>
            </p:cNvSpPr>
            <p:nvPr/>
          </p:nvSpPr>
          <p:spPr bwMode="auto">
            <a:xfrm>
              <a:off x="5705227"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5"/>
            <p:cNvSpPr>
              <a:spLocks noChangeShapeType="1"/>
            </p:cNvSpPr>
            <p:nvPr/>
          </p:nvSpPr>
          <p:spPr bwMode="auto">
            <a:xfrm>
              <a:off x="6386264"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6"/>
            <p:cNvSpPr>
              <a:spLocks noChangeShapeType="1"/>
            </p:cNvSpPr>
            <p:nvPr/>
          </p:nvSpPr>
          <p:spPr bwMode="auto">
            <a:xfrm>
              <a:off x="7068889"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Line 27"/>
            <p:cNvSpPr>
              <a:spLocks noChangeShapeType="1"/>
            </p:cNvSpPr>
            <p:nvPr/>
          </p:nvSpPr>
          <p:spPr bwMode="auto">
            <a:xfrm>
              <a:off x="7749927"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Line 28"/>
            <p:cNvSpPr>
              <a:spLocks noChangeShapeType="1"/>
            </p:cNvSpPr>
            <p:nvPr/>
          </p:nvSpPr>
          <p:spPr bwMode="auto">
            <a:xfrm>
              <a:off x="8432552" y="2136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Text Box 30"/>
            <p:cNvSpPr txBox="1">
              <a:spLocks noChangeArrowheads="1"/>
            </p:cNvSpPr>
            <p:nvPr/>
          </p:nvSpPr>
          <p:spPr bwMode="auto">
            <a:xfrm>
              <a:off x="2288927" y="2967336"/>
              <a:ext cx="5754243" cy="5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33CC"/>
                  </a:solidFill>
                  <a:latin typeface="微软雅黑" pitchFamily="34" charset="-122"/>
                  <a:ea typeface="微软雅黑" pitchFamily="34" charset="-122"/>
                </a:rPr>
                <a:t>(a) </a:t>
              </a:r>
              <a:r>
                <a:rPr lang="zh-CN" altLang="en-US" sz="1400" b="1" dirty="0">
                  <a:solidFill>
                    <a:srgbClr val="0033CC"/>
                  </a:solidFill>
                  <a:latin typeface="微软雅黑" pitchFamily="34" charset="-122"/>
                  <a:ea typeface="微软雅黑" pitchFamily="34" charset="-122"/>
                </a:rPr>
                <a:t>发送方维持发送窗口（发送窗口是 </a:t>
              </a:r>
              <a:r>
                <a:rPr lang="en-US" altLang="zh-CN" sz="1400" b="1" dirty="0">
                  <a:solidFill>
                    <a:srgbClr val="0033CC"/>
                  </a:solidFill>
                  <a:latin typeface="微软雅黑" pitchFamily="34" charset="-122"/>
                  <a:ea typeface="微软雅黑" pitchFamily="34" charset="-122"/>
                </a:rPr>
                <a:t>5</a:t>
              </a:r>
              <a:r>
                <a:rPr lang="zh-CN" altLang="en-US" sz="1400" b="1" dirty="0">
                  <a:solidFill>
                    <a:srgbClr val="0033CC"/>
                  </a:solidFill>
                  <a:latin typeface="微软雅黑" pitchFamily="34" charset="-122"/>
                  <a:ea typeface="微软雅黑" pitchFamily="34" charset="-122"/>
                </a:rPr>
                <a:t>）</a:t>
              </a:r>
            </a:p>
          </p:txBody>
        </p:sp>
        <p:sp>
          <p:nvSpPr>
            <p:cNvPr id="32" name="Text Box 31"/>
            <p:cNvSpPr txBox="1">
              <a:spLocks noChangeArrowheads="1"/>
            </p:cNvSpPr>
            <p:nvPr/>
          </p:nvSpPr>
          <p:spPr bwMode="auto">
            <a:xfrm>
              <a:off x="1858714" y="1412776"/>
              <a:ext cx="1476307" cy="5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grpSp>
      <p:grpSp>
        <p:nvGrpSpPr>
          <p:cNvPr id="33" name="组合 32"/>
          <p:cNvGrpSpPr/>
          <p:nvPr/>
        </p:nvGrpSpPr>
        <p:grpSpPr>
          <a:xfrm>
            <a:off x="2057400" y="2608227"/>
            <a:ext cx="5014230" cy="1199631"/>
            <a:chOff x="920502" y="3597178"/>
            <a:chExt cx="8199437" cy="1961676"/>
          </a:xfrm>
        </p:grpSpPr>
        <p:sp>
          <p:nvSpPr>
            <p:cNvPr id="34" name="Rectangle 60"/>
            <p:cNvSpPr>
              <a:spLocks noChangeArrowheads="1"/>
            </p:cNvSpPr>
            <p:nvPr/>
          </p:nvSpPr>
          <p:spPr bwMode="auto">
            <a:xfrm>
              <a:off x="1612652" y="4086128"/>
              <a:ext cx="3413125" cy="912813"/>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Rectangle 48"/>
            <p:cNvSpPr>
              <a:spLocks noChangeArrowheads="1"/>
            </p:cNvSpPr>
            <p:nvPr/>
          </p:nvSpPr>
          <p:spPr bwMode="auto">
            <a:xfrm>
              <a:off x="920502" y="4289329"/>
              <a:ext cx="8188325" cy="506413"/>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Text Box 32"/>
            <p:cNvSpPr txBox="1">
              <a:spLocks noChangeArrowheads="1"/>
            </p:cNvSpPr>
            <p:nvPr/>
          </p:nvSpPr>
          <p:spPr bwMode="auto">
            <a:xfrm>
              <a:off x="2470867" y="5055567"/>
              <a:ext cx="5219500" cy="5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33CC"/>
                  </a:solidFill>
                  <a:latin typeface="微软雅黑" pitchFamily="34" charset="-122"/>
                  <a:ea typeface="微软雅黑" pitchFamily="34" charset="-122"/>
                </a:rPr>
                <a:t>(b) </a:t>
              </a:r>
              <a:r>
                <a:rPr lang="zh-CN" altLang="en-US" sz="1400" b="1" dirty="0">
                  <a:solidFill>
                    <a:srgbClr val="0033CC"/>
                  </a:solidFill>
                  <a:latin typeface="微软雅黑" pitchFamily="34" charset="-122"/>
                  <a:ea typeface="微软雅黑" pitchFamily="34" charset="-122"/>
                </a:rPr>
                <a:t>收到一个确认后发送窗口向前滑动</a:t>
              </a:r>
            </a:p>
          </p:txBody>
        </p:sp>
        <p:sp>
          <p:nvSpPr>
            <p:cNvPr id="37" name="Line 33"/>
            <p:cNvSpPr>
              <a:spLocks noChangeShapeType="1"/>
            </p:cNvSpPr>
            <p:nvPr/>
          </p:nvSpPr>
          <p:spPr bwMode="auto">
            <a:xfrm>
              <a:off x="5097214" y="4173441"/>
              <a:ext cx="668337"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Text Box 34"/>
            <p:cNvSpPr txBox="1">
              <a:spLocks noChangeArrowheads="1"/>
            </p:cNvSpPr>
            <p:nvPr/>
          </p:nvSpPr>
          <p:spPr bwMode="auto">
            <a:xfrm>
              <a:off x="5744915" y="3813078"/>
              <a:ext cx="889140" cy="5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微软雅黑" pitchFamily="34" charset="-122"/>
                  <a:ea typeface="微软雅黑" pitchFamily="34" charset="-122"/>
                </a:rPr>
                <a:t>向前</a:t>
              </a:r>
            </a:p>
          </p:txBody>
        </p:sp>
        <p:sp>
          <p:nvSpPr>
            <p:cNvPr id="39" name="Rectangle 36"/>
            <p:cNvSpPr>
              <a:spLocks noChangeArrowheads="1"/>
            </p:cNvSpPr>
            <p:nvPr/>
          </p:nvSpPr>
          <p:spPr bwMode="auto">
            <a:xfrm>
              <a:off x="920502"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sp>
          <p:nvSpPr>
            <p:cNvPr id="40" name="Rectangle 37"/>
            <p:cNvSpPr>
              <a:spLocks noChangeArrowheads="1"/>
            </p:cNvSpPr>
            <p:nvPr/>
          </p:nvSpPr>
          <p:spPr bwMode="auto">
            <a:xfrm>
              <a:off x="1603127" y="4289329"/>
              <a:ext cx="681037"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41" name="Rectangle 38"/>
            <p:cNvSpPr>
              <a:spLocks noChangeArrowheads="1"/>
            </p:cNvSpPr>
            <p:nvPr/>
          </p:nvSpPr>
          <p:spPr bwMode="auto">
            <a:xfrm>
              <a:off x="2287339" y="4289329"/>
              <a:ext cx="681037"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3</a:t>
              </a:r>
            </a:p>
          </p:txBody>
        </p:sp>
        <p:sp>
          <p:nvSpPr>
            <p:cNvPr id="42" name="Rectangle 39"/>
            <p:cNvSpPr>
              <a:spLocks noChangeArrowheads="1"/>
            </p:cNvSpPr>
            <p:nvPr/>
          </p:nvSpPr>
          <p:spPr bwMode="auto">
            <a:xfrm>
              <a:off x="2968377"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4</a:t>
              </a:r>
            </a:p>
          </p:txBody>
        </p:sp>
        <p:sp>
          <p:nvSpPr>
            <p:cNvPr id="43" name="Rectangle 40"/>
            <p:cNvSpPr>
              <a:spLocks noChangeArrowheads="1"/>
            </p:cNvSpPr>
            <p:nvPr/>
          </p:nvSpPr>
          <p:spPr bwMode="auto">
            <a:xfrm>
              <a:off x="3654177" y="4289329"/>
              <a:ext cx="681037"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5</a:t>
              </a:r>
            </a:p>
          </p:txBody>
        </p:sp>
        <p:sp>
          <p:nvSpPr>
            <p:cNvPr id="44" name="Rectangle 41"/>
            <p:cNvSpPr>
              <a:spLocks noChangeArrowheads="1"/>
            </p:cNvSpPr>
            <p:nvPr/>
          </p:nvSpPr>
          <p:spPr bwMode="auto">
            <a:xfrm>
              <a:off x="4338389" y="4289329"/>
              <a:ext cx="681037"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6</a:t>
              </a:r>
            </a:p>
          </p:txBody>
        </p:sp>
        <p:sp>
          <p:nvSpPr>
            <p:cNvPr id="45" name="Rectangle 42"/>
            <p:cNvSpPr>
              <a:spLocks noChangeArrowheads="1"/>
            </p:cNvSpPr>
            <p:nvPr/>
          </p:nvSpPr>
          <p:spPr bwMode="auto">
            <a:xfrm>
              <a:off x="5019427"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7</a:t>
              </a:r>
            </a:p>
          </p:txBody>
        </p:sp>
        <p:sp>
          <p:nvSpPr>
            <p:cNvPr id="46" name="Rectangle 43"/>
            <p:cNvSpPr>
              <a:spLocks noChangeArrowheads="1"/>
            </p:cNvSpPr>
            <p:nvPr/>
          </p:nvSpPr>
          <p:spPr bwMode="auto">
            <a:xfrm>
              <a:off x="5705227" y="4289329"/>
              <a:ext cx="681037"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8</a:t>
              </a:r>
            </a:p>
          </p:txBody>
        </p:sp>
        <p:sp>
          <p:nvSpPr>
            <p:cNvPr id="47" name="Rectangle 44"/>
            <p:cNvSpPr>
              <a:spLocks noChangeArrowheads="1"/>
            </p:cNvSpPr>
            <p:nvPr/>
          </p:nvSpPr>
          <p:spPr bwMode="auto">
            <a:xfrm>
              <a:off x="6386264"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9</a:t>
              </a:r>
            </a:p>
          </p:txBody>
        </p:sp>
        <p:sp>
          <p:nvSpPr>
            <p:cNvPr id="48" name="Rectangle 45"/>
            <p:cNvSpPr>
              <a:spLocks noChangeArrowheads="1"/>
            </p:cNvSpPr>
            <p:nvPr/>
          </p:nvSpPr>
          <p:spPr bwMode="auto">
            <a:xfrm>
              <a:off x="7070477"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10</a:t>
              </a:r>
            </a:p>
          </p:txBody>
        </p:sp>
        <p:sp>
          <p:nvSpPr>
            <p:cNvPr id="49" name="Rectangle 46"/>
            <p:cNvSpPr>
              <a:spLocks noChangeArrowheads="1"/>
            </p:cNvSpPr>
            <p:nvPr/>
          </p:nvSpPr>
          <p:spPr bwMode="auto">
            <a:xfrm>
              <a:off x="7754689"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11</a:t>
              </a:r>
            </a:p>
          </p:txBody>
        </p:sp>
        <p:sp>
          <p:nvSpPr>
            <p:cNvPr id="50" name="Rectangle 47"/>
            <p:cNvSpPr>
              <a:spLocks noChangeArrowheads="1"/>
            </p:cNvSpPr>
            <p:nvPr/>
          </p:nvSpPr>
          <p:spPr bwMode="auto">
            <a:xfrm>
              <a:off x="8437314" y="4289329"/>
              <a:ext cx="68262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12</a:t>
              </a:r>
            </a:p>
          </p:txBody>
        </p:sp>
        <p:sp>
          <p:nvSpPr>
            <p:cNvPr id="51" name="Line 49"/>
            <p:cNvSpPr>
              <a:spLocks noChangeShapeType="1"/>
            </p:cNvSpPr>
            <p:nvPr/>
          </p:nvSpPr>
          <p:spPr bwMode="auto">
            <a:xfrm>
              <a:off x="1603127"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50"/>
            <p:cNvSpPr>
              <a:spLocks noChangeShapeType="1"/>
            </p:cNvSpPr>
            <p:nvPr/>
          </p:nvSpPr>
          <p:spPr bwMode="auto">
            <a:xfrm>
              <a:off x="2284164"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Line 51"/>
            <p:cNvSpPr>
              <a:spLocks noChangeShapeType="1"/>
            </p:cNvSpPr>
            <p:nvPr/>
          </p:nvSpPr>
          <p:spPr bwMode="auto">
            <a:xfrm>
              <a:off x="2966789"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Line 52"/>
            <p:cNvSpPr>
              <a:spLocks noChangeShapeType="1"/>
            </p:cNvSpPr>
            <p:nvPr/>
          </p:nvSpPr>
          <p:spPr bwMode="auto">
            <a:xfrm>
              <a:off x="3647827"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Line 53"/>
            <p:cNvSpPr>
              <a:spLocks noChangeShapeType="1"/>
            </p:cNvSpPr>
            <p:nvPr/>
          </p:nvSpPr>
          <p:spPr bwMode="auto">
            <a:xfrm>
              <a:off x="4330452"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Line 54"/>
            <p:cNvSpPr>
              <a:spLocks noChangeShapeType="1"/>
            </p:cNvSpPr>
            <p:nvPr/>
          </p:nvSpPr>
          <p:spPr bwMode="auto">
            <a:xfrm>
              <a:off x="5013077"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Line 55"/>
            <p:cNvSpPr>
              <a:spLocks noChangeShapeType="1"/>
            </p:cNvSpPr>
            <p:nvPr/>
          </p:nvSpPr>
          <p:spPr bwMode="auto">
            <a:xfrm>
              <a:off x="5694114"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56"/>
            <p:cNvSpPr>
              <a:spLocks noChangeShapeType="1"/>
            </p:cNvSpPr>
            <p:nvPr/>
          </p:nvSpPr>
          <p:spPr bwMode="auto">
            <a:xfrm>
              <a:off x="6376739"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57"/>
            <p:cNvSpPr>
              <a:spLocks noChangeShapeType="1"/>
            </p:cNvSpPr>
            <p:nvPr/>
          </p:nvSpPr>
          <p:spPr bwMode="auto">
            <a:xfrm>
              <a:off x="7057777"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58"/>
            <p:cNvSpPr>
              <a:spLocks noChangeShapeType="1"/>
            </p:cNvSpPr>
            <p:nvPr/>
          </p:nvSpPr>
          <p:spPr bwMode="auto">
            <a:xfrm>
              <a:off x="7740402"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Line 59"/>
            <p:cNvSpPr>
              <a:spLocks noChangeShapeType="1"/>
            </p:cNvSpPr>
            <p:nvPr/>
          </p:nvSpPr>
          <p:spPr bwMode="auto">
            <a:xfrm>
              <a:off x="8423027" y="4289329"/>
              <a:ext cx="0" cy="506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2" name="Text Box 61"/>
            <p:cNvSpPr txBox="1">
              <a:spLocks noChangeArrowheads="1"/>
            </p:cNvSpPr>
            <p:nvPr/>
          </p:nvSpPr>
          <p:spPr bwMode="auto">
            <a:xfrm>
              <a:off x="2685802" y="3597178"/>
              <a:ext cx="1476307" cy="5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grpSp>
      <p:sp>
        <p:nvSpPr>
          <p:cNvPr id="63" name="矩形 62"/>
          <p:cNvSpPr/>
          <p:nvPr/>
        </p:nvSpPr>
        <p:spPr>
          <a:xfrm>
            <a:off x="3014052" y="3958546"/>
            <a:ext cx="3213945" cy="347398"/>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连续</a:t>
            </a:r>
            <a:r>
              <a:rPr lang="en-US" altLang="zh-CN" sz="1400" b="1" dirty="0" smtClean="0">
                <a:latin typeface="微软雅黑" pitchFamily="34" charset="-122"/>
                <a:ea typeface="微软雅黑" pitchFamily="34" charset="-122"/>
              </a:rPr>
              <a:t> ARQ </a:t>
            </a:r>
            <a:r>
              <a:rPr lang="zh-CN" altLang="zh-CN" sz="1400" b="1" dirty="0" smtClean="0">
                <a:latin typeface="微软雅黑" pitchFamily="34" charset="-122"/>
                <a:ea typeface="微软雅黑" pitchFamily="34" charset="-122"/>
              </a:rPr>
              <a:t>协议</a:t>
            </a:r>
            <a:r>
              <a:rPr lang="zh-CN" altLang="zh-CN" sz="1400" b="1" dirty="0">
                <a:latin typeface="微软雅黑" pitchFamily="34" charset="-122"/>
                <a:ea typeface="微软雅黑" pitchFamily="34" charset="-122"/>
              </a:rPr>
              <a:t>的工作原理</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35635119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156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7" y="118239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累积</a:t>
            </a:r>
            <a:r>
              <a:rPr lang="zh-CN" altLang="en-US" sz="2000" b="1" dirty="0" smtClean="0">
                <a:solidFill>
                  <a:schemeClr val="bg1"/>
                </a:solidFill>
                <a:latin typeface="微软雅黑" pitchFamily="34" charset="-122"/>
                <a:ea typeface="微软雅黑" pitchFamily="34" charset="-122"/>
              </a:rPr>
              <a:t>确认</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578706"/>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接收方一般采用</a:t>
            </a:r>
            <a:r>
              <a:rPr lang="zh-CN" altLang="en-US" sz="2000" b="1" dirty="0">
                <a:solidFill>
                  <a:srgbClr val="0000FF"/>
                </a:solidFill>
                <a:latin typeface="微软雅黑" pitchFamily="34" charset="-122"/>
                <a:ea typeface="微软雅黑" pitchFamily="34" charset="-122"/>
              </a:rPr>
              <a:t>累积确认</a:t>
            </a:r>
            <a:r>
              <a:rPr lang="zh-CN" altLang="en-US" sz="2000" b="1" dirty="0">
                <a:latin typeface="微软雅黑" pitchFamily="34" charset="-122"/>
                <a:ea typeface="微软雅黑" pitchFamily="34" charset="-122"/>
              </a:rPr>
              <a:t>的方式。即不必对收到的分组逐个发送确认，而是</a:t>
            </a:r>
            <a:r>
              <a:rPr lang="zh-CN" altLang="en-US" sz="2000" b="1" dirty="0">
                <a:solidFill>
                  <a:srgbClr val="0000FF"/>
                </a:solidFill>
                <a:latin typeface="微软雅黑" pitchFamily="34" charset="-122"/>
                <a:ea typeface="微软雅黑" pitchFamily="34" charset="-122"/>
              </a:rPr>
              <a:t>对按序到达的最后一个分组发送确认</a:t>
            </a:r>
            <a:r>
              <a:rPr lang="zh-CN" altLang="en-US" sz="2000" b="1" dirty="0">
                <a:latin typeface="微软雅黑" pitchFamily="34" charset="-122"/>
                <a:ea typeface="微软雅黑" pitchFamily="34" charset="-122"/>
              </a:rPr>
              <a:t>，这样就表示：</a:t>
            </a:r>
            <a:r>
              <a:rPr lang="zh-CN" altLang="en-US" sz="2000" b="1" dirty="0">
                <a:solidFill>
                  <a:srgbClr val="0000FF"/>
                </a:solidFill>
                <a:latin typeface="微软雅黑" pitchFamily="34" charset="-122"/>
                <a:ea typeface="微软雅黑" pitchFamily="34" charset="-122"/>
              </a:rPr>
              <a:t>到这个分组为止的所有分组都已正确收到了。</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优点</a:t>
            </a:r>
            <a:r>
              <a:rPr lang="zh-CN" altLang="en-US" sz="2000" b="1" dirty="0">
                <a:latin typeface="微软雅黑" pitchFamily="34" charset="-122"/>
                <a:ea typeface="微软雅黑" pitchFamily="34" charset="-122"/>
              </a:rPr>
              <a:t>：容易实现，即使确认丢失也不必重传。</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：不能向发送方反映出接收方已经正确收到的所有分组的信息。</a:t>
            </a:r>
          </a:p>
        </p:txBody>
      </p:sp>
    </p:spTree>
    <p:extLst>
      <p:ext uri="{BB962C8B-B14F-4D97-AF65-F5344CB8AC3E}">
        <p14:creationId xmlns:p14="http://schemas.microsoft.com/office/powerpoint/2010/main" val="19764289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615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4181" y="962940"/>
            <a:ext cx="29743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Go-back-N</a:t>
            </a:r>
            <a:r>
              <a:rPr lang="zh-CN" altLang="en-US" sz="2000" b="1" dirty="0">
                <a:solidFill>
                  <a:schemeClr val="bg1"/>
                </a:solidFill>
                <a:latin typeface="微软雅黑" pitchFamily="34" charset="-122"/>
                <a:ea typeface="微软雅黑" pitchFamily="34" charset="-122"/>
              </a:rPr>
              <a:t>（回退 </a:t>
            </a:r>
            <a:r>
              <a:rPr lang="en-US" altLang="zh-CN" sz="2000" b="1" dirty="0">
                <a:solidFill>
                  <a:schemeClr val="bg1"/>
                </a:solidFill>
                <a:latin typeface="微软雅黑" pitchFamily="34" charset="-122"/>
                <a:ea typeface="微软雅黑" pitchFamily="34" charset="-122"/>
              </a:rPr>
              <a:t>N</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59250"/>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如果发送方发送了前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个分组，而中间的第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个分组丢失了。这时接收方只能对前两个分组发出确认。发送方无法知道后面三个分组的下落，而</a:t>
            </a:r>
            <a:r>
              <a:rPr lang="zh-CN" altLang="en-US" sz="2000" b="1" dirty="0">
                <a:solidFill>
                  <a:srgbClr val="0000FF"/>
                </a:solidFill>
                <a:latin typeface="微软雅黑" pitchFamily="34" charset="-122"/>
                <a:ea typeface="微软雅黑" pitchFamily="34" charset="-122"/>
              </a:rPr>
              <a:t>只好把后面的三个分组都再重传一次</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这就叫做 </a:t>
            </a:r>
            <a:r>
              <a:rPr lang="en-US" altLang="zh-CN" sz="2000" b="1" dirty="0">
                <a:latin typeface="微软雅黑" pitchFamily="34" charset="-122"/>
                <a:ea typeface="微软雅黑" pitchFamily="34" charset="-122"/>
              </a:rPr>
              <a:t>Go-back-N</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回退 </a:t>
            </a:r>
            <a:r>
              <a:rPr lang="en-US" altLang="zh-CN" sz="2000" b="1" dirty="0">
                <a:solidFill>
                  <a:srgbClr val="0000FF"/>
                </a:solidFill>
                <a:latin typeface="微软雅黑" pitchFamily="34" charset="-122"/>
                <a:ea typeface="微软雅黑" pitchFamily="34" charset="-122"/>
              </a:rPr>
              <a:t>N</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表示需要再退回来重传已发送过的 </a:t>
            </a:r>
            <a:r>
              <a:rPr lang="en-US" altLang="zh-CN" sz="2000" b="1" dirty="0">
                <a:solidFill>
                  <a:srgbClr val="0000FF"/>
                </a:solidFill>
                <a:latin typeface="微软雅黑" pitchFamily="34" charset="-122"/>
                <a:ea typeface="微软雅黑" pitchFamily="34" charset="-122"/>
              </a:rPr>
              <a:t>N </a:t>
            </a:r>
            <a:r>
              <a:rPr lang="zh-CN" altLang="en-US" sz="2000" b="1" dirty="0">
                <a:solidFill>
                  <a:srgbClr val="0000FF"/>
                </a:solidFill>
                <a:latin typeface="微软雅黑" pitchFamily="34" charset="-122"/>
                <a:ea typeface="微软雅黑" pitchFamily="34" charset="-122"/>
              </a:rPr>
              <a:t>个分组</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可见当通信线路质量不好时，连续 </a:t>
            </a:r>
            <a:r>
              <a:rPr lang="en-US" altLang="zh-CN" sz="2000" b="1" dirty="0">
                <a:latin typeface="微软雅黑" pitchFamily="34" charset="-122"/>
                <a:ea typeface="微软雅黑" pitchFamily="34" charset="-122"/>
              </a:rPr>
              <a:t>ARQ </a:t>
            </a:r>
            <a:r>
              <a:rPr lang="zh-CN" altLang="en-US" sz="2000" b="1" dirty="0">
                <a:latin typeface="微软雅黑" pitchFamily="34" charset="-122"/>
                <a:ea typeface="微软雅黑" pitchFamily="34" charset="-122"/>
              </a:rPr>
              <a:t>协议会带来负面的影响。 </a:t>
            </a:r>
          </a:p>
        </p:txBody>
      </p:sp>
    </p:spTree>
    <p:extLst>
      <p:ext uri="{BB962C8B-B14F-4D97-AF65-F5344CB8AC3E}">
        <p14:creationId xmlns:p14="http://schemas.microsoft.com/office/powerpoint/2010/main" val="20425506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315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12043" y="798348"/>
            <a:ext cx="31386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可靠通信的具体</a:t>
            </a:r>
            <a:r>
              <a:rPr lang="zh-CN" altLang="en-US" sz="2000" b="1" dirty="0" smtClean="0">
                <a:solidFill>
                  <a:schemeClr val="bg1"/>
                </a:solidFill>
                <a:latin typeface="微软雅黑" pitchFamily="34" charset="-122"/>
                <a:ea typeface="微软雅黑" pitchFamily="34" charset="-122"/>
              </a:rPr>
              <a:t>实现</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94658"/>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连接的每一端都必须设有两个窗口</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一个</a:t>
            </a:r>
            <a:r>
              <a:rPr lang="zh-CN" altLang="en-US" sz="2000" b="1" dirty="0">
                <a:solidFill>
                  <a:srgbClr val="0000FF"/>
                </a:solidFill>
                <a:latin typeface="微软雅黑" pitchFamily="34" charset="-122"/>
                <a:ea typeface="微软雅黑" pitchFamily="34" charset="-122"/>
              </a:rPr>
              <a:t>发送窗口</a:t>
            </a:r>
            <a:r>
              <a:rPr lang="zh-CN" altLang="en-US" sz="2000" b="1" dirty="0">
                <a:latin typeface="微软雅黑" pitchFamily="34" charset="-122"/>
                <a:ea typeface="微软雅黑" pitchFamily="34" charset="-122"/>
              </a:rPr>
              <a:t>和一个</a:t>
            </a:r>
            <a:r>
              <a:rPr lang="zh-CN" altLang="en-US" sz="2000" b="1" dirty="0">
                <a:solidFill>
                  <a:srgbClr val="0000FF"/>
                </a:solidFill>
                <a:latin typeface="微软雅黑" pitchFamily="34" charset="-122"/>
                <a:ea typeface="微软雅黑" pitchFamily="34" charset="-122"/>
              </a:rPr>
              <a:t>接收窗口</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的可靠传输机制用</a:t>
            </a:r>
            <a:r>
              <a:rPr lang="zh-CN" altLang="en-US" sz="2000" b="1" dirty="0">
                <a:solidFill>
                  <a:srgbClr val="0000FF"/>
                </a:solidFill>
                <a:latin typeface="微软雅黑" pitchFamily="34" charset="-122"/>
                <a:ea typeface="微软雅黑" pitchFamily="34" charset="-122"/>
              </a:rPr>
              <a:t>字节的序号</a:t>
            </a:r>
            <a:r>
              <a:rPr lang="zh-CN" altLang="en-US" sz="2000" b="1" dirty="0">
                <a:latin typeface="微软雅黑" pitchFamily="34" charset="-122"/>
                <a:ea typeface="微软雅黑" pitchFamily="34" charset="-122"/>
              </a:rPr>
              <a:t>进行控制。</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所有的确认都是基于序号而不是基于报文段。</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两端的四个窗口经常处于</a:t>
            </a:r>
            <a:r>
              <a:rPr lang="zh-CN" altLang="en-US" sz="2000" b="1" dirty="0">
                <a:solidFill>
                  <a:srgbClr val="0000FF"/>
                </a:solidFill>
                <a:latin typeface="微软雅黑" pitchFamily="34" charset="-122"/>
                <a:ea typeface="微软雅黑" pitchFamily="34" charset="-122"/>
              </a:rPr>
              <a:t>动态变化</a:t>
            </a:r>
            <a:r>
              <a:rPr lang="zh-CN" altLang="en-US" sz="2000" b="1" dirty="0">
                <a:latin typeface="微软雅黑" pitchFamily="34" charset="-122"/>
                <a:ea typeface="微软雅黑" pitchFamily="34" charset="-122"/>
              </a:rPr>
              <a:t>之中。</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a:t>
            </a:r>
            <a:r>
              <a:rPr lang="zh-CN" altLang="en-US" sz="2000" b="1" dirty="0">
                <a:latin typeface="微软雅黑" pitchFamily="34" charset="-122"/>
                <a:ea typeface="微软雅黑" pitchFamily="34" charset="-122"/>
              </a:rPr>
              <a:t>连接的往返时间 </a:t>
            </a:r>
            <a:r>
              <a:rPr lang="en-US" altLang="zh-CN" sz="2000" b="1" dirty="0">
                <a:latin typeface="微软雅黑" pitchFamily="34" charset="-122"/>
                <a:ea typeface="微软雅黑" pitchFamily="34" charset="-122"/>
              </a:rPr>
              <a:t>RTT </a:t>
            </a:r>
            <a:r>
              <a:rPr lang="zh-CN" altLang="en-US" sz="2000" b="1" dirty="0">
                <a:latin typeface="微软雅黑" pitchFamily="34" charset="-122"/>
                <a:ea typeface="微软雅黑" pitchFamily="34" charset="-122"/>
              </a:rPr>
              <a:t>也不是固定不变的。需要使用特定的算法</a:t>
            </a:r>
            <a:r>
              <a:rPr lang="zh-CN" altLang="en-US" sz="2000" b="1" dirty="0">
                <a:solidFill>
                  <a:srgbClr val="0000FF"/>
                </a:solidFill>
                <a:latin typeface="微软雅黑" pitchFamily="34" charset="-122"/>
                <a:ea typeface="微软雅黑" pitchFamily="34" charset="-122"/>
              </a:rPr>
              <a:t>估算较为合理的重传时间</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510163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85827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7" name="Rectangle 6"/>
          <p:cNvSpPr>
            <a:spLocks noChangeArrowheads="1"/>
          </p:cNvSpPr>
          <p:nvPr/>
        </p:nvSpPr>
        <p:spPr bwMode="auto">
          <a:xfrm>
            <a:off x="2693934" y="835180"/>
            <a:ext cx="3738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连续 </a:t>
            </a:r>
            <a:r>
              <a:rPr lang="en-US" altLang="zh-CN" sz="2000" b="1" dirty="0" smtClean="0">
                <a:solidFill>
                  <a:schemeClr val="bg1"/>
                </a:solidFill>
                <a:latin typeface="微软雅黑" pitchFamily="34" charset="-122"/>
                <a:ea typeface="微软雅黑" pitchFamily="34" charset="-122"/>
              </a:rPr>
              <a:t>ARQ </a:t>
            </a:r>
            <a:r>
              <a:rPr lang="zh-CN" altLang="en-US" sz="2000" b="1" dirty="0" smtClean="0">
                <a:solidFill>
                  <a:schemeClr val="bg1"/>
                </a:solidFill>
                <a:latin typeface="微软雅黑" pitchFamily="34" charset="-122"/>
                <a:ea typeface="微软雅黑" pitchFamily="34" charset="-122"/>
              </a:rPr>
              <a:t>协议与停止等待协议</a:t>
            </a:r>
            <a:endParaRPr lang="zh-CN" altLang="en-US" sz="2000" b="1" dirty="0">
              <a:solidFill>
                <a:schemeClr val="bg1"/>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160427781"/>
              </p:ext>
            </p:extLst>
          </p:nvPr>
        </p:nvGraphicFramePr>
        <p:xfrm>
          <a:off x="545144" y="1370067"/>
          <a:ext cx="8053711" cy="2588397"/>
        </p:xfrm>
        <a:graphic>
          <a:graphicData uri="http://schemas.openxmlformats.org/drawingml/2006/table">
            <a:tbl>
              <a:tblPr firstRow="1" bandRow="1">
                <a:tableStyleId>{69012ECD-51FC-41F1-AA8D-1B2483CD663E}</a:tableStyleId>
              </a:tblPr>
              <a:tblGrid>
                <a:gridCol w="2064438"/>
                <a:gridCol w="2996502"/>
                <a:gridCol w="2992771"/>
              </a:tblGrid>
              <a:tr h="369771">
                <a:tc>
                  <a:txBody>
                    <a:bodyPr/>
                    <a:lstStyle/>
                    <a:p>
                      <a:pPr algn="ctr"/>
                      <a:endParaRPr lang="zh-CN" altLang="en-US" sz="1800" b="1" dirty="0">
                        <a:solidFill>
                          <a:schemeClr val="bg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a:r>
                        <a:rPr lang="zh-CN" altLang="en-US" sz="1800" b="1" dirty="0" smtClean="0">
                          <a:solidFill>
                            <a:schemeClr val="bg1"/>
                          </a:solidFill>
                          <a:latin typeface="微软雅黑" pitchFamily="34" charset="-122"/>
                          <a:ea typeface="微软雅黑" pitchFamily="34" charset="-122"/>
                        </a:rPr>
                        <a:t>连续</a:t>
                      </a:r>
                      <a:r>
                        <a:rPr lang="en-US" altLang="zh-CN" sz="1800" b="1" dirty="0" smtClean="0">
                          <a:solidFill>
                            <a:schemeClr val="bg1"/>
                          </a:solidFill>
                          <a:latin typeface="微软雅黑" pitchFamily="34" charset="-122"/>
                          <a:ea typeface="微软雅黑" pitchFamily="34" charset="-122"/>
                        </a:rPr>
                        <a:t>ARQ</a:t>
                      </a:r>
                      <a:r>
                        <a:rPr lang="zh-CN" altLang="en-US" sz="1800" b="1" dirty="0" smtClean="0">
                          <a:solidFill>
                            <a:schemeClr val="bg1"/>
                          </a:solidFill>
                          <a:latin typeface="微软雅黑" pitchFamily="34" charset="-122"/>
                          <a:ea typeface="微软雅黑" pitchFamily="34" charset="-122"/>
                        </a:rPr>
                        <a:t>协议</a:t>
                      </a:r>
                      <a:endParaRPr lang="zh-CN" altLang="en-US" sz="1800" b="1" dirty="0">
                        <a:solidFill>
                          <a:schemeClr val="bg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a:r>
                        <a:rPr lang="zh-CN" altLang="en-US" sz="1800" b="1" dirty="0" smtClean="0">
                          <a:solidFill>
                            <a:schemeClr val="bg1"/>
                          </a:solidFill>
                          <a:latin typeface="微软雅黑" pitchFamily="34" charset="-122"/>
                          <a:ea typeface="微软雅黑" pitchFamily="34" charset="-122"/>
                        </a:rPr>
                        <a:t>停止等待协议</a:t>
                      </a:r>
                      <a:endParaRPr lang="zh-CN" altLang="en-US" sz="1800" b="1" dirty="0">
                        <a:solidFill>
                          <a:schemeClr val="bg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r>
              <a:tr h="369771">
                <a:tc>
                  <a:txBody>
                    <a:bodyPr/>
                    <a:lstStyle/>
                    <a:p>
                      <a:pPr algn="ctr"/>
                      <a:r>
                        <a:rPr lang="zh-CN" altLang="en-US" sz="1600" b="1" dirty="0" smtClean="0">
                          <a:solidFill>
                            <a:srgbClr val="CC0099"/>
                          </a:solidFill>
                          <a:latin typeface="微软雅黑" pitchFamily="34" charset="-122"/>
                          <a:ea typeface="微软雅黑" pitchFamily="34" charset="-122"/>
                        </a:rPr>
                        <a:t>发送的分组数量</a:t>
                      </a:r>
                      <a:endParaRPr lang="zh-CN" altLang="en-US" sz="1600" b="1" dirty="0">
                        <a:solidFill>
                          <a:srgbClr val="CC0099"/>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一次发送多个分组</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一次发送一个分组</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9771">
                <a:tc>
                  <a:txBody>
                    <a:bodyPr/>
                    <a:lstStyle/>
                    <a:p>
                      <a:pPr algn="ctr"/>
                      <a:r>
                        <a:rPr lang="zh-CN" altLang="en-US" sz="1600" b="1" dirty="0" smtClean="0">
                          <a:solidFill>
                            <a:srgbClr val="CC0099"/>
                          </a:solidFill>
                          <a:latin typeface="微软雅黑" pitchFamily="34" charset="-122"/>
                          <a:ea typeface="微软雅黑" pitchFamily="34" charset="-122"/>
                        </a:rPr>
                        <a:t>传输控制</a:t>
                      </a:r>
                      <a:endParaRPr lang="zh-CN" altLang="en-US" sz="1600" b="1" dirty="0">
                        <a:solidFill>
                          <a:srgbClr val="CC0099"/>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滑动窗口协议</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停等</a:t>
                      </a:r>
                      <a:r>
                        <a:rPr lang="en-US" altLang="zh-CN" sz="1600" b="1" dirty="0" smtClean="0">
                          <a:solidFill>
                            <a:sysClr val="windowText" lastClr="000000"/>
                          </a:solidFill>
                          <a:latin typeface="微软雅黑" pitchFamily="34" charset="-122"/>
                          <a:ea typeface="微软雅黑" pitchFamily="34" charset="-122"/>
                        </a:rPr>
                        <a:t>-</a:t>
                      </a:r>
                      <a:r>
                        <a:rPr lang="zh-CN" altLang="en-US" sz="1600" b="1" dirty="0" smtClean="0">
                          <a:solidFill>
                            <a:sysClr val="windowText" lastClr="000000"/>
                          </a:solidFill>
                          <a:latin typeface="微软雅黑" pitchFamily="34" charset="-122"/>
                          <a:ea typeface="微软雅黑" pitchFamily="34" charset="-122"/>
                        </a:rPr>
                        <a:t>等待</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r>
              <a:tr h="369771">
                <a:tc>
                  <a:txBody>
                    <a:bodyPr/>
                    <a:lstStyle/>
                    <a:p>
                      <a:pPr algn="ctr"/>
                      <a:r>
                        <a:rPr lang="zh-CN" altLang="en-US" sz="1600" b="1" dirty="0" smtClean="0">
                          <a:solidFill>
                            <a:srgbClr val="CC0099"/>
                          </a:solidFill>
                          <a:latin typeface="微软雅黑" pitchFamily="34" charset="-122"/>
                          <a:ea typeface="微软雅黑" pitchFamily="34" charset="-122"/>
                        </a:rPr>
                        <a:t>确认</a:t>
                      </a:r>
                      <a:endParaRPr lang="zh-CN" altLang="en-US" sz="1600" b="1" dirty="0">
                        <a:solidFill>
                          <a:srgbClr val="CC0099"/>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单独确认 </a:t>
                      </a:r>
                      <a:r>
                        <a:rPr lang="en-US" altLang="zh-CN" sz="1600" b="1" dirty="0" smtClean="0">
                          <a:solidFill>
                            <a:sysClr val="windowText" lastClr="000000"/>
                          </a:solidFill>
                          <a:latin typeface="微软雅黑" pitchFamily="34" charset="-122"/>
                          <a:ea typeface="微软雅黑" pitchFamily="34" charset="-122"/>
                        </a:rPr>
                        <a:t>+ </a:t>
                      </a:r>
                      <a:r>
                        <a:rPr lang="zh-CN" altLang="en-US" sz="1600" b="1" dirty="0" smtClean="0">
                          <a:solidFill>
                            <a:sysClr val="windowText" lastClr="000000"/>
                          </a:solidFill>
                          <a:latin typeface="微软雅黑" pitchFamily="34" charset="-122"/>
                          <a:ea typeface="微软雅黑" pitchFamily="34" charset="-122"/>
                        </a:rPr>
                        <a:t>累积确认</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单独确认</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9771">
                <a:tc>
                  <a:txBody>
                    <a:bodyPr/>
                    <a:lstStyle/>
                    <a:p>
                      <a:pPr algn="ctr"/>
                      <a:r>
                        <a:rPr lang="zh-CN" altLang="en-US" sz="1600" b="1" dirty="0" smtClean="0">
                          <a:solidFill>
                            <a:srgbClr val="CC0099"/>
                          </a:solidFill>
                          <a:latin typeface="微软雅黑" pitchFamily="34" charset="-122"/>
                          <a:ea typeface="微软雅黑" pitchFamily="34" charset="-122"/>
                        </a:rPr>
                        <a:t>超时定时器</a:t>
                      </a:r>
                      <a:endParaRPr lang="zh-CN" altLang="en-US" sz="1600" b="1" dirty="0">
                        <a:solidFill>
                          <a:srgbClr val="CC0099"/>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每个发送的分组</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ysClr val="windowText" lastClr="000000"/>
                          </a:solidFill>
                          <a:latin typeface="微软雅黑" pitchFamily="34" charset="-122"/>
                          <a:ea typeface="微软雅黑" pitchFamily="34" charset="-122"/>
                        </a:rPr>
                        <a:t>每个发送的分组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r>
              <a:tr h="369771">
                <a:tc>
                  <a:txBody>
                    <a:bodyPr/>
                    <a:lstStyle/>
                    <a:p>
                      <a:pPr algn="ctr"/>
                      <a:r>
                        <a:rPr lang="zh-CN" altLang="en-US" sz="1600" b="1" dirty="0" smtClean="0">
                          <a:solidFill>
                            <a:srgbClr val="CC0099"/>
                          </a:solidFill>
                          <a:latin typeface="微软雅黑" pitchFamily="34" charset="-122"/>
                          <a:ea typeface="微软雅黑" pitchFamily="34" charset="-122"/>
                        </a:rPr>
                        <a:t>编号</a:t>
                      </a:r>
                      <a:endParaRPr lang="zh-CN" altLang="en-US" sz="1600" b="1" dirty="0">
                        <a:solidFill>
                          <a:srgbClr val="CC0099"/>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每个发送的分组</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每个发送的分组</a:t>
                      </a:r>
                      <a:endParaRPr lang="zh-CN" altLang="en-US" sz="1600" b="0"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9771">
                <a:tc>
                  <a:txBody>
                    <a:bodyPr/>
                    <a:lstStyle/>
                    <a:p>
                      <a:pPr algn="ctr"/>
                      <a:r>
                        <a:rPr lang="zh-CN" altLang="en-US" sz="1600" b="1" dirty="0" smtClean="0">
                          <a:solidFill>
                            <a:srgbClr val="CC0099"/>
                          </a:solidFill>
                          <a:latin typeface="微软雅黑" pitchFamily="34" charset="-122"/>
                          <a:ea typeface="微软雅黑" pitchFamily="34" charset="-122"/>
                        </a:rPr>
                        <a:t>重传</a:t>
                      </a:r>
                      <a:endParaRPr lang="zh-CN" altLang="en-US" sz="1600" b="1" dirty="0">
                        <a:solidFill>
                          <a:srgbClr val="CC0099"/>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a:r>
                        <a:rPr lang="zh-CN" altLang="en-US" sz="1600" b="1" dirty="0" smtClean="0">
                          <a:solidFill>
                            <a:sysClr val="windowText" lastClr="000000"/>
                          </a:solidFill>
                          <a:latin typeface="微软雅黑" pitchFamily="34" charset="-122"/>
                          <a:ea typeface="微软雅黑" pitchFamily="34" charset="-122"/>
                        </a:rPr>
                        <a:t>回退</a:t>
                      </a:r>
                      <a:r>
                        <a:rPr lang="en-US" altLang="zh-CN" sz="1600" b="1" dirty="0" smtClean="0">
                          <a:solidFill>
                            <a:sysClr val="windowText" lastClr="000000"/>
                          </a:solidFill>
                          <a:latin typeface="微软雅黑" pitchFamily="34" charset="-122"/>
                          <a:ea typeface="微软雅黑" pitchFamily="34" charset="-122"/>
                        </a:rPr>
                        <a:t>N</a:t>
                      </a:r>
                      <a:r>
                        <a:rPr lang="zh-CN" altLang="en-US" sz="1600" b="1" dirty="0" smtClean="0">
                          <a:solidFill>
                            <a:sysClr val="windowText" lastClr="000000"/>
                          </a:solidFill>
                          <a:latin typeface="微软雅黑" pitchFamily="34" charset="-122"/>
                          <a:ea typeface="微软雅黑" pitchFamily="34" charset="-122"/>
                        </a:rPr>
                        <a:t>，多个分组</a:t>
                      </a:r>
                      <a:endParaRPr lang="zh-CN" altLang="en-US" sz="1600" b="1" dirty="0">
                        <a:solidFill>
                          <a:sysClr val="windowText" lastClr="000000"/>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a:r>
                        <a:rPr lang="zh-CN" altLang="en-US" sz="1600" b="1" kern="1200" dirty="0" smtClean="0">
                          <a:solidFill>
                            <a:sysClr val="windowText" lastClr="000000"/>
                          </a:solidFill>
                          <a:latin typeface="微软雅黑" pitchFamily="34" charset="-122"/>
                          <a:ea typeface="微软雅黑" pitchFamily="34" charset="-122"/>
                          <a:cs typeface="+mn-cs"/>
                        </a:rPr>
                        <a:t>一个分组</a:t>
                      </a:r>
                      <a:endParaRPr lang="zh-CN" altLang="en-US" sz="1600" b="1" kern="1200" dirty="0">
                        <a:solidFill>
                          <a:sysClr val="windowText" lastClr="000000"/>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r>
            </a:tbl>
          </a:graphicData>
        </a:graphic>
      </p:graphicFrame>
    </p:spTree>
    <p:extLst>
      <p:ext uri="{BB962C8B-B14F-4D97-AF65-F5344CB8AC3E}">
        <p14:creationId xmlns:p14="http://schemas.microsoft.com/office/powerpoint/2010/main" val="33906332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100882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16871" y="966556"/>
            <a:ext cx="3310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5.4.2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连续 </a:t>
            </a:r>
            <a:r>
              <a:rPr lang="en-US" altLang="zh-CN" sz="2400" b="1" dirty="0">
                <a:solidFill>
                  <a:schemeClr val="bg1"/>
                </a:solidFill>
                <a:latin typeface="微软雅黑" pitchFamily="34" charset="-122"/>
                <a:ea typeface="微软雅黑" pitchFamily="34" charset="-122"/>
              </a:rPr>
              <a:t>ARQ </a:t>
            </a:r>
            <a:r>
              <a:rPr lang="zh-CN" altLang="en-US" sz="2400" b="1" dirty="0">
                <a:solidFill>
                  <a:schemeClr val="bg1"/>
                </a:solidFill>
                <a:latin typeface="微软雅黑" pitchFamily="34" charset="-122"/>
                <a:ea typeface="微软雅黑" pitchFamily="34" charset="-122"/>
              </a:rPr>
              <a:t>协议</a:t>
            </a:r>
          </a:p>
        </p:txBody>
      </p:sp>
      <p:sp>
        <p:nvSpPr>
          <p:cNvPr id="7" name="Rectangle 8"/>
          <p:cNvSpPr>
            <a:spLocks noChangeArrowheads="1"/>
          </p:cNvSpPr>
          <p:nvPr/>
        </p:nvSpPr>
        <p:spPr bwMode="auto">
          <a:xfrm>
            <a:off x="545143" y="1421852"/>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滑动窗口协议比较复杂，是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协议的精髓所在。</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发送方维持的</a:t>
            </a:r>
            <a:r>
              <a:rPr lang="zh-CN" altLang="en-US" sz="2000" b="1" dirty="0">
                <a:solidFill>
                  <a:srgbClr val="0000FF"/>
                </a:solidFill>
                <a:latin typeface="微软雅黑" pitchFamily="34" charset="-122"/>
                <a:ea typeface="微软雅黑" pitchFamily="34" charset="-122"/>
              </a:rPr>
              <a:t>发送窗口</a:t>
            </a:r>
            <a:r>
              <a:rPr lang="zh-CN" altLang="en-US" sz="2000" b="1" dirty="0">
                <a:latin typeface="微软雅黑" pitchFamily="34" charset="-122"/>
                <a:ea typeface="微软雅黑" pitchFamily="34" charset="-122"/>
              </a:rPr>
              <a:t>，它的意义是：</a:t>
            </a:r>
            <a:r>
              <a:rPr lang="zh-CN" altLang="en-US" sz="2000" b="1" dirty="0">
                <a:solidFill>
                  <a:srgbClr val="0000FF"/>
                </a:solidFill>
                <a:latin typeface="微软雅黑" pitchFamily="34" charset="-122"/>
                <a:ea typeface="微软雅黑" pitchFamily="34" charset="-122"/>
              </a:rPr>
              <a:t>位于发送窗口内的分组都可连续发送出去，而不需要等待对方的确认。</a:t>
            </a:r>
            <a:r>
              <a:rPr lang="zh-CN" altLang="en-US" sz="2000" b="1" dirty="0">
                <a:latin typeface="微软雅黑" pitchFamily="34" charset="-122"/>
                <a:ea typeface="微软雅黑" pitchFamily="34" charset="-122"/>
              </a:rPr>
              <a:t>这样，信道利用率就提高了。</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连续 </a:t>
            </a:r>
            <a:r>
              <a:rPr lang="en-US" altLang="zh-CN" sz="2000" b="1" dirty="0">
                <a:latin typeface="微软雅黑" pitchFamily="34" charset="-122"/>
                <a:ea typeface="微软雅黑" pitchFamily="34" charset="-122"/>
              </a:rPr>
              <a:t>ARQ </a:t>
            </a:r>
            <a:r>
              <a:rPr lang="zh-CN" altLang="en-US" sz="2000" b="1" dirty="0">
                <a:latin typeface="微软雅黑" pitchFamily="34" charset="-122"/>
                <a:ea typeface="微软雅黑" pitchFamily="34" charset="-122"/>
              </a:rPr>
              <a:t>协议规定，</a:t>
            </a:r>
            <a:r>
              <a:rPr lang="zh-CN" altLang="en-US" sz="2000" b="1" dirty="0">
                <a:solidFill>
                  <a:srgbClr val="0000FF"/>
                </a:solidFill>
                <a:latin typeface="微软雅黑" pitchFamily="34" charset="-122"/>
                <a:ea typeface="微软雅黑" pitchFamily="34" charset="-122"/>
              </a:rPr>
              <a:t>发送方每收到一个确认，就把发送窗口向前滑动一个分组的位置。</a:t>
            </a:r>
          </a:p>
        </p:txBody>
      </p:sp>
    </p:spTree>
    <p:extLst>
      <p:ext uri="{BB962C8B-B14F-4D97-AF65-F5344CB8AC3E}">
        <p14:creationId xmlns:p14="http://schemas.microsoft.com/office/powerpoint/2010/main" val="14982739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56963" y="121473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5" name="Rectangle 6"/>
          <p:cNvSpPr>
            <a:spLocks noChangeArrowheads="1"/>
          </p:cNvSpPr>
          <p:nvPr/>
        </p:nvSpPr>
        <p:spPr bwMode="auto">
          <a:xfrm>
            <a:off x="3976057" y="11815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累积</a:t>
            </a:r>
            <a:r>
              <a:rPr lang="zh-CN" altLang="en-US" sz="2000" b="1" dirty="0" smtClean="0">
                <a:solidFill>
                  <a:schemeClr val="bg1"/>
                </a:solidFill>
                <a:latin typeface="微软雅黑" pitchFamily="34" charset="-122"/>
                <a:ea typeface="微软雅黑" pitchFamily="34" charset="-122"/>
              </a:rPr>
              <a:t>确认</a:t>
            </a:r>
            <a:endParaRPr lang="zh-CN" altLang="en-US" sz="2000" b="1" dirty="0">
              <a:solidFill>
                <a:schemeClr val="bg1"/>
              </a:solidFill>
              <a:latin typeface="微软雅黑" pitchFamily="34" charset="-122"/>
              <a:ea typeface="微软雅黑" pitchFamily="34" charset="-122"/>
            </a:endParaRPr>
          </a:p>
        </p:txBody>
      </p:sp>
      <p:sp>
        <p:nvSpPr>
          <p:cNvPr id="66" name="Rectangle 68"/>
          <p:cNvSpPr>
            <a:spLocks noChangeArrowheads="1"/>
          </p:cNvSpPr>
          <p:nvPr/>
        </p:nvSpPr>
        <p:spPr bwMode="auto">
          <a:xfrm>
            <a:off x="556963" y="1577833"/>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接收方一般采用</a:t>
            </a:r>
            <a:r>
              <a:rPr lang="zh-CN" altLang="en-US" sz="2000" b="1" dirty="0">
                <a:solidFill>
                  <a:srgbClr val="0000FF"/>
                </a:solidFill>
                <a:latin typeface="微软雅黑" pitchFamily="34" charset="-122"/>
                <a:ea typeface="微软雅黑" pitchFamily="34" charset="-122"/>
              </a:rPr>
              <a:t>累积确认</a:t>
            </a:r>
            <a:r>
              <a:rPr lang="zh-CN" altLang="en-US" sz="2000" b="1" dirty="0">
                <a:latin typeface="微软雅黑" pitchFamily="34" charset="-122"/>
                <a:ea typeface="微软雅黑" pitchFamily="34" charset="-122"/>
              </a:rPr>
              <a:t>的方式。即不必对收到的分组逐个发送确认，而是</a:t>
            </a:r>
            <a:r>
              <a:rPr lang="zh-CN" altLang="en-US" sz="2000" b="1" dirty="0">
                <a:solidFill>
                  <a:srgbClr val="0000FF"/>
                </a:solidFill>
                <a:latin typeface="微软雅黑" pitchFamily="34" charset="-122"/>
                <a:ea typeface="微软雅黑" pitchFamily="34" charset="-122"/>
              </a:rPr>
              <a:t>对按序到达的最后一个分组发送确认</a:t>
            </a:r>
            <a:r>
              <a:rPr lang="zh-CN" altLang="en-US" sz="2000" b="1" dirty="0">
                <a:latin typeface="微软雅黑" pitchFamily="34" charset="-122"/>
                <a:ea typeface="微软雅黑" pitchFamily="34" charset="-122"/>
              </a:rPr>
              <a:t>，这样就表示：</a:t>
            </a:r>
            <a:r>
              <a:rPr lang="zh-CN" altLang="en-US" sz="2000" b="1" dirty="0">
                <a:solidFill>
                  <a:srgbClr val="0000FF"/>
                </a:solidFill>
                <a:latin typeface="微软雅黑" pitchFamily="34" charset="-122"/>
                <a:ea typeface="微软雅黑" pitchFamily="34" charset="-122"/>
              </a:rPr>
              <a:t>到这个分组为止的所有分组都已正确收到了。</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优点</a:t>
            </a:r>
            <a:r>
              <a:rPr lang="zh-CN" altLang="en-US" sz="2000" b="1" dirty="0">
                <a:latin typeface="微软雅黑" pitchFamily="34" charset="-122"/>
                <a:ea typeface="微软雅黑" pitchFamily="34" charset="-122"/>
              </a:rPr>
              <a:t>：容易实现，即使确认丢失也不必重传。</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：不能向发送方反映出接收方已经正确收到的所有分组的信息。</a:t>
            </a:r>
          </a:p>
        </p:txBody>
      </p:sp>
    </p:spTree>
    <p:extLst>
      <p:ext uri="{BB962C8B-B14F-4D97-AF65-F5344CB8AC3E}">
        <p14:creationId xmlns:p14="http://schemas.microsoft.com/office/powerpoint/2010/main" val="9809236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圆角矩形 105"/>
          <p:cNvSpPr/>
          <p:nvPr/>
        </p:nvSpPr>
        <p:spPr>
          <a:xfrm>
            <a:off x="556963" y="1189757"/>
            <a:ext cx="8048776"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AutoShape 5"/>
          <p:cNvSpPr>
            <a:spLocks noChangeArrowheads="1"/>
          </p:cNvSpPr>
          <p:nvPr/>
        </p:nvSpPr>
        <p:spPr bwMode="auto">
          <a:xfrm>
            <a:off x="556963" y="71921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5" name="Rectangle 6"/>
          <p:cNvSpPr>
            <a:spLocks noChangeArrowheads="1"/>
          </p:cNvSpPr>
          <p:nvPr/>
        </p:nvSpPr>
        <p:spPr bwMode="auto">
          <a:xfrm>
            <a:off x="3976057" y="68600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累积</a:t>
            </a:r>
            <a:r>
              <a:rPr lang="zh-CN" altLang="en-US" sz="2000" b="1" dirty="0" smtClean="0">
                <a:solidFill>
                  <a:schemeClr val="bg1"/>
                </a:solidFill>
                <a:latin typeface="微软雅黑" pitchFamily="34" charset="-122"/>
                <a:ea typeface="微软雅黑" pitchFamily="34" charset="-122"/>
              </a:rPr>
              <a:t>确认</a:t>
            </a:r>
            <a:endParaRPr lang="zh-CN" altLang="en-US" sz="2000" b="1" dirty="0">
              <a:solidFill>
                <a:schemeClr val="bg1"/>
              </a:solidFill>
              <a:latin typeface="微软雅黑" pitchFamily="34" charset="-122"/>
              <a:ea typeface="微软雅黑" pitchFamily="34" charset="-122"/>
            </a:endParaRPr>
          </a:p>
        </p:txBody>
      </p:sp>
      <p:sp>
        <p:nvSpPr>
          <p:cNvPr id="6" name="Text Box 7"/>
          <p:cNvSpPr txBox="1">
            <a:spLocks noChangeArrowheads="1"/>
          </p:cNvSpPr>
          <p:nvPr/>
        </p:nvSpPr>
        <p:spPr bwMode="auto">
          <a:xfrm>
            <a:off x="4649014" y="2440572"/>
            <a:ext cx="7922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chemeClr val="hlink"/>
                </a:solidFill>
                <a:latin typeface="微软雅黑" pitchFamily="34" charset="-122"/>
                <a:ea typeface="微软雅黑" pitchFamily="34" charset="-122"/>
              </a:rPr>
              <a:t>M3 </a:t>
            </a:r>
            <a:r>
              <a:rPr lang="zh-CN" altLang="en-US" sz="1200" b="1" dirty="0" smtClean="0">
                <a:solidFill>
                  <a:schemeClr val="hlink"/>
                </a:solidFill>
                <a:latin typeface="微软雅黑" pitchFamily="34" charset="-122"/>
                <a:ea typeface="微软雅黑" pitchFamily="34" charset="-122"/>
              </a:rPr>
              <a:t>正确</a:t>
            </a:r>
            <a:endParaRPr lang="zh-CN" altLang="en-US" sz="1200" b="1" dirty="0">
              <a:solidFill>
                <a:schemeClr val="hlink"/>
              </a:solidFill>
              <a:latin typeface="微软雅黑" pitchFamily="34" charset="-122"/>
              <a:ea typeface="微软雅黑" pitchFamily="34" charset="-122"/>
            </a:endParaRPr>
          </a:p>
        </p:txBody>
      </p:sp>
      <p:sp>
        <p:nvSpPr>
          <p:cNvPr id="7" name="Text Box 8"/>
          <p:cNvSpPr txBox="1">
            <a:spLocks noChangeArrowheads="1"/>
          </p:cNvSpPr>
          <p:nvPr/>
        </p:nvSpPr>
        <p:spPr bwMode="auto">
          <a:xfrm>
            <a:off x="4649014" y="2686746"/>
            <a:ext cx="7922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chemeClr val="hlink"/>
                </a:solidFill>
                <a:latin typeface="微软雅黑" pitchFamily="34" charset="-122"/>
                <a:ea typeface="微软雅黑" pitchFamily="34" charset="-122"/>
              </a:rPr>
              <a:t>M4 </a:t>
            </a:r>
            <a:r>
              <a:rPr lang="zh-CN" altLang="en-US" sz="1200" b="1" dirty="0" smtClean="0">
                <a:solidFill>
                  <a:schemeClr val="hlink"/>
                </a:solidFill>
                <a:latin typeface="微软雅黑" pitchFamily="34" charset="-122"/>
                <a:ea typeface="微软雅黑" pitchFamily="34" charset="-122"/>
              </a:rPr>
              <a:t>正确</a:t>
            </a:r>
            <a:endParaRPr lang="zh-CN" altLang="en-US" sz="1200" b="1" dirty="0">
              <a:solidFill>
                <a:schemeClr val="hlink"/>
              </a:solidFill>
              <a:latin typeface="微软雅黑" pitchFamily="34" charset="-122"/>
              <a:ea typeface="微软雅黑" pitchFamily="34" charset="-122"/>
            </a:endParaRPr>
          </a:p>
        </p:txBody>
      </p:sp>
      <p:sp>
        <p:nvSpPr>
          <p:cNvPr id="8" name="Text Box 9"/>
          <p:cNvSpPr txBox="1">
            <a:spLocks noChangeArrowheads="1"/>
          </p:cNvSpPr>
          <p:nvPr/>
        </p:nvSpPr>
        <p:spPr bwMode="auto">
          <a:xfrm>
            <a:off x="4649014" y="2939463"/>
            <a:ext cx="7922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chemeClr val="hlink"/>
                </a:solidFill>
                <a:latin typeface="微软雅黑" pitchFamily="34" charset="-122"/>
                <a:ea typeface="微软雅黑" pitchFamily="34" charset="-122"/>
              </a:rPr>
              <a:t>M5 </a:t>
            </a:r>
            <a:r>
              <a:rPr lang="zh-CN" altLang="en-US" sz="1200" b="1" dirty="0" smtClean="0">
                <a:solidFill>
                  <a:schemeClr val="hlink"/>
                </a:solidFill>
                <a:latin typeface="微软雅黑" pitchFamily="34" charset="-122"/>
                <a:ea typeface="微软雅黑" pitchFamily="34" charset="-122"/>
              </a:rPr>
              <a:t>正确</a:t>
            </a:r>
            <a:endParaRPr lang="zh-CN" altLang="en-US" sz="1200" b="1" dirty="0">
              <a:solidFill>
                <a:schemeClr val="hlink"/>
              </a:solidFill>
              <a:latin typeface="微软雅黑" pitchFamily="34" charset="-122"/>
              <a:ea typeface="微软雅黑" pitchFamily="34" charset="-122"/>
            </a:endParaRPr>
          </a:p>
        </p:txBody>
      </p:sp>
      <p:grpSp>
        <p:nvGrpSpPr>
          <p:cNvPr id="3" name="组合 2"/>
          <p:cNvGrpSpPr/>
          <p:nvPr/>
        </p:nvGrpSpPr>
        <p:grpSpPr>
          <a:xfrm>
            <a:off x="1211428" y="1464591"/>
            <a:ext cx="3358863" cy="320244"/>
            <a:chOff x="1211428" y="1464591"/>
            <a:chExt cx="3358863" cy="320244"/>
          </a:xfrm>
        </p:grpSpPr>
        <p:sp>
          <p:nvSpPr>
            <p:cNvPr id="13" name="Line 14"/>
            <p:cNvSpPr>
              <a:spLocks noChangeShapeType="1"/>
            </p:cNvSpPr>
            <p:nvPr/>
          </p:nvSpPr>
          <p:spPr bwMode="auto">
            <a:xfrm>
              <a:off x="1211428" y="1464591"/>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14" name="Group 15"/>
            <p:cNvGrpSpPr>
              <a:grpSpLocks/>
            </p:cNvGrpSpPr>
            <p:nvPr/>
          </p:nvGrpSpPr>
          <p:grpSpPr bwMode="auto">
            <a:xfrm rot="344460">
              <a:off x="1533819" y="1464591"/>
              <a:ext cx="1357040" cy="191711"/>
              <a:chOff x="3024" y="1776"/>
              <a:chExt cx="1008" cy="144"/>
            </a:xfrm>
          </p:grpSpPr>
          <p:sp>
            <p:nvSpPr>
              <p:cNvPr id="96" name="Rectangle 16"/>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M0</a:t>
                </a:r>
                <a:endParaRPr lang="en-US" altLang="zh-CN" sz="1200" b="1" dirty="0">
                  <a:latin typeface="微软雅黑" pitchFamily="34" charset="-122"/>
                  <a:ea typeface="微软雅黑" pitchFamily="34" charset="-122"/>
                </a:endParaRPr>
              </a:p>
            </p:txBody>
          </p:sp>
          <p:sp>
            <p:nvSpPr>
              <p:cNvPr id="97" name="AutoShape 17"/>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4" name="组合 3"/>
          <p:cNvGrpSpPr/>
          <p:nvPr/>
        </p:nvGrpSpPr>
        <p:grpSpPr>
          <a:xfrm>
            <a:off x="1211428" y="1720568"/>
            <a:ext cx="3358863" cy="320244"/>
            <a:chOff x="1211428" y="1720568"/>
            <a:chExt cx="3358863" cy="320244"/>
          </a:xfrm>
        </p:grpSpPr>
        <p:sp>
          <p:nvSpPr>
            <p:cNvPr id="16" name="Line 19"/>
            <p:cNvSpPr>
              <a:spLocks noChangeShapeType="1"/>
            </p:cNvSpPr>
            <p:nvPr/>
          </p:nvSpPr>
          <p:spPr bwMode="auto">
            <a:xfrm>
              <a:off x="1211428" y="1720568"/>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17" name="Group 20"/>
            <p:cNvGrpSpPr>
              <a:grpSpLocks/>
            </p:cNvGrpSpPr>
            <p:nvPr/>
          </p:nvGrpSpPr>
          <p:grpSpPr bwMode="auto">
            <a:xfrm rot="344460">
              <a:off x="1533819" y="1720568"/>
              <a:ext cx="1357040" cy="191711"/>
              <a:chOff x="3024" y="1776"/>
              <a:chExt cx="1008" cy="144"/>
            </a:xfrm>
          </p:grpSpPr>
          <p:sp>
            <p:nvSpPr>
              <p:cNvPr id="94" name="Rectangle 21"/>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M1</a:t>
                </a:r>
                <a:endParaRPr lang="en-US" altLang="zh-CN" sz="1200" b="1" dirty="0">
                  <a:latin typeface="微软雅黑" pitchFamily="34" charset="-122"/>
                  <a:ea typeface="微软雅黑" pitchFamily="34" charset="-122"/>
                </a:endParaRPr>
              </a:p>
            </p:txBody>
          </p:sp>
          <p:sp>
            <p:nvSpPr>
              <p:cNvPr id="95" name="AutoShape 22"/>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100" name="组合 99"/>
          <p:cNvGrpSpPr/>
          <p:nvPr/>
        </p:nvGrpSpPr>
        <p:grpSpPr>
          <a:xfrm>
            <a:off x="1211428" y="2487410"/>
            <a:ext cx="3358863" cy="320244"/>
            <a:chOff x="1211428" y="2487410"/>
            <a:chExt cx="3358863" cy="320244"/>
          </a:xfrm>
        </p:grpSpPr>
        <p:sp>
          <p:nvSpPr>
            <p:cNvPr id="22" name="Line 31"/>
            <p:cNvSpPr>
              <a:spLocks noChangeShapeType="1"/>
            </p:cNvSpPr>
            <p:nvPr/>
          </p:nvSpPr>
          <p:spPr bwMode="auto">
            <a:xfrm>
              <a:off x="1211428" y="2487410"/>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3" name="Group 32"/>
            <p:cNvGrpSpPr>
              <a:grpSpLocks/>
            </p:cNvGrpSpPr>
            <p:nvPr/>
          </p:nvGrpSpPr>
          <p:grpSpPr bwMode="auto">
            <a:xfrm rot="344460">
              <a:off x="1533819" y="2487410"/>
              <a:ext cx="1357040" cy="191711"/>
              <a:chOff x="3024" y="1776"/>
              <a:chExt cx="1008" cy="144"/>
            </a:xfrm>
            <a:solidFill>
              <a:srgbClr val="FFFF99"/>
            </a:solidFill>
          </p:grpSpPr>
          <p:sp>
            <p:nvSpPr>
              <p:cNvPr id="88" name="Rectangle 33"/>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M4</a:t>
                </a:r>
                <a:endParaRPr lang="en-US" altLang="zh-CN" sz="1200" b="1" dirty="0">
                  <a:latin typeface="微软雅黑" pitchFamily="34" charset="-122"/>
                  <a:ea typeface="微软雅黑" pitchFamily="34" charset="-122"/>
                </a:endParaRPr>
              </a:p>
            </p:txBody>
          </p:sp>
          <p:sp>
            <p:nvSpPr>
              <p:cNvPr id="89" name="AutoShape 34"/>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101" name="组合 100"/>
          <p:cNvGrpSpPr/>
          <p:nvPr/>
        </p:nvGrpSpPr>
        <p:grpSpPr>
          <a:xfrm>
            <a:off x="1211428" y="2743388"/>
            <a:ext cx="3358863" cy="320244"/>
            <a:chOff x="1211428" y="2743388"/>
            <a:chExt cx="3358863" cy="320244"/>
          </a:xfrm>
        </p:grpSpPr>
        <p:sp>
          <p:nvSpPr>
            <p:cNvPr id="24" name="Line 35"/>
            <p:cNvSpPr>
              <a:spLocks noChangeShapeType="1"/>
            </p:cNvSpPr>
            <p:nvPr/>
          </p:nvSpPr>
          <p:spPr bwMode="auto">
            <a:xfrm>
              <a:off x="1211428" y="2743388"/>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5" name="Group 36"/>
            <p:cNvGrpSpPr>
              <a:grpSpLocks/>
            </p:cNvGrpSpPr>
            <p:nvPr/>
          </p:nvGrpSpPr>
          <p:grpSpPr bwMode="auto">
            <a:xfrm rot="344460">
              <a:off x="1533819" y="2743388"/>
              <a:ext cx="1357040" cy="191711"/>
              <a:chOff x="3024" y="1776"/>
              <a:chExt cx="1008" cy="144"/>
            </a:xfrm>
            <a:solidFill>
              <a:srgbClr val="FFFF99"/>
            </a:solidFill>
          </p:grpSpPr>
          <p:sp>
            <p:nvSpPr>
              <p:cNvPr id="86" name="Rectangle 37"/>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M5</a:t>
                </a:r>
                <a:endParaRPr lang="en-US" altLang="zh-CN" sz="1200" b="1" dirty="0">
                  <a:latin typeface="微软雅黑" pitchFamily="34" charset="-122"/>
                  <a:ea typeface="微软雅黑" pitchFamily="34" charset="-122"/>
                </a:endParaRPr>
              </a:p>
            </p:txBody>
          </p:sp>
          <p:sp>
            <p:nvSpPr>
              <p:cNvPr id="87" name="AutoShape 38"/>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102" name="组合 101"/>
          <p:cNvGrpSpPr/>
          <p:nvPr/>
        </p:nvGrpSpPr>
        <p:grpSpPr>
          <a:xfrm>
            <a:off x="1211428" y="1825137"/>
            <a:ext cx="3358863" cy="343119"/>
            <a:chOff x="1211428" y="1825137"/>
            <a:chExt cx="3358863" cy="343119"/>
          </a:xfrm>
        </p:grpSpPr>
        <p:sp>
          <p:nvSpPr>
            <p:cNvPr id="15" name="Line 18"/>
            <p:cNvSpPr>
              <a:spLocks noChangeShapeType="1"/>
            </p:cNvSpPr>
            <p:nvPr/>
          </p:nvSpPr>
          <p:spPr bwMode="auto">
            <a:xfrm flipH="1">
              <a:off x="1211428" y="1849101"/>
              <a:ext cx="3358863" cy="319155"/>
            </a:xfrm>
            <a:prstGeom prst="line">
              <a:avLst/>
            </a:prstGeom>
            <a:noFill/>
            <a:ln w="28575">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33" name="Group 50"/>
            <p:cNvGrpSpPr>
              <a:grpSpLocks/>
            </p:cNvGrpSpPr>
            <p:nvPr/>
          </p:nvGrpSpPr>
          <p:grpSpPr bwMode="auto">
            <a:xfrm rot="21254618">
              <a:off x="3213250" y="1825137"/>
              <a:ext cx="775987" cy="191711"/>
              <a:chOff x="3840" y="2448"/>
              <a:chExt cx="576" cy="144"/>
            </a:xfrm>
          </p:grpSpPr>
          <p:sp>
            <p:nvSpPr>
              <p:cNvPr id="80" name="AutoShape 51"/>
              <p:cNvSpPr>
                <a:spLocks noChangeArrowheads="1"/>
              </p:cNvSpPr>
              <p:nvPr/>
            </p:nvSpPr>
            <p:spPr bwMode="auto">
              <a:xfrm flipH="1">
                <a:off x="3840" y="2448"/>
                <a:ext cx="144" cy="144"/>
              </a:xfrm>
              <a:prstGeom prst="rightArrow">
                <a:avLst>
                  <a:gd name="adj1" fmla="val 50000"/>
                  <a:gd name="adj2" fmla="val 25000"/>
                </a:avLst>
              </a:prstGeom>
              <a:solidFill>
                <a:srgbClr val="0000FF"/>
              </a:solidFill>
              <a:ln w="9525">
                <a:solidFill>
                  <a:schemeClr val="tx1"/>
                </a:solidFill>
                <a:miter lim="800000"/>
                <a:headEnd/>
                <a:tailEnd/>
              </a:ln>
              <a:effectLst/>
            </p:spPr>
            <p:txBody>
              <a:bodyPr wrap="none" anchor="ctr"/>
              <a:lstStyle/>
              <a:p>
                <a:endParaRPr lang="zh-CN" altLang="en-US" sz="1100" b="1">
                  <a:solidFill>
                    <a:schemeClr val="bg1"/>
                  </a:solidFill>
                  <a:latin typeface="微软雅黑" pitchFamily="34" charset="-122"/>
                  <a:ea typeface="微软雅黑" pitchFamily="34" charset="-122"/>
                </a:endParaRPr>
              </a:p>
            </p:txBody>
          </p:sp>
          <p:sp>
            <p:nvSpPr>
              <p:cNvPr id="81" name="Rectangle 52"/>
              <p:cNvSpPr>
                <a:spLocks noChangeArrowheads="1"/>
              </p:cNvSpPr>
              <p:nvPr/>
            </p:nvSpPr>
            <p:spPr bwMode="auto">
              <a:xfrm flipH="1">
                <a:off x="3984" y="2448"/>
                <a:ext cx="432"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ACK0</a:t>
                </a:r>
                <a:endParaRPr lang="en-US" altLang="zh-CN" sz="1200" b="1" dirty="0">
                  <a:solidFill>
                    <a:schemeClr val="bg1"/>
                  </a:solidFill>
                  <a:latin typeface="微软雅黑" pitchFamily="34" charset="-122"/>
                  <a:ea typeface="微软雅黑" pitchFamily="34" charset="-122"/>
                </a:endParaRPr>
              </a:p>
            </p:txBody>
          </p:sp>
        </p:grpSp>
      </p:grpSp>
      <p:sp>
        <p:nvSpPr>
          <p:cNvPr id="35" name="Text Box 56"/>
          <p:cNvSpPr txBox="1">
            <a:spLocks noChangeArrowheads="1"/>
          </p:cNvSpPr>
          <p:nvPr/>
        </p:nvSpPr>
        <p:spPr bwMode="auto">
          <a:xfrm>
            <a:off x="4635269" y="1647587"/>
            <a:ext cx="39704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a:latin typeface="微软雅黑" pitchFamily="34" charset="-122"/>
                <a:ea typeface="微软雅黑" pitchFamily="34" charset="-122"/>
              </a:rPr>
              <a:t>ACK1 </a:t>
            </a:r>
            <a:r>
              <a:rPr lang="zh-CN" altLang="en-US" sz="1200" b="1" dirty="0">
                <a:latin typeface="微软雅黑" pitchFamily="34" charset="-122"/>
                <a:ea typeface="微软雅黑" pitchFamily="34" charset="-122"/>
              </a:rPr>
              <a:t>确认 </a:t>
            </a:r>
            <a:r>
              <a:rPr lang="en-US" altLang="zh-CN" sz="1200" b="1" dirty="0" smtClean="0">
                <a:latin typeface="微软雅黑" pitchFamily="34" charset="-122"/>
                <a:ea typeface="微软雅黑" pitchFamily="34" charset="-122"/>
              </a:rPr>
              <a:t>M0</a:t>
            </a:r>
            <a:r>
              <a:rPr lang="zh-CN" altLang="en-US" sz="1200" b="1" dirty="0">
                <a:latin typeface="微软雅黑" pitchFamily="34" charset="-122"/>
                <a:ea typeface="微软雅黑" pitchFamily="34" charset="-122"/>
              </a:rPr>
              <a:t>，将</a:t>
            </a:r>
            <a:r>
              <a:rPr lang="en-US" altLang="zh-CN" sz="1200" b="1" dirty="0">
                <a:latin typeface="微软雅黑" pitchFamily="34" charset="-122"/>
                <a:ea typeface="微软雅黑" pitchFamily="34" charset="-122"/>
              </a:rPr>
              <a:t>M0</a:t>
            </a:r>
            <a:r>
              <a:rPr lang="zh-CN" altLang="en-US" sz="1200" b="1" dirty="0">
                <a:latin typeface="微软雅黑" pitchFamily="34" charset="-122"/>
                <a:ea typeface="微软雅黑" pitchFamily="34" charset="-122"/>
              </a:rPr>
              <a:t>提交给上层协议或</a:t>
            </a:r>
            <a:r>
              <a:rPr lang="zh-CN" altLang="en-US" sz="1200" b="1" dirty="0" smtClean="0">
                <a:latin typeface="微软雅黑" pitchFamily="34" charset="-122"/>
                <a:ea typeface="微软雅黑" pitchFamily="34" charset="-122"/>
              </a:rPr>
              <a:t>用户</a:t>
            </a:r>
            <a:endParaRPr lang="zh-CN" altLang="en-US" sz="1200" b="1" dirty="0">
              <a:latin typeface="微软雅黑" pitchFamily="34" charset="-122"/>
              <a:ea typeface="微软雅黑" pitchFamily="34" charset="-122"/>
            </a:endParaRPr>
          </a:p>
        </p:txBody>
      </p:sp>
      <p:sp>
        <p:nvSpPr>
          <p:cNvPr id="36" name="Text Box 57"/>
          <p:cNvSpPr txBox="1">
            <a:spLocks noChangeArrowheads="1"/>
          </p:cNvSpPr>
          <p:nvPr/>
        </p:nvSpPr>
        <p:spPr bwMode="auto">
          <a:xfrm>
            <a:off x="4649013" y="1916636"/>
            <a:ext cx="37504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a:latin typeface="微软雅黑" pitchFamily="34" charset="-122"/>
                <a:ea typeface="微软雅黑" pitchFamily="34" charset="-122"/>
              </a:rPr>
              <a:t>ACK2 </a:t>
            </a:r>
            <a:r>
              <a:rPr lang="zh-CN" altLang="en-US" sz="1200" b="1" dirty="0">
                <a:latin typeface="微软雅黑" pitchFamily="34" charset="-122"/>
                <a:ea typeface="微软雅黑" pitchFamily="34" charset="-122"/>
              </a:rPr>
              <a:t>确认 </a:t>
            </a:r>
            <a:r>
              <a:rPr lang="en-US" altLang="zh-CN" sz="1200" b="1" dirty="0" smtClean="0">
                <a:latin typeface="微软雅黑" pitchFamily="34" charset="-122"/>
                <a:ea typeface="微软雅黑" pitchFamily="34" charset="-122"/>
              </a:rPr>
              <a:t>M1</a:t>
            </a:r>
            <a:r>
              <a:rPr lang="zh-CN" altLang="en-US" sz="1200" b="1" dirty="0">
                <a:latin typeface="微软雅黑" pitchFamily="34" charset="-122"/>
                <a:ea typeface="微软雅黑" pitchFamily="34" charset="-122"/>
              </a:rPr>
              <a:t>，将</a:t>
            </a:r>
            <a:r>
              <a:rPr lang="en-US" altLang="zh-CN" sz="1200" b="1" dirty="0" smtClean="0">
                <a:latin typeface="微软雅黑" pitchFamily="34" charset="-122"/>
                <a:ea typeface="微软雅黑" pitchFamily="34" charset="-122"/>
              </a:rPr>
              <a:t>M1</a:t>
            </a:r>
            <a:r>
              <a:rPr lang="zh-CN" altLang="en-US" sz="1200" b="1" dirty="0" smtClean="0">
                <a:latin typeface="微软雅黑" pitchFamily="34" charset="-122"/>
                <a:ea typeface="微软雅黑" pitchFamily="34" charset="-122"/>
              </a:rPr>
              <a:t>提交</a:t>
            </a:r>
            <a:r>
              <a:rPr lang="zh-CN" altLang="en-US" sz="1200" b="1" dirty="0">
                <a:latin typeface="微软雅黑" pitchFamily="34" charset="-122"/>
                <a:ea typeface="微软雅黑" pitchFamily="34" charset="-122"/>
              </a:rPr>
              <a:t>给上层协议或</a:t>
            </a:r>
            <a:r>
              <a:rPr lang="zh-CN" altLang="en-US" sz="1200" b="1" dirty="0" smtClean="0">
                <a:latin typeface="微软雅黑" pitchFamily="34" charset="-122"/>
                <a:ea typeface="微软雅黑" pitchFamily="34" charset="-122"/>
              </a:rPr>
              <a:t>用户</a:t>
            </a:r>
            <a:endParaRPr lang="zh-CN" altLang="en-US" sz="1200" b="1" dirty="0">
              <a:latin typeface="微软雅黑" pitchFamily="34" charset="-122"/>
              <a:ea typeface="微软雅黑" pitchFamily="34" charset="-122"/>
            </a:endParaRPr>
          </a:p>
        </p:txBody>
      </p:sp>
      <p:sp>
        <p:nvSpPr>
          <p:cNvPr id="37" name="Text Box 58"/>
          <p:cNvSpPr txBox="1">
            <a:spLocks noChangeArrowheads="1"/>
          </p:cNvSpPr>
          <p:nvPr/>
        </p:nvSpPr>
        <p:spPr bwMode="auto">
          <a:xfrm>
            <a:off x="4649014" y="2175881"/>
            <a:ext cx="7922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chemeClr val="hlink"/>
                </a:solidFill>
                <a:latin typeface="微软雅黑" pitchFamily="34" charset="-122"/>
                <a:ea typeface="微软雅黑" pitchFamily="34" charset="-122"/>
              </a:rPr>
              <a:t>M2 </a:t>
            </a:r>
            <a:r>
              <a:rPr lang="zh-CN" altLang="en-US" sz="1200" b="1" dirty="0" smtClean="0">
                <a:solidFill>
                  <a:schemeClr val="hlink"/>
                </a:solidFill>
                <a:latin typeface="微软雅黑" pitchFamily="34" charset="-122"/>
                <a:ea typeface="微软雅黑" pitchFamily="34" charset="-122"/>
              </a:rPr>
              <a:t>正确</a:t>
            </a:r>
            <a:endParaRPr lang="zh-CN" altLang="en-US" sz="1200" b="1" dirty="0">
              <a:solidFill>
                <a:schemeClr val="hlink"/>
              </a:solidFill>
              <a:latin typeface="微软雅黑" pitchFamily="34" charset="-122"/>
              <a:ea typeface="微软雅黑" pitchFamily="34" charset="-122"/>
            </a:endParaRPr>
          </a:p>
        </p:txBody>
      </p:sp>
      <p:sp>
        <p:nvSpPr>
          <p:cNvPr id="40" name="Text Box 63"/>
          <p:cNvSpPr txBox="1">
            <a:spLocks noChangeArrowheads="1"/>
          </p:cNvSpPr>
          <p:nvPr/>
        </p:nvSpPr>
        <p:spPr bwMode="auto">
          <a:xfrm>
            <a:off x="4649014" y="3234621"/>
            <a:ext cx="1596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latin typeface="微软雅黑" pitchFamily="34" charset="-122"/>
                <a:ea typeface="微软雅黑" pitchFamily="34" charset="-122"/>
              </a:rPr>
              <a:t>ACK5 </a:t>
            </a:r>
            <a:r>
              <a:rPr lang="zh-CN" altLang="en-US" sz="1200" b="1" dirty="0" smtClean="0">
                <a:latin typeface="微软雅黑" pitchFamily="34" charset="-122"/>
                <a:ea typeface="微软雅黑" pitchFamily="34" charset="-122"/>
              </a:rPr>
              <a:t>为累积确认，</a:t>
            </a:r>
            <a:endParaRPr lang="en-US" altLang="zh-CN" sz="1200" b="1" dirty="0" smtClean="0">
              <a:latin typeface="微软雅黑" pitchFamily="34" charset="-122"/>
              <a:ea typeface="微软雅黑" pitchFamily="34" charset="-122"/>
            </a:endParaRPr>
          </a:p>
          <a:p>
            <a:pPr eaLnBrk="1" hangingPunct="1"/>
            <a:r>
              <a:rPr lang="zh-CN" altLang="en-US" sz="1200" b="1" dirty="0" smtClean="0">
                <a:latin typeface="微软雅黑" pitchFamily="34" charset="-122"/>
                <a:ea typeface="微软雅黑" pitchFamily="34" charset="-122"/>
              </a:rPr>
              <a:t>表示 </a:t>
            </a:r>
            <a:r>
              <a:rPr lang="en-US" altLang="zh-CN" sz="1200" b="1" dirty="0" smtClean="0">
                <a:latin typeface="微软雅黑" pitchFamily="34" charset="-122"/>
                <a:ea typeface="微软雅黑" pitchFamily="34" charset="-122"/>
              </a:rPr>
              <a:t>M5 </a:t>
            </a:r>
            <a:r>
              <a:rPr lang="zh-CN" altLang="en-US" sz="1200" b="1" dirty="0" smtClean="0">
                <a:latin typeface="微软雅黑" pitchFamily="34" charset="-122"/>
                <a:ea typeface="微软雅黑" pitchFamily="34" charset="-122"/>
              </a:rPr>
              <a:t>及之前的 </a:t>
            </a:r>
            <a:endParaRPr lang="en-US" altLang="zh-CN" sz="1200" b="1" dirty="0" smtClean="0">
              <a:latin typeface="微软雅黑" pitchFamily="34" charset="-122"/>
              <a:ea typeface="微软雅黑" pitchFamily="34" charset="-122"/>
            </a:endParaRPr>
          </a:p>
          <a:p>
            <a:pPr eaLnBrk="1" hangingPunct="1"/>
            <a:r>
              <a:rPr lang="en-US" altLang="zh-CN" sz="1200" b="1" dirty="0" smtClean="0">
                <a:latin typeface="微软雅黑" pitchFamily="34" charset="-122"/>
                <a:ea typeface="微软雅黑" pitchFamily="34" charset="-122"/>
              </a:rPr>
              <a:t>M2</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3</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4 </a:t>
            </a:r>
            <a:r>
              <a:rPr lang="zh-CN" altLang="en-US" sz="1200" b="1" dirty="0" smtClean="0">
                <a:latin typeface="微软雅黑" pitchFamily="34" charset="-122"/>
                <a:ea typeface="微软雅黑" pitchFamily="34" charset="-122"/>
              </a:rPr>
              <a:t>都正确。</a:t>
            </a:r>
            <a:endParaRPr lang="en-US" altLang="zh-CN" sz="1200" b="1" dirty="0">
              <a:latin typeface="微软雅黑" pitchFamily="34" charset="-122"/>
              <a:ea typeface="微软雅黑" pitchFamily="34" charset="-122"/>
            </a:endParaRPr>
          </a:p>
        </p:txBody>
      </p:sp>
      <p:sp>
        <p:nvSpPr>
          <p:cNvPr id="52" name="Text Box 81"/>
          <p:cNvSpPr txBox="1">
            <a:spLocks noChangeArrowheads="1"/>
          </p:cNvSpPr>
          <p:nvPr/>
        </p:nvSpPr>
        <p:spPr bwMode="auto">
          <a:xfrm>
            <a:off x="6238270" y="3253666"/>
            <a:ext cx="1952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200" b="1" dirty="0" smtClean="0">
                <a:latin typeface="微软雅黑" pitchFamily="34" charset="-122"/>
                <a:ea typeface="微软雅黑" pitchFamily="34" charset="-122"/>
              </a:rPr>
              <a:t>将</a:t>
            </a:r>
            <a:r>
              <a:rPr lang="en-US" altLang="zh-CN" sz="1200" b="1" dirty="0" smtClean="0">
                <a:latin typeface="微软雅黑" pitchFamily="34" charset="-122"/>
                <a:ea typeface="微软雅黑" pitchFamily="34" charset="-122"/>
              </a:rPr>
              <a:t>M2</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M3</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M4</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M5</a:t>
            </a:r>
          </a:p>
          <a:p>
            <a:pPr eaLnBrk="1" hangingPunct="1"/>
            <a:r>
              <a:rPr lang="zh-CN" altLang="en-US" sz="1200" b="1" dirty="0" smtClean="0">
                <a:latin typeface="微软雅黑" pitchFamily="34" charset="-122"/>
                <a:ea typeface="微软雅黑" pitchFamily="34" charset="-122"/>
              </a:rPr>
              <a:t>提交给上层</a:t>
            </a:r>
            <a:r>
              <a:rPr lang="zh-CN" altLang="en-US" sz="1200" b="1" dirty="0">
                <a:latin typeface="微软雅黑" pitchFamily="34" charset="-122"/>
                <a:ea typeface="微软雅黑" pitchFamily="34" charset="-122"/>
              </a:rPr>
              <a:t>协议或</a:t>
            </a:r>
            <a:r>
              <a:rPr lang="zh-CN" altLang="en-US" sz="1200" b="1" dirty="0" smtClean="0">
                <a:latin typeface="微软雅黑" pitchFamily="34" charset="-122"/>
                <a:ea typeface="微软雅黑" pitchFamily="34" charset="-122"/>
              </a:rPr>
              <a:t>用户</a:t>
            </a:r>
            <a:endParaRPr lang="zh-CN" altLang="en-US" sz="1200" b="1" dirty="0">
              <a:latin typeface="微软雅黑" pitchFamily="34" charset="-122"/>
              <a:ea typeface="微软雅黑" pitchFamily="34" charset="-122"/>
            </a:endParaRPr>
          </a:p>
        </p:txBody>
      </p:sp>
      <p:grpSp>
        <p:nvGrpSpPr>
          <p:cNvPr id="104" name="组合 103"/>
          <p:cNvGrpSpPr/>
          <p:nvPr/>
        </p:nvGrpSpPr>
        <p:grpSpPr>
          <a:xfrm>
            <a:off x="1211428" y="3370477"/>
            <a:ext cx="3358863" cy="323512"/>
            <a:chOff x="1211428" y="3370477"/>
            <a:chExt cx="3358863" cy="323512"/>
          </a:xfrm>
        </p:grpSpPr>
        <p:sp>
          <p:nvSpPr>
            <p:cNvPr id="10" name="Line 11"/>
            <p:cNvSpPr>
              <a:spLocks noChangeShapeType="1"/>
            </p:cNvSpPr>
            <p:nvPr/>
          </p:nvSpPr>
          <p:spPr bwMode="auto">
            <a:xfrm flipH="1">
              <a:off x="1211428" y="3373745"/>
              <a:ext cx="3358863" cy="320244"/>
            </a:xfrm>
            <a:prstGeom prst="line">
              <a:avLst/>
            </a:prstGeom>
            <a:noFill/>
            <a:ln w="28575">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58" name="Group 89"/>
            <p:cNvGrpSpPr>
              <a:grpSpLocks/>
            </p:cNvGrpSpPr>
            <p:nvPr/>
          </p:nvGrpSpPr>
          <p:grpSpPr bwMode="auto">
            <a:xfrm rot="21254618">
              <a:off x="3213250" y="3370477"/>
              <a:ext cx="775987" cy="191711"/>
              <a:chOff x="3840" y="2448"/>
              <a:chExt cx="576" cy="144"/>
            </a:xfrm>
          </p:grpSpPr>
          <p:sp>
            <p:nvSpPr>
              <p:cNvPr id="63" name="AutoShape 90"/>
              <p:cNvSpPr>
                <a:spLocks noChangeArrowheads="1"/>
              </p:cNvSpPr>
              <p:nvPr/>
            </p:nvSpPr>
            <p:spPr bwMode="auto">
              <a:xfrm flipH="1">
                <a:off x="3840" y="2448"/>
                <a:ext cx="144" cy="144"/>
              </a:xfrm>
              <a:prstGeom prst="rightArrow">
                <a:avLst>
                  <a:gd name="adj1" fmla="val 50000"/>
                  <a:gd name="adj2" fmla="val 25000"/>
                </a:avLst>
              </a:prstGeom>
              <a:solidFill>
                <a:srgbClr val="0000FF"/>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67" name="Rectangle 91"/>
              <p:cNvSpPr>
                <a:spLocks noChangeArrowheads="1"/>
              </p:cNvSpPr>
              <p:nvPr/>
            </p:nvSpPr>
            <p:spPr bwMode="auto">
              <a:xfrm flipH="1">
                <a:off x="3984" y="2448"/>
                <a:ext cx="432"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ACK5</a:t>
                </a:r>
                <a:endParaRPr lang="en-US" altLang="zh-CN" sz="1200" b="1" dirty="0">
                  <a:solidFill>
                    <a:schemeClr val="bg1"/>
                  </a:solidFill>
                  <a:latin typeface="微软雅黑" pitchFamily="34" charset="-122"/>
                  <a:ea typeface="微软雅黑" pitchFamily="34" charset="-122"/>
                </a:endParaRPr>
              </a:p>
            </p:txBody>
          </p:sp>
        </p:grpSp>
      </p:grpSp>
      <p:grpSp>
        <p:nvGrpSpPr>
          <p:cNvPr id="2" name="组合 1"/>
          <p:cNvGrpSpPr/>
          <p:nvPr/>
        </p:nvGrpSpPr>
        <p:grpSpPr>
          <a:xfrm>
            <a:off x="1211428" y="1237991"/>
            <a:ext cx="3358863" cy="2804856"/>
            <a:chOff x="1211428" y="1211865"/>
            <a:chExt cx="3358863" cy="3028156"/>
          </a:xfrm>
        </p:grpSpPr>
        <p:sp>
          <p:nvSpPr>
            <p:cNvPr id="32" name="Line 49"/>
            <p:cNvSpPr>
              <a:spLocks noChangeShapeType="1"/>
            </p:cNvSpPr>
            <p:nvPr/>
          </p:nvSpPr>
          <p:spPr bwMode="auto">
            <a:xfrm>
              <a:off x="4570291" y="1211865"/>
              <a:ext cx="0" cy="302815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60" name="Line 95"/>
            <p:cNvSpPr>
              <a:spLocks noChangeShapeType="1"/>
            </p:cNvSpPr>
            <p:nvPr/>
          </p:nvSpPr>
          <p:spPr bwMode="auto">
            <a:xfrm>
              <a:off x="1211428" y="1235829"/>
              <a:ext cx="0" cy="3004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grpSp>
        <p:nvGrpSpPr>
          <p:cNvPr id="98" name="组合 97"/>
          <p:cNvGrpSpPr/>
          <p:nvPr/>
        </p:nvGrpSpPr>
        <p:grpSpPr>
          <a:xfrm>
            <a:off x="1211428" y="1976545"/>
            <a:ext cx="3358863" cy="319155"/>
            <a:chOff x="1211428" y="1976545"/>
            <a:chExt cx="3358863" cy="319155"/>
          </a:xfrm>
        </p:grpSpPr>
        <p:sp>
          <p:nvSpPr>
            <p:cNvPr id="18" name="Line 23"/>
            <p:cNvSpPr>
              <a:spLocks noChangeShapeType="1"/>
            </p:cNvSpPr>
            <p:nvPr/>
          </p:nvSpPr>
          <p:spPr bwMode="auto">
            <a:xfrm>
              <a:off x="1211428" y="1976545"/>
              <a:ext cx="3358863" cy="31915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19" name="Group 24"/>
            <p:cNvGrpSpPr>
              <a:grpSpLocks/>
            </p:cNvGrpSpPr>
            <p:nvPr/>
          </p:nvGrpSpPr>
          <p:grpSpPr bwMode="auto">
            <a:xfrm rot="344460">
              <a:off x="1533819" y="1976545"/>
              <a:ext cx="1357040" cy="191711"/>
              <a:chOff x="3024" y="1776"/>
              <a:chExt cx="1008" cy="144"/>
            </a:xfrm>
          </p:grpSpPr>
          <p:sp>
            <p:nvSpPr>
              <p:cNvPr id="92" name="Rectangle 25"/>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M2</a:t>
                </a:r>
                <a:endParaRPr lang="en-US" altLang="zh-CN" sz="1200" b="1" dirty="0">
                  <a:latin typeface="微软雅黑" pitchFamily="34" charset="-122"/>
                  <a:ea typeface="微软雅黑" pitchFamily="34" charset="-122"/>
                </a:endParaRPr>
              </a:p>
            </p:txBody>
          </p:sp>
          <p:sp>
            <p:nvSpPr>
              <p:cNvPr id="93" name="AutoShape 26"/>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103" name="组合 102"/>
          <p:cNvGrpSpPr/>
          <p:nvPr/>
        </p:nvGrpSpPr>
        <p:grpSpPr>
          <a:xfrm>
            <a:off x="1211428" y="2103989"/>
            <a:ext cx="3358863" cy="320244"/>
            <a:chOff x="1211428" y="2103989"/>
            <a:chExt cx="3358863" cy="320244"/>
          </a:xfrm>
        </p:grpSpPr>
        <p:sp>
          <p:nvSpPr>
            <p:cNvPr id="12" name="Line 13"/>
            <p:cNvSpPr>
              <a:spLocks noChangeShapeType="1"/>
            </p:cNvSpPr>
            <p:nvPr/>
          </p:nvSpPr>
          <p:spPr bwMode="auto">
            <a:xfrm flipH="1">
              <a:off x="1211428" y="2103989"/>
              <a:ext cx="3358863" cy="320244"/>
            </a:xfrm>
            <a:prstGeom prst="line">
              <a:avLst/>
            </a:prstGeom>
            <a:noFill/>
            <a:ln w="28575">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34" name="Group 53"/>
            <p:cNvGrpSpPr>
              <a:grpSpLocks/>
            </p:cNvGrpSpPr>
            <p:nvPr/>
          </p:nvGrpSpPr>
          <p:grpSpPr bwMode="auto">
            <a:xfrm rot="21254618">
              <a:off x="3213250" y="2103989"/>
              <a:ext cx="775987" cy="191711"/>
              <a:chOff x="3840" y="2448"/>
              <a:chExt cx="576" cy="144"/>
            </a:xfrm>
          </p:grpSpPr>
          <p:sp>
            <p:nvSpPr>
              <p:cNvPr id="78" name="AutoShape 54"/>
              <p:cNvSpPr>
                <a:spLocks noChangeArrowheads="1"/>
              </p:cNvSpPr>
              <p:nvPr/>
            </p:nvSpPr>
            <p:spPr bwMode="auto">
              <a:xfrm flipH="1">
                <a:off x="3840" y="2448"/>
                <a:ext cx="144" cy="144"/>
              </a:xfrm>
              <a:prstGeom prst="rightArrow">
                <a:avLst>
                  <a:gd name="adj1" fmla="val 50000"/>
                  <a:gd name="adj2" fmla="val 25000"/>
                </a:avLst>
              </a:prstGeom>
              <a:solidFill>
                <a:srgbClr val="0000FF"/>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79" name="Rectangle 55"/>
              <p:cNvSpPr>
                <a:spLocks noChangeArrowheads="1"/>
              </p:cNvSpPr>
              <p:nvPr/>
            </p:nvSpPr>
            <p:spPr bwMode="auto">
              <a:xfrm flipH="1">
                <a:off x="3984" y="2448"/>
                <a:ext cx="432"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ACK1</a:t>
                </a:r>
                <a:endParaRPr lang="en-US" altLang="zh-CN" sz="1200" b="1" dirty="0">
                  <a:solidFill>
                    <a:schemeClr val="bg1"/>
                  </a:solidFill>
                  <a:latin typeface="微软雅黑" pitchFamily="34" charset="-122"/>
                  <a:ea typeface="微软雅黑" pitchFamily="34" charset="-122"/>
                </a:endParaRPr>
              </a:p>
            </p:txBody>
          </p:sp>
        </p:grpSp>
      </p:grpSp>
      <p:grpSp>
        <p:nvGrpSpPr>
          <p:cNvPr id="99" name="组合 98"/>
          <p:cNvGrpSpPr/>
          <p:nvPr/>
        </p:nvGrpSpPr>
        <p:grpSpPr>
          <a:xfrm>
            <a:off x="1211428" y="2232522"/>
            <a:ext cx="3358863" cy="319155"/>
            <a:chOff x="1211428" y="2232522"/>
            <a:chExt cx="3358863" cy="319155"/>
          </a:xfrm>
        </p:grpSpPr>
        <p:sp>
          <p:nvSpPr>
            <p:cNvPr id="20" name="Line 27"/>
            <p:cNvSpPr>
              <a:spLocks noChangeShapeType="1"/>
            </p:cNvSpPr>
            <p:nvPr/>
          </p:nvSpPr>
          <p:spPr bwMode="auto">
            <a:xfrm>
              <a:off x="1211428" y="2232522"/>
              <a:ext cx="3358863" cy="31915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1" name="Group 28"/>
            <p:cNvGrpSpPr>
              <a:grpSpLocks/>
            </p:cNvGrpSpPr>
            <p:nvPr/>
          </p:nvGrpSpPr>
          <p:grpSpPr bwMode="auto">
            <a:xfrm rot="344460">
              <a:off x="1533819" y="2232522"/>
              <a:ext cx="1357040" cy="191711"/>
              <a:chOff x="3024" y="1776"/>
              <a:chExt cx="1008" cy="144"/>
            </a:xfrm>
          </p:grpSpPr>
          <p:sp>
            <p:nvSpPr>
              <p:cNvPr id="90" name="Rectangle 29"/>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M3</a:t>
                </a:r>
                <a:endParaRPr lang="en-US" altLang="zh-CN" sz="1200" b="1" dirty="0">
                  <a:latin typeface="微软雅黑" pitchFamily="34" charset="-122"/>
                  <a:ea typeface="微软雅黑" pitchFamily="34" charset="-122"/>
                </a:endParaRPr>
              </a:p>
            </p:txBody>
          </p:sp>
          <p:sp>
            <p:nvSpPr>
              <p:cNvPr id="91" name="AutoShape 30"/>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spTree>
    <p:extLst>
      <p:ext uri="{BB962C8B-B14F-4D97-AF65-F5344CB8AC3E}">
        <p14:creationId xmlns:p14="http://schemas.microsoft.com/office/powerpoint/2010/main" val="389974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22" presetClass="entr" presetSubtype="8" fill="hold" nodeType="withEffect">
                                  <p:stCondLst>
                                    <p:cond delay="2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par>
                                <p:cTn id="11" presetID="22" presetClass="entr" presetSubtype="8" fill="hold" grpId="0" nodeType="withEffect">
                                  <p:stCondLst>
                                    <p:cond delay="350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2000"/>
                                        <p:tgtEl>
                                          <p:spTgt spid="35"/>
                                        </p:tgtEl>
                                      </p:cBhvr>
                                    </p:animEffect>
                                  </p:childTnLst>
                                </p:cTn>
                              </p:par>
                              <p:par>
                                <p:cTn id="14" presetID="22" presetClass="entr" presetSubtype="2" fill="hold" nodeType="withEffect">
                                  <p:stCondLst>
                                    <p:cond delay="5500"/>
                                  </p:stCondLst>
                                  <p:childTnLst>
                                    <p:set>
                                      <p:cBhvr>
                                        <p:cTn id="15" dur="1" fill="hold">
                                          <p:stCondLst>
                                            <p:cond delay="0"/>
                                          </p:stCondLst>
                                        </p:cTn>
                                        <p:tgtEl>
                                          <p:spTgt spid="102"/>
                                        </p:tgtEl>
                                        <p:attrNameLst>
                                          <p:attrName>style.visibility</p:attrName>
                                        </p:attrNameLst>
                                      </p:cBhvr>
                                      <p:to>
                                        <p:strVal val="visible"/>
                                      </p:to>
                                    </p:set>
                                    <p:animEffect transition="in" filter="wipe(right)">
                                      <p:cBhvr>
                                        <p:cTn id="16" dur="2000"/>
                                        <p:tgtEl>
                                          <p:spTgt spid="102"/>
                                        </p:tgtEl>
                                      </p:cBhvr>
                                    </p:animEffect>
                                  </p:childTnLst>
                                </p:cTn>
                              </p:par>
                              <p:par>
                                <p:cTn id="17" presetID="22" presetClass="entr" presetSubtype="8" fill="hold" nodeType="withEffect">
                                  <p:stCondLst>
                                    <p:cond delay="4750"/>
                                  </p:stCondLst>
                                  <p:childTnLst>
                                    <p:set>
                                      <p:cBhvr>
                                        <p:cTn id="18" dur="1" fill="hold">
                                          <p:stCondLst>
                                            <p:cond delay="0"/>
                                          </p:stCondLst>
                                        </p:cTn>
                                        <p:tgtEl>
                                          <p:spTgt spid="98"/>
                                        </p:tgtEl>
                                        <p:attrNameLst>
                                          <p:attrName>style.visibility</p:attrName>
                                        </p:attrNameLst>
                                      </p:cBhvr>
                                      <p:to>
                                        <p:strVal val="visible"/>
                                      </p:to>
                                    </p:set>
                                    <p:animEffect transition="in" filter="wipe(left)">
                                      <p:cBhvr>
                                        <p:cTn id="19" dur="2000"/>
                                        <p:tgtEl>
                                          <p:spTgt spid="98"/>
                                        </p:tgtEl>
                                      </p:cBhvr>
                                    </p:animEffect>
                                  </p:childTnLst>
                                </p:cTn>
                              </p:par>
                              <p:par>
                                <p:cTn id="20" presetID="22" presetClass="entr" presetSubtype="8" fill="hold" grpId="0" nodeType="withEffect">
                                  <p:stCondLst>
                                    <p:cond delay="700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2000"/>
                                        <p:tgtEl>
                                          <p:spTgt spid="37"/>
                                        </p:tgtEl>
                                      </p:cBhvr>
                                    </p:animEffect>
                                  </p:childTnLst>
                                </p:cTn>
                              </p:par>
                              <p:par>
                                <p:cTn id="23" presetID="22" presetClass="entr" presetSubtype="8" fill="hold" grpId="0" nodeType="withEffect">
                                  <p:stCondLst>
                                    <p:cond delay="500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2000"/>
                                        <p:tgtEl>
                                          <p:spTgt spid="36"/>
                                        </p:tgtEl>
                                      </p:cBhvr>
                                    </p:animEffect>
                                  </p:childTnLst>
                                </p:cTn>
                              </p:par>
                              <p:par>
                                <p:cTn id="26" presetID="22" presetClass="entr" presetSubtype="2" fill="hold" nodeType="withEffect">
                                  <p:stCondLst>
                                    <p:cond delay="7750"/>
                                  </p:stCondLst>
                                  <p:childTnLst>
                                    <p:set>
                                      <p:cBhvr>
                                        <p:cTn id="27" dur="1" fill="hold">
                                          <p:stCondLst>
                                            <p:cond delay="0"/>
                                          </p:stCondLst>
                                        </p:cTn>
                                        <p:tgtEl>
                                          <p:spTgt spid="103"/>
                                        </p:tgtEl>
                                        <p:attrNameLst>
                                          <p:attrName>style.visibility</p:attrName>
                                        </p:attrNameLst>
                                      </p:cBhvr>
                                      <p:to>
                                        <p:strVal val="visible"/>
                                      </p:to>
                                    </p:set>
                                    <p:animEffect transition="in" filter="wipe(right)">
                                      <p:cBhvr>
                                        <p:cTn id="28" dur="2000"/>
                                        <p:tgtEl>
                                          <p:spTgt spid="103"/>
                                        </p:tgtEl>
                                      </p:cBhvr>
                                    </p:animEffect>
                                  </p:childTnLst>
                                </p:cTn>
                              </p:par>
                              <p:par>
                                <p:cTn id="29" presetID="22" presetClass="entr" presetSubtype="8" fill="hold" nodeType="withEffect">
                                  <p:stCondLst>
                                    <p:cond delay="725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2000"/>
                                        <p:tgtEl>
                                          <p:spTgt spid="99"/>
                                        </p:tgtEl>
                                      </p:cBhvr>
                                    </p:animEffect>
                                  </p:childTnLst>
                                </p:cTn>
                              </p:par>
                              <p:par>
                                <p:cTn id="32" presetID="22" presetClass="entr" presetSubtype="8" fill="hold" grpId="0" nodeType="withEffect">
                                  <p:stCondLst>
                                    <p:cond delay="925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2000"/>
                                        <p:tgtEl>
                                          <p:spTgt spid="6"/>
                                        </p:tgtEl>
                                      </p:cBhvr>
                                    </p:animEffect>
                                  </p:childTnLst>
                                </p:cTn>
                              </p:par>
                              <p:par>
                                <p:cTn id="35" presetID="22" presetClass="entr" presetSubtype="8" fill="hold" nodeType="withEffect">
                                  <p:stCondLst>
                                    <p:cond delay="1000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2000"/>
                                        <p:tgtEl>
                                          <p:spTgt spid="100"/>
                                        </p:tgtEl>
                                      </p:cBhvr>
                                    </p:animEffect>
                                  </p:childTnLst>
                                </p:cTn>
                              </p:par>
                              <p:par>
                                <p:cTn id="38" presetID="22" presetClass="entr" presetSubtype="8" fill="hold" grpId="0" nodeType="withEffect">
                                  <p:stCondLst>
                                    <p:cond delay="1200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2000"/>
                                        <p:tgtEl>
                                          <p:spTgt spid="7"/>
                                        </p:tgtEl>
                                      </p:cBhvr>
                                    </p:animEffect>
                                  </p:childTnLst>
                                </p:cTn>
                              </p:par>
                              <p:par>
                                <p:cTn id="41" presetID="22" presetClass="entr" presetSubtype="8" fill="hold" nodeType="withEffect">
                                  <p:stCondLst>
                                    <p:cond delay="11000"/>
                                  </p:stCondLst>
                                  <p:childTnLst>
                                    <p:set>
                                      <p:cBhvr>
                                        <p:cTn id="42" dur="1" fill="hold">
                                          <p:stCondLst>
                                            <p:cond delay="0"/>
                                          </p:stCondLst>
                                        </p:cTn>
                                        <p:tgtEl>
                                          <p:spTgt spid="101"/>
                                        </p:tgtEl>
                                        <p:attrNameLst>
                                          <p:attrName>style.visibility</p:attrName>
                                        </p:attrNameLst>
                                      </p:cBhvr>
                                      <p:to>
                                        <p:strVal val="visible"/>
                                      </p:to>
                                    </p:set>
                                    <p:animEffect transition="in" filter="wipe(left)">
                                      <p:cBhvr>
                                        <p:cTn id="43" dur="2000"/>
                                        <p:tgtEl>
                                          <p:spTgt spid="101"/>
                                        </p:tgtEl>
                                      </p:cBhvr>
                                    </p:animEffect>
                                  </p:childTnLst>
                                </p:cTn>
                              </p:par>
                              <p:par>
                                <p:cTn id="44" presetID="22" presetClass="entr" presetSubtype="8" fill="hold" grpId="0" nodeType="withEffect">
                                  <p:stCondLst>
                                    <p:cond delay="1325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2000"/>
                                        <p:tgtEl>
                                          <p:spTgt spid="8"/>
                                        </p:tgtEl>
                                      </p:cBhvr>
                                    </p:animEffect>
                                  </p:childTnLst>
                                </p:cTn>
                              </p:par>
                            </p:childTnLst>
                          </p:cTn>
                        </p:par>
                        <p:par>
                          <p:cTn id="47" fill="hold">
                            <p:stCondLst>
                              <p:cond delay="15250"/>
                            </p:stCondLst>
                            <p:childTnLst>
                              <p:par>
                                <p:cTn id="48" presetID="22" presetClass="entr" presetSubtype="8" fill="hold" grpId="0" nodeType="afterEffect">
                                  <p:stCondLst>
                                    <p:cond delay="50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2000"/>
                                        <p:tgtEl>
                                          <p:spTgt spid="40"/>
                                        </p:tgtEl>
                                      </p:cBhvr>
                                    </p:animEffect>
                                  </p:childTnLst>
                                </p:cTn>
                              </p:par>
                            </p:childTnLst>
                          </p:cTn>
                        </p:par>
                        <p:par>
                          <p:cTn id="51" fill="hold">
                            <p:stCondLst>
                              <p:cond delay="17750"/>
                            </p:stCondLst>
                            <p:childTnLst>
                              <p:par>
                                <p:cTn id="52" presetID="22" presetClass="entr" presetSubtype="8" fill="hold" grpId="0" nodeType="after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2000"/>
                                        <p:tgtEl>
                                          <p:spTgt spid="52"/>
                                        </p:tgtEl>
                                      </p:cBhvr>
                                    </p:animEffect>
                                  </p:childTnLst>
                                </p:cTn>
                              </p:par>
                            </p:childTnLst>
                          </p:cTn>
                        </p:par>
                        <p:par>
                          <p:cTn id="55" fill="hold">
                            <p:stCondLst>
                              <p:cond delay="19750"/>
                            </p:stCondLst>
                            <p:childTnLst>
                              <p:par>
                                <p:cTn id="56" presetID="22" presetClass="entr" presetSubtype="2" fill="hold" nodeType="after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wipe(right)">
                                      <p:cBhvr>
                                        <p:cTn id="58" dur="2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5" grpId="0"/>
      <p:bldP spid="36" grpId="0"/>
      <p:bldP spid="37" grpId="0"/>
      <p:bldP spid="40" grpId="0"/>
      <p:bldP spid="5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7" name="Rectangle 6"/>
          <p:cNvSpPr>
            <a:spLocks noChangeArrowheads="1"/>
          </p:cNvSpPr>
          <p:nvPr/>
        </p:nvSpPr>
        <p:spPr bwMode="auto">
          <a:xfrm>
            <a:off x="3701583" y="6051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滑动窗口协议</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261256" y="1189757"/>
            <a:ext cx="8608423"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9"/>
          <p:cNvSpPr>
            <a:spLocks noChangeArrowheads="1"/>
          </p:cNvSpPr>
          <p:nvPr/>
        </p:nvSpPr>
        <p:spPr bwMode="auto">
          <a:xfrm>
            <a:off x="1588942" y="1709142"/>
            <a:ext cx="2087240" cy="557244"/>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Text Box 30"/>
          <p:cNvSpPr txBox="1">
            <a:spLocks noChangeArrowheads="1"/>
          </p:cNvSpPr>
          <p:nvPr/>
        </p:nvSpPr>
        <p:spPr bwMode="auto">
          <a:xfrm>
            <a:off x="1579155" y="3479208"/>
            <a:ext cx="20986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33CC"/>
                </a:solidFill>
                <a:latin typeface="微软雅黑" pitchFamily="34" charset="-122"/>
                <a:ea typeface="微软雅黑" pitchFamily="34" charset="-122"/>
              </a:rPr>
              <a:t>(a) </a:t>
            </a:r>
            <a:r>
              <a:rPr lang="zh-CN" altLang="en-US" sz="1400" b="1" dirty="0">
                <a:solidFill>
                  <a:srgbClr val="0033CC"/>
                </a:solidFill>
                <a:latin typeface="微软雅黑" pitchFamily="34" charset="-122"/>
                <a:ea typeface="微软雅黑" pitchFamily="34" charset="-122"/>
              </a:rPr>
              <a:t>发送方维持发送</a:t>
            </a:r>
            <a:r>
              <a:rPr lang="zh-CN" altLang="en-US" sz="1400" b="1" dirty="0" smtClean="0">
                <a:solidFill>
                  <a:srgbClr val="0033CC"/>
                </a:solidFill>
                <a:latin typeface="微软雅黑" pitchFamily="34" charset="-122"/>
                <a:ea typeface="微软雅黑" pitchFamily="34" charset="-122"/>
              </a:rPr>
              <a:t>窗口</a:t>
            </a:r>
            <a:endParaRPr lang="zh-CN" altLang="en-US" sz="1400" b="1" dirty="0">
              <a:solidFill>
                <a:srgbClr val="0033CC"/>
              </a:solidFill>
              <a:latin typeface="微软雅黑" pitchFamily="34" charset="-122"/>
              <a:ea typeface="微软雅黑" pitchFamily="34" charset="-122"/>
            </a:endParaRPr>
          </a:p>
        </p:txBody>
      </p:sp>
      <p:sp>
        <p:nvSpPr>
          <p:cNvPr id="33" name="Text Box 31"/>
          <p:cNvSpPr txBox="1">
            <a:spLocks noChangeArrowheads="1"/>
          </p:cNvSpPr>
          <p:nvPr/>
        </p:nvSpPr>
        <p:spPr bwMode="auto">
          <a:xfrm>
            <a:off x="2209696"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sp>
        <p:nvSpPr>
          <p:cNvPr id="35" name="Rectangle 60"/>
          <p:cNvSpPr>
            <a:spLocks noChangeArrowheads="1"/>
          </p:cNvSpPr>
          <p:nvPr/>
        </p:nvSpPr>
        <p:spPr bwMode="auto">
          <a:xfrm>
            <a:off x="5627381" y="1708170"/>
            <a:ext cx="1252304" cy="558216"/>
          </a:xfrm>
          <a:prstGeom prst="rect">
            <a:avLst/>
          </a:prstGeom>
          <a:solidFill>
            <a:srgbClr val="FFFF99"/>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Rectangle 48"/>
          <p:cNvSpPr>
            <a:spLocks noChangeArrowheads="1"/>
          </p:cNvSpPr>
          <p:nvPr/>
        </p:nvSpPr>
        <p:spPr bwMode="auto">
          <a:xfrm>
            <a:off x="4783709" y="1832435"/>
            <a:ext cx="3759944" cy="309689"/>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Text Box 32"/>
          <p:cNvSpPr txBox="1">
            <a:spLocks noChangeArrowheads="1"/>
          </p:cNvSpPr>
          <p:nvPr/>
        </p:nvSpPr>
        <p:spPr bwMode="auto">
          <a:xfrm>
            <a:off x="5731808" y="3491391"/>
            <a:ext cx="21146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33CC"/>
                </a:solidFill>
                <a:latin typeface="微软雅黑" pitchFamily="34" charset="-122"/>
                <a:ea typeface="微软雅黑" pitchFamily="34" charset="-122"/>
              </a:rPr>
              <a:t>(b) </a:t>
            </a:r>
            <a:r>
              <a:rPr lang="zh-CN" altLang="en-US" sz="1400" b="1" dirty="0" smtClean="0">
                <a:solidFill>
                  <a:srgbClr val="0033CC"/>
                </a:solidFill>
                <a:latin typeface="微软雅黑" pitchFamily="34" charset="-122"/>
                <a:ea typeface="微软雅黑" pitchFamily="34" charset="-122"/>
              </a:rPr>
              <a:t>接收方维持接收窗口</a:t>
            </a:r>
            <a:endParaRPr lang="zh-CN" altLang="en-US" sz="1400" b="1" dirty="0">
              <a:solidFill>
                <a:srgbClr val="0033CC"/>
              </a:solidFill>
              <a:latin typeface="微软雅黑" pitchFamily="34" charset="-122"/>
              <a:ea typeface="微软雅黑" pitchFamily="34" charset="-122"/>
            </a:endParaRPr>
          </a:p>
        </p:txBody>
      </p:sp>
      <p:sp>
        <p:nvSpPr>
          <p:cNvPr id="40" name="Rectangle 36"/>
          <p:cNvSpPr>
            <a:spLocks noChangeArrowheads="1"/>
          </p:cNvSpPr>
          <p:nvPr/>
        </p:nvSpPr>
        <p:spPr bwMode="auto">
          <a:xfrm>
            <a:off x="478370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sp>
        <p:nvSpPr>
          <p:cNvPr id="41" name="Rectangle 37"/>
          <p:cNvSpPr>
            <a:spLocks noChangeArrowheads="1"/>
          </p:cNvSpPr>
          <p:nvPr/>
        </p:nvSpPr>
        <p:spPr bwMode="auto">
          <a:xfrm>
            <a:off x="5201156"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42" name="Rectangle 38"/>
          <p:cNvSpPr>
            <a:spLocks noChangeArrowheads="1"/>
          </p:cNvSpPr>
          <p:nvPr/>
        </p:nvSpPr>
        <p:spPr bwMode="auto">
          <a:xfrm>
            <a:off x="5619575"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43" name="Rectangle 39"/>
          <p:cNvSpPr>
            <a:spLocks noChangeArrowheads="1"/>
          </p:cNvSpPr>
          <p:nvPr/>
        </p:nvSpPr>
        <p:spPr bwMode="auto">
          <a:xfrm>
            <a:off x="603605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4</a:t>
            </a:r>
          </a:p>
        </p:txBody>
      </p:sp>
      <p:sp>
        <p:nvSpPr>
          <p:cNvPr id="44" name="Rectangle 40"/>
          <p:cNvSpPr>
            <a:spLocks noChangeArrowheads="1"/>
          </p:cNvSpPr>
          <p:nvPr/>
        </p:nvSpPr>
        <p:spPr bwMode="auto">
          <a:xfrm>
            <a:off x="6455442"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5</a:t>
            </a:r>
          </a:p>
        </p:txBody>
      </p:sp>
      <p:sp>
        <p:nvSpPr>
          <p:cNvPr id="45" name="Rectangle 41"/>
          <p:cNvSpPr>
            <a:spLocks noChangeArrowheads="1"/>
          </p:cNvSpPr>
          <p:nvPr/>
        </p:nvSpPr>
        <p:spPr bwMode="auto">
          <a:xfrm>
            <a:off x="6873860"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6</a:t>
            </a:r>
          </a:p>
        </p:txBody>
      </p:sp>
      <p:sp>
        <p:nvSpPr>
          <p:cNvPr id="46" name="Rectangle 42"/>
          <p:cNvSpPr>
            <a:spLocks noChangeArrowheads="1"/>
          </p:cNvSpPr>
          <p:nvPr/>
        </p:nvSpPr>
        <p:spPr bwMode="auto">
          <a:xfrm>
            <a:off x="729033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7</a:t>
            </a:r>
          </a:p>
        </p:txBody>
      </p:sp>
      <p:sp>
        <p:nvSpPr>
          <p:cNvPr id="47" name="Rectangle 43"/>
          <p:cNvSpPr>
            <a:spLocks noChangeArrowheads="1"/>
          </p:cNvSpPr>
          <p:nvPr/>
        </p:nvSpPr>
        <p:spPr bwMode="auto">
          <a:xfrm>
            <a:off x="7709727"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8</a:t>
            </a:r>
          </a:p>
        </p:txBody>
      </p:sp>
      <p:sp>
        <p:nvSpPr>
          <p:cNvPr id="48" name="Rectangle 44"/>
          <p:cNvSpPr>
            <a:spLocks noChangeArrowheads="1"/>
          </p:cNvSpPr>
          <p:nvPr/>
        </p:nvSpPr>
        <p:spPr bwMode="auto">
          <a:xfrm>
            <a:off x="8126204"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
        <p:nvSpPr>
          <p:cNvPr id="52" name="Line 49"/>
          <p:cNvSpPr>
            <a:spLocks noChangeShapeType="1"/>
          </p:cNvSpPr>
          <p:nvPr/>
        </p:nvSpPr>
        <p:spPr bwMode="auto">
          <a:xfrm>
            <a:off x="5201156"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Line 50"/>
          <p:cNvSpPr>
            <a:spLocks noChangeShapeType="1"/>
          </p:cNvSpPr>
          <p:nvPr/>
        </p:nvSpPr>
        <p:spPr bwMode="auto">
          <a:xfrm>
            <a:off x="5617633"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Line 51"/>
          <p:cNvSpPr>
            <a:spLocks noChangeShapeType="1"/>
          </p:cNvSpPr>
          <p:nvPr/>
        </p:nvSpPr>
        <p:spPr bwMode="auto">
          <a:xfrm>
            <a:off x="6035081"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Line 52"/>
          <p:cNvSpPr>
            <a:spLocks noChangeShapeType="1"/>
          </p:cNvSpPr>
          <p:nvPr/>
        </p:nvSpPr>
        <p:spPr bwMode="auto">
          <a:xfrm>
            <a:off x="6451558"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Line 53"/>
          <p:cNvSpPr>
            <a:spLocks noChangeShapeType="1"/>
          </p:cNvSpPr>
          <p:nvPr/>
        </p:nvSpPr>
        <p:spPr bwMode="auto">
          <a:xfrm>
            <a:off x="6869006"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Line 54"/>
          <p:cNvSpPr>
            <a:spLocks noChangeShapeType="1"/>
          </p:cNvSpPr>
          <p:nvPr/>
        </p:nvSpPr>
        <p:spPr bwMode="auto">
          <a:xfrm>
            <a:off x="728645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55"/>
          <p:cNvSpPr>
            <a:spLocks noChangeShapeType="1"/>
          </p:cNvSpPr>
          <p:nvPr/>
        </p:nvSpPr>
        <p:spPr bwMode="auto">
          <a:xfrm>
            <a:off x="7702931"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56"/>
          <p:cNvSpPr>
            <a:spLocks noChangeShapeType="1"/>
          </p:cNvSpPr>
          <p:nvPr/>
        </p:nvSpPr>
        <p:spPr bwMode="auto">
          <a:xfrm>
            <a:off x="8120379"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Text Box 61"/>
          <p:cNvSpPr txBox="1">
            <a:spLocks noChangeArrowheads="1"/>
          </p:cNvSpPr>
          <p:nvPr/>
        </p:nvSpPr>
        <p:spPr bwMode="auto">
          <a:xfrm>
            <a:off x="5760870"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接收</a:t>
            </a:r>
            <a:r>
              <a:rPr lang="zh-CN" altLang="en-US" sz="1400" b="1" dirty="0" smtClean="0">
                <a:latin typeface="微软雅黑" pitchFamily="34" charset="-122"/>
                <a:ea typeface="微软雅黑" pitchFamily="34" charset="-122"/>
              </a:rPr>
              <a:t>窗口</a:t>
            </a:r>
            <a:endParaRPr lang="zh-CN" altLang="en-US" sz="1400" b="1" dirty="0">
              <a:latin typeface="微软雅黑" pitchFamily="34" charset="-122"/>
              <a:ea typeface="微软雅黑" pitchFamily="34" charset="-122"/>
            </a:endParaRPr>
          </a:p>
        </p:txBody>
      </p:sp>
      <p:sp>
        <p:nvSpPr>
          <p:cNvPr id="64" name="矩形 63"/>
          <p:cNvSpPr/>
          <p:nvPr/>
        </p:nvSpPr>
        <p:spPr>
          <a:xfrm>
            <a:off x="2298076" y="3958546"/>
            <a:ext cx="479288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发送方和接收方分别维持发送窗口和接收窗口</a:t>
            </a:r>
          </a:p>
        </p:txBody>
      </p:sp>
      <p:sp>
        <p:nvSpPr>
          <p:cNvPr id="8" name="Rectangle 17"/>
          <p:cNvSpPr>
            <a:spLocks noChangeArrowheads="1"/>
          </p:cNvSpPr>
          <p:nvPr/>
        </p:nvSpPr>
        <p:spPr bwMode="auto">
          <a:xfrm>
            <a:off x="748142" y="1833406"/>
            <a:ext cx="3754119" cy="3087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5"/>
          <p:cNvSpPr>
            <a:spLocks noChangeArrowheads="1"/>
          </p:cNvSpPr>
          <p:nvPr/>
        </p:nvSpPr>
        <p:spPr bwMode="auto">
          <a:xfrm>
            <a:off x="748142"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a:t>
            </a:r>
          </a:p>
        </p:txBody>
      </p:sp>
      <p:sp>
        <p:nvSpPr>
          <p:cNvPr id="10" name="Rectangle 6"/>
          <p:cNvSpPr>
            <a:spLocks noChangeArrowheads="1"/>
          </p:cNvSpPr>
          <p:nvPr/>
        </p:nvSpPr>
        <p:spPr bwMode="auto">
          <a:xfrm>
            <a:off x="1165590"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 name="Rectangle 7"/>
          <p:cNvSpPr>
            <a:spLocks noChangeArrowheads="1"/>
          </p:cNvSpPr>
          <p:nvPr/>
        </p:nvSpPr>
        <p:spPr bwMode="auto">
          <a:xfrm>
            <a:off x="1584009"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12" name="Rectangle 8"/>
          <p:cNvSpPr>
            <a:spLocks noChangeArrowheads="1"/>
          </p:cNvSpPr>
          <p:nvPr/>
        </p:nvSpPr>
        <p:spPr bwMode="auto">
          <a:xfrm>
            <a:off x="2001457"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4</a:t>
            </a:r>
          </a:p>
        </p:txBody>
      </p:sp>
      <p:sp>
        <p:nvSpPr>
          <p:cNvPr id="13" name="Rectangle 9"/>
          <p:cNvSpPr>
            <a:spLocks noChangeArrowheads="1"/>
          </p:cNvSpPr>
          <p:nvPr/>
        </p:nvSpPr>
        <p:spPr bwMode="auto">
          <a:xfrm>
            <a:off x="2419876"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5</a:t>
            </a:r>
          </a:p>
        </p:txBody>
      </p:sp>
      <p:sp>
        <p:nvSpPr>
          <p:cNvPr id="14" name="Rectangle 10"/>
          <p:cNvSpPr>
            <a:spLocks noChangeArrowheads="1"/>
          </p:cNvSpPr>
          <p:nvPr/>
        </p:nvSpPr>
        <p:spPr bwMode="auto">
          <a:xfrm>
            <a:off x="2838294"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5" name="Rectangle 11"/>
          <p:cNvSpPr>
            <a:spLocks noChangeArrowheads="1"/>
          </p:cNvSpPr>
          <p:nvPr/>
        </p:nvSpPr>
        <p:spPr bwMode="auto">
          <a:xfrm>
            <a:off x="3255742"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7</a:t>
            </a:r>
          </a:p>
        </p:txBody>
      </p:sp>
      <p:sp>
        <p:nvSpPr>
          <p:cNvPr id="16" name="Rectangle 12"/>
          <p:cNvSpPr>
            <a:spLocks noChangeArrowheads="1"/>
          </p:cNvSpPr>
          <p:nvPr/>
        </p:nvSpPr>
        <p:spPr bwMode="auto">
          <a:xfrm>
            <a:off x="3674161"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8</a:t>
            </a:r>
          </a:p>
        </p:txBody>
      </p:sp>
      <p:sp>
        <p:nvSpPr>
          <p:cNvPr id="21" name="Line 18"/>
          <p:cNvSpPr>
            <a:spLocks noChangeShapeType="1"/>
          </p:cNvSpPr>
          <p:nvPr/>
        </p:nvSpPr>
        <p:spPr bwMode="auto">
          <a:xfrm>
            <a:off x="1165590"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19"/>
          <p:cNvSpPr>
            <a:spLocks noChangeShapeType="1"/>
          </p:cNvSpPr>
          <p:nvPr/>
        </p:nvSpPr>
        <p:spPr bwMode="auto">
          <a:xfrm>
            <a:off x="1583038"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20"/>
          <p:cNvSpPr>
            <a:spLocks noChangeShapeType="1"/>
          </p:cNvSpPr>
          <p:nvPr/>
        </p:nvSpPr>
        <p:spPr bwMode="auto">
          <a:xfrm>
            <a:off x="1999515"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21"/>
          <p:cNvSpPr>
            <a:spLocks noChangeShapeType="1"/>
          </p:cNvSpPr>
          <p:nvPr/>
        </p:nvSpPr>
        <p:spPr bwMode="auto">
          <a:xfrm>
            <a:off x="241696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833440"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3250889"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a:off x="366833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a:off x="408481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Rectangle 44"/>
          <p:cNvSpPr>
            <a:spLocks noChangeArrowheads="1"/>
          </p:cNvSpPr>
          <p:nvPr/>
        </p:nvSpPr>
        <p:spPr bwMode="auto">
          <a:xfrm>
            <a:off x="4084813" y="1832434"/>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42185522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7" name="Rectangle 6"/>
          <p:cNvSpPr>
            <a:spLocks noChangeArrowheads="1"/>
          </p:cNvSpPr>
          <p:nvPr/>
        </p:nvSpPr>
        <p:spPr bwMode="auto">
          <a:xfrm>
            <a:off x="3701583" y="6051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滑动窗口协议</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261256" y="1189757"/>
            <a:ext cx="8608423"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9"/>
          <p:cNvSpPr>
            <a:spLocks noChangeArrowheads="1"/>
          </p:cNvSpPr>
          <p:nvPr/>
        </p:nvSpPr>
        <p:spPr bwMode="auto">
          <a:xfrm>
            <a:off x="1588942" y="1709142"/>
            <a:ext cx="2087240" cy="557244"/>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Text Box 30"/>
          <p:cNvSpPr txBox="1">
            <a:spLocks noChangeArrowheads="1"/>
          </p:cNvSpPr>
          <p:nvPr/>
        </p:nvSpPr>
        <p:spPr bwMode="auto">
          <a:xfrm>
            <a:off x="1579155" y="3479208"/>
            <a:ext cx="20986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33CC"/>
                </a:solidFill>
                <a:latin typeface="微软雅黑" pitchFamily="34" charset="-122"/>
                <a:ea typeface="微软雅黑" pitchFamily="34" charset="-122"/>
              </a:rPr>
              <a:t>(a) </a:t>
            </a:r>
            <a:r>
              <a:rPr lang="zh-CN" altLang="en-US" sz="1400" b="1" dirty="0">
                <a:solidFill>
                  <a:srgbClr val="0033CC"/>
                </a:solidFill>
                <a:latin typeface="微软雅黑" pitchFamily="34" charset="-122"/>
                <a:ea typeface="微软雅黑" pitchFamily="34" charset="-122"/>
              </a:rPr>
              <a:t>发送方维持发送</a:t>
            </a:r>
            <a:r>
              <a:rPr lang="zh-CN" altLang="en-US" sz="1400" b="1" dirty="0" smtClean="0">
                <a:solidFill>
                  <a:srgbClr val="0033CC"/>
                </a:solidFill>
                <a:latin typeface="微软雅黑" pitchFamily="34" charset="-122"/>
                <a:ea typeface="微软雅黑" pitchFamily="34" charset="-122"/>
              </a:rPr>
              <a:t>窗口</a:t>
            </a:r>
            <a:endParaRPr lang="zh-CN" altLang="en-US" sz="1400" b="1" dirty="0">
              <a:solidFill>
                <a:srgbClr val="0033CC"/>
              </a:solidFill>
              <a:latin typeface="微软雅黑" pitchFamily="34" charset="-122"/>
              <a:ea typeface="微软雅黑" pitchFamily="34" charset="-122"/>
            </a:endParaRPr>
          </a:p>
        </p:txBody>
      </p:sp>
      <p:sp>
        <p:nvSpPr>
          <p:cNvPr id="33" name="Text Box 31"/>
          <p:cNvSpPr txBox="1">
            <a:spLocks noChangeArrowheads="1"/>
          </p:cNvSpPr>
          <p:nvPr/>
        </p:nvSpPr>
        <p:spPr bwMode="auto">
          <a:xfrm>
            <a:off x="2209696"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sp>
        <p:nvSpPr>
          <p:cNvPr id="35" name="Rectangle 60"/>
          <p:cNvSpPr>
            <a:spLocks noChangeArrowheads="1"/>
          </p:cNvSpPr>
          <p:nvPr/>
        </p:nvSpPr>
        <p:spPr bwMode="auto">
          <a:xfrm>
            <a:off x="5627381" y="1708170"/>
            <a:ext cx="1252304" cy="558216"/>
          </a:xfrm>
          <a:prstGeom prst="rect">
            <a:avLst/>
          </a:prstGeom>
          <a:solidFill>
            <a:srgbClr val="FFFF00"/>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Rectangle 48"/>
          <p:cNvSpPr>
            <a:spLocks noChangeArrowheads="1"/>
          </p:cNvSpPr>
          <p:nvPr/>
        </p:nvSpPr>
        <p:spPr bwMode="auto">
          <a:xfrm>
            <a:off x="4783709" y="1832435"/>
            <a:ext cx="3759944" cy="309689"/>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Text Box 32"/>
          <p:cNvSpPr txBox="1">
            <a:spLocks noChangeArrowheads="1"/>
          </p:cNvSpPr>
          <p:nvPr/>
        </p:nvSpPr>
        <p:spPr bwMode="auto">
          <a:xfrm>
            <a:off x="5731808" y="3491391"/>
            <a:ext cx="21146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33CC"/>
                </a:solidFill>
                <a:latin typeface="微软雅黑" pitchFamily="34" charset="-122"/>
                <a:ea typeface="微软雅黑" pitchFamily="34" charset="-122"/>
              </a:rPr>
              <a:t>(b) </a:t>
            </a:r>
            <a:r>
              <a:rPr lang="zh-CN" altLang="en-US" sz="1400" b="1" dirty="0" smtClean="0">
                <a:solidFill>
                  <a:srgbClr val="0033CC"/>
                </a:solidFill>
                <a:latin typeface="微软雅黑" pitchFamily="34" charset="-122"/>
                <a:ea typeface="微软雅黑" pitchFamily="34" charset="-122"/>
              </a:rPr>
              <a:t>接收方维持接收窗口</a:t>
            </a:r>
            <a:endParaRPr lang="zh-CN" altLang="en-US" sz="1400" b="1" dirty="0">
              <a:solidFill>
                <a:srgbClr val="0033CC"/>
              </a:solidFill>
              <a:latin typeface="微软雅黑" pitchFamily="34" charset="-122"/>
              <a:ea typeface="微软雅黑" pitchFamily="34" charset="-122"/>
            </a:endParaRPr>
          </a:p>
        </p:txBody>
      </p:sp>
      <p:sp>
        <p:nvSpPr>
          <p:cNvPr id="40" name="Rectangle 36"/>
          <p:cNvSpPr>
            <a:spLocks noChangeArrowheads="1"/>
          </p:cNvSpPr>
          <p:nvPr/>
        </p:nvSpPr>
        <p:spPr bwMode="auto">
          <a:xfrm>
            <a:off x="478370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sp>
        <p:nvSpPr>
          <p:cNvPr id="41" name="Rectangle 37"/>
          <p:cNvSpPr>
            <a:spLocks noChangeArrowheads="1"/>
          </p:cNvSpPr>
          <p:nvPr/>
        </p:nvSpPr>
        <p:spPr bwMode="auto">
          <a:xfrm>
            <a:off x="5201156"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42" name="Rectangle 38"/>
          <p:cNvSpPr>
            <a:spLocks noChangeArrowheads="1"/>
          </p:cNvSpPr>
          <p:nvPr/>
        </p:nvSpPr>
        <p:spPr bwMode="auto">
          <a:xfrm>
            <a:off x="5619575"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43" name="Rectangle 39"/>
          <p:cNvSpPr>
            <a:spLocks noChangeArrowheads="1"/>
          </p:cNvSpPr>
          <p:nvPr/>
        </p:nvSpPr>
        <p:spPr bwMode="auto">
          <a:xfrm>
            <a:off x="603605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4</a:t>
            </a:r>
          </a:p>
        </p:txBody>
      </p:sp>
      <p:sp>
        <p:nvSpPr>
          <p:cNvPr id="44" name="Rectangle 40"/>
          <p:cNvSpPr>
            <a:spLocks noChangeArrowheads="1"/>
          </p:cNvSpPr>
          <p:nvPr/>
        </p:nvSpPr>
        <p:spPr bwMode="auto">
          <a:xfrm>
            <a:off x="6455442"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5</a:t>
            </a:r>
          </a:p>
        </p:txBody>
      </p:sp>
      <p:sp>
        <p:nvSpPr>
          <p:cNvPr id="45" name="Rectangle 41"/>
          <p:cNvSpPr>
            <a:spLocks noChangeArrowheads="1"/>
          </p:cNvSpPr>
          <p:nvPr/>
        </p:nvSpPr>
        <p:spPr bwMode="auto">
          <a:xfrm>
            <a:off x="6873860"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6</a:t>
            </a:r>
          </a:p>
        </p:txBody>
      </p:sp>
      <p:sp>
        <p:nvSpPr>
          <p:cNvPr id="46" name="Rectangle 42"/>
          <p:cNvSpPr>
            <a:spLocks noChangeArrowheads="1"/>
          </p:cNvSpPr>
          <p:nvPr/>
        </p:nvSpPr>
        <p:spPr bwMode="auto">
          <a:xfrm>
            <a:off x="729033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7</a:t>
            </a:r>
          </a:p>
        </p:txBody>
      </p:sp>
      <p:sp>
        <p:nvSpPr>
          <p:cNvPr id="47" name="Rectangle 43"/>
          <p:cNvSpPr>
            <a:spLocks noChangeArrowheads="1"/>
          </p:cNvSpPr>
          <p:nvPr/>
        </p:nvSpPr>
        <p:spPr bwMode="auto">
          <a:xfrm>
            <a:off x="7709727"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8</a:t>
            </a:r>
          </a:p>
        </p:txBody>
      </p:sp>
      <p:sp>
        <p:nvSpPr>
          <p:cNvPr id="48" name="Rectangle 44"/>
          <p:cNvSpPr>
            <a:spLocks noChangeArrowheads="1"/>
          </p:cNvSpPr>
          <p:nvPr/>
        </p:nvSpPr>
        <p:spPr bwMode="auto">
          <a:xfrm>
            <a:off x="8126204"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
        <p:nvSpPr>
          <p:cNvPr id="52" name="Line 49"/>
          <p:cNvSpPr>
            <a:spLocks noChangeShapeType="1"/>
          </p:cNvSpPr>
          <p:nvPr/>
        </p:nvSpPr>
        <p:spPr bwMode="auto">
          <a:xfrm>
            <a:off x="5201156"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Line 50"/>
          <p:cNvSpPr>
            <a:spLocks noChangeShapeType="1"/>
          </p:cNvSpPr>
          <p:nvPr/>
        </p:nvSpPr>
        <p:spPr bwMode="auto">
          <a:xfrm>
            <a:off x="5617633"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Line 51"/>
          <p:cNvSpPr>
            <a:spLocks noChangeShapeType="1"/>
          </p:cNvSpPr>
          <p:nvPr/>
        </p:nvSpPr>
        <p:spPr bwMode="auto">
          <a:xfrm>
            <a:off x="6035081"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Line 52"/>
          <p:cNvSpPr>
            <a:spLocks noChangeShapeType="1"/>
          </p:cNvSpPr>
          <p:nvPr/>
        </p:nvSpPr>
        <p:spPr bwMode="auto">
          <a:xfrm>
            <a:off x="6451558"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Line 53"/>
          <p:cNvSpPr>
            <a:spLocks noChangeShapeType="1"/>
          </p:cNvSpPr>
          <p:nvPr/>
        </p:nvSpPr>
        <p:spPr bwMode="auto">
          <a:xfrm>
            <a:off x="6869006"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Line 54"/>
          <p:cNvSpPr>
            <a:spLocks noChangeShapeType="1"/>
          </p:cNvSpPr>
          <p:nvPr/>
        </p:nvSpPr>
        <p:spPr bwMode="auto">
          <a:xfrm>
            <a:off x="728645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55"/>
          <p:cNvSpPr>
            <a:spLocks noChangeShapeType="1"/>
          </p:cNvSpPr>
          <p:nvPr/>
        </p:nvSpPr>
        <p:spPr bwMode="auto">
          <a:xfrm>
            <a:off x="7702931"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56"/>
          <p:cNvSpPr>
            <a:spLocks noChangeShapeType="1"/>
          </p:cNvSpPr>
          <p:nvPr/>
        </p:nvSpPr>
        <p:spPr bwMode="auto">
          <a:xfrm>
            <a:off x="8120379"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Text Box 61"/>
          <p:cNvSpPr txBox="1">
            <a:spLocks noChangeArrowheads="1"/>
          </p:cNvSpPr>
          <p:nvPr/>
        </p:nvSpPr>
        <p:spPr bwMode="auto">
          <a:xfrm>
            <a:off x="5760870"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接收</a:t>
            </a:r>
            <a:r>
              <a:rPr lang="zh-CN" altLang="en-US" sz="1400" b="1" dirty="0" smtClean="0">
                <a:latin typeface="微软雅黑" pitchFamily="34" charset="-122"/>
                <a:ea typeface="微软雅黑" pitchFamily="34" charset="-122"/>
              </a:rPr>
              <a:t>窗口</a:t>
            </a:r>
            <a:endParaRPr lang="zh-CN" altLang="en-US" sz="1400" b="1" dirty="0">
              <a:latin typeface="微软雅黑" pitchFamily="34" charset="-122"/>
              <a:ea typeface="微软雅黑" pitchFamily="34" charset="-122"/>
            </a:endParaRPr>
          </a:p>
        </p:txBody>
      </p:sp>
      <p:sp>
        <p:nvSpPr>
          <p:cNvPr id="64" name="矩形 63"/>
          <p:cNvSpPr/>
          <p:nvPr/>
        </p:nvSpPr>
        <p:spPr>
          <a:xfrm>
            <a:off x="2298076" y="3958546"/>
            <a:ext cx="479288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发送方和接收方分别维持发送窗口和接收窗口</a:t>
            </a:r>
          </a:p>
        </p:txBody>
      </p:sp>
      <p:cxnSp>
        <p:nvCxnSpPr>
          <p:cNvPr id="3" name="直接连接符 2"/>
          <p:cNvCxnSpPr/>
          <p:nvPr/>
        </p:nvCxnSpPr>
        <p:spPr>
          <a:xfrm>
            <a:off x="1588942"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665112"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633557"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888182"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588942" y="2884897"/>
            <a:ext cx="2076170" cy="1"/>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 Box 31"/>
          <p:cNvSpPr txBox="1">
            <a:spLocks noChangeArrowheads="1"/>
          </p:cNvSpPr>
          <p:nvPr/>
        </p:nvSpPr>
        <p:spPr bwMode="auto">
          <a:xfrm>
            <a:off x="2025621" y="2895350"/>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发送</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cxnSp>
        <p:nvCxnSpPr>
          <p:cNvPr id="76" name="直接连接符 75"/>
          <p:cNvCxnSpPr/>
          <p:nvPr/>
        </p:nvCxnSpPr>
        <p:spPr>
          <a:xfrm>
            <a:off x="5617633" y="2884897"/>
            <a:ext cx="1283612"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 Box 31"/>
          <p:cNvSpPr txBox="1">
            <a:spLocks noChangeArrowheads="1"/>
          </p:cNvSpPr>
          <p:nvPr/>
        </p:nvSpPr>
        <p:spPr bwMode="auto">
          <a:xfrm>
            <a:off x="5696972" y="2895350"/>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接收</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cxnSp>
        <p:nvCxnSpPr>
          <p:cNvPr id="80" name="直接连接符 79"/>
          <p:cNvCxnSpPr/>
          <p:nvPr/>
        </p:nvCxnSpPr>
        <p:spPr>
          <a:xfrm>
            <a:off x="3543150" y="2171101"/>
            <a:ext cx="829361" cy="275391"/>
          </a:xfrm>
          <a:prstGeom prst="line">
            <a:avLst/>
          </a:prstGeom>
          <a:ln w="19050">
            <a:solidFill>
              <a:srgbClr val="00006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 Box 31"/>
          <p:cNvSpPr txBox="1">
            <a:spLocks noChangeArrowheads="1"/>
          </p:cNvSpPr>
          <p:nvPr/>
        </p:nvSpPr>
        <p:spPr bwMode="auto">
          <a:xfrm>
            <a:off x="4269343" y="246195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smtClean="0">
                <a:solidFill>
                  <a:srgbClr val="CC0099"/>
                </a:solidFill>
                <a:latin typeface="微软雅黑" pitchFamily="34" charset="-122"/>
                <a:ea typeface="微软雅黑" pitchFamily="34" charset="-122"/>
              </a:rPr>
              <a:t>窗口内容</a:t>
            </a:r>
            <a:endParaRPr lang="en-US" altLang="zh-CN" sz="1200" b="1" dirty="0" smtClean="0">
              <a:solidFill>
                <a:srgbClr val="CC0099"/>
              </a:solidFill>
              <a:latin typeface="微软雅黑" pitchFamily="34" charset="-122"/>
              <a:ea typeface="微软雅黑" pitchFamily="34" charset="-122"/>
            </a:endParaRPr>
          </a:p>
        </p:txBody>
      </p:sp>
      <p:cxnSp>
        <p:nvCxnSpPr>
          <p:cNvPr id="84" name="直接连接符 83"/>
          <p:cNvCxnSpPr/>
          <p:nvPr/>
        </p:nvCxnSpPr>
        <p:spPr>
          <a:xfrm flipV="1">
            <a:off x="4965552" y="2184165"/>
            <a:ext cx="787276" cy="303919"/>
          </a:xfrm>
          <a:prstGeom prst="line">
            <a:avLst/>
          </a:prstGeom>
          <a:ln w="19050">
            <a:solidFill>
              <a:srgbClr val="0000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17"/>
          <p:cNvSpPr>
            <a:spLocks noChangeArrowheads="1"/>
          </p:cNvSpPr>
          <p:nvPr/>
        </p:nvSpPr>
        <p:spPr bwMode="auto">
          <a:xfrm>
            <a:off x="748142" y="1833406"/>
            <a:ext cx="3754119" cy="3087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5"/>
          <p:cNvSpPr>
            <a:spLocks noChangeArrowheads="1"/>
          </p:cNvSpPr>
          <p:nvPr/>
        </p:nvSpPr>
        <p:spPr bwMode="auto">
          <a:xfrm>
            <a:off x="748142"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a:t>
            </a:r>
          </a:p>
        </p:txBody>
      </p:sp>
      <p:sp>
        <p:nvSpPr>
          <p:cNvPr id="10" name="Rectangle 6"/>
          <p:cNvSpPr>
            <a:spLocks noChangeArrowheads="1"/>
          </p:cNvSpPr>
          <p:nvPr/>
        </p:nvSpPr>
        <p:spPr bwMode="auto">
          <a:xfrm>
            <a:off x="1165590"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 name="Rectangle 7"/>
          <p:cNvSpPr>
            <a:spLocks noChangeArrowheads="1"/>
          </p:cNvSpPr>
          <p:nvPr/>
        </p:nvSpPr>
        <p:spPr bwMode="auto">
          <a:xfrm>
            <a:off x="1584009"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12" name="Rectangle 8"/>
          <p:cNvSpPr>
            <a:spLocks noChangeArrowheads="1"/>
          </p:cNvSpPr>
          <p:nvPr/>
        </p:nvSpPr>
        <p:spPr bwMode="auto">
          <a:xfrm>
            <a:off x="2001457"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4</a:t>
            </a:r>
          </a:p>
        </p:txBody>
      </p:sp>
      <p:sp>
        <p:nvSpPr>
          <p:cNvPr id="13" name="Rectangle 9"/>
          <p:cNvSpPr>
            <a:spLocks noChangeArrowheads="1"/>
          </p:cNvSpPr>
          <p:nvPr/>
        </p:nvSpPr>
        <p:spPr bwMode="auto">
          <a:xfrm>
            <a:off x="2419876"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5</a:t>
            </a:r>
          </a:p>
        </p:txBody>
      </p:sp>
      <p:sp>
        <p:nvSpPr>
          <p:cNvPr id="14" name="Rectangle 10"/>
          <p:cNvSpPr>
            <a:spLocks noChangeArrowheads="1"/>
          </p:cNvSpPr>
          <p:nvPr/>
        </p:nvSpPr>
        <p:spPr bwMode="auto">
          <a:xfrm>
            <a:off x="2838294"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5" name="Rectangle 11"/>
          <p:cNvSpPr>
            <a:spLocks noChangeArrowheads="1"/>
          </p:cNvSpPr>
          <p:nvPr/>
        </p:nvSpPr>
        <p:spPr bwMode="auto">
          <a:xfrm>
            <a:off x="3255742"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7</a:t>
            </a:r>
          </a:p>
        </p:txBody>
      </p:sp>
      <p:sp>
        <p:nvSpPr>
          <p:cNvPr id="16" name="Rectangle 12"/>
          <p:cNvSpPr>
            <a:spLocks noChangeArrowheads="1"/>
          </p:cNvSpPr>
          <p:nvPr/>
        </p:nvSpPr>
        <p:spPr bwMode="auto">
          <a:xfrm>
            <a:off x="3674161"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8</a:t>
            </a:r>
          </a:p>
        </p:txBody>
      </p:sp>
      <p:sp>
        <p:nvSpPr>
          <p:cNvPr id="21" name="Line 18"/>
          <p:cNvSpPr>
            <a:spLocks noChangeShapeType="1"/>
          </p:cNvSpPr>
          <p:nvPr/>
        </p:nvSpPr>
        <p:spPr bwMode="auto">
          <a:xfrm>
            <a:off x="1165590"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19"/>
          <p:cNvSpPr>
            <a:spLocks noChangeShapeType="1"/>
          </p:cNvSpPr>
          <p:nvPr/>
        </p:nvSpPr>
        <p:spPr bwMode="auto">
          <a:xfrm>
            <a:off x="1583038"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20"/>
          <p:cNvSpPr>
            <a:spLocks noChangeShapeType="1"/>
          </p:cNvSpPr>
          <p:nvPr/>
        </p:nvSpPr>
        <p:spPr bwMode="auto">
          <a:xfrm>
            <a:off x="1999515"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21"/>
          <p:cNvSpPr>
            <a:spLocks noChangeShapeType="1"/>
          </p:cNvSpPr>
          <p:nvPr/>
        </p:nvSpPr>
        <p:spPr bwMode="auto">
          <a:xfrm>
            <a:off x="241696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833440"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3250889"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a:off x="366833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a:off x="408481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Rectangle 44"/>
          <p:cNvSpPr>
            <a:spLocks noChangeArrowheads="1"/>
          </p:cNvSpPr>
          <p:nvPr/>
        </p:nvSpPr>
        <p:spPr bwMode="auto">
          <a:xfrm>
            <a:off x="4084813" y="1832434"/>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
        <p:nvSpPr>
          <p:cNvPr id="94" name="线形标注 2 93"/>
          <p:cNvSpPr/>
          <p:nvPr/>
        </p:nvSpPr>
        <p:spPr>
          <a:xfrm>
            <a:off x="6990758" y="2895350"/>
            <a:ext cx="927207" cy="513791"/>
          </a:xfrm>
          <a:prstGeom prst="borderCallout2">
            <a:avLst>
              <a:gd name="adj1" fmla="val 79186"/>
              <a:gd name="adj2" fmla="val 599"/>
              <a:gd name="adj3" fmla="val 79186"/>
              <a:gd name="adj4" fmla="val -20240"/>
              <a:gd name="adj5" fmla="val 40727"/>
              <a:gd name="adj6" fmla="val -38513"/>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1100" b="1" dirty="0" smtClean="0">
                <a:solidFill>
                  <a:schemeClr val="bg1"/>
                </a:solidFill>
                <a:latin typeface="微软雅黑" pitchFamily="34" charset="-122"/>
                <a:ea typeface="微软雅黑" pitchFamily="34" charset="-122"/>
              </a:rPr>
              <a:t>允许接收的分组数量</a:t>
            </a:r>
            <a:endParaRPr lang="zh-CN" altLang="en-US" sz="1100" b="1" dirty="0">
              <a:solidFill>
                <a:schemeClr val="bg1"/>
              </a:solidFill>
              <a:latin typeface="微软雅黑" pitchFamily="34" charset="-122"/>
              <a:ea typeface="微软雅黑" pitchFamily="34" charset="-122"/>
            </a:endParaRPr>
          </a:p>
        </p:txBody>
      </p:sp>
      <p:sp>
        <p:nvSpPr>
          <p:cNvPr id="95" name="线形标注 2 94"/>
          <p:cNvSpPr/>
          <p:nvPr/>
        </p:nvSpPr>
        <p:spPr>
          <a:xfrm>
            <a:off x="545144" y="2895350"/>
            <a:ext cx="955511" cy="513791"/>
          </a:xfrm>
          <a:prstGeom prst="borderCallout2">
            <a:avLst>
              <a:gd name="adj1" fmla="val 79186"/>
              <a:gd name="adj2" fmla="val 100015"/>
              <a:gd name="adj3" fmla="val 79186"/>
              <a:gd name="adj4" fmla="val 145453"/>
              <a:gd name="adj5" fmla="val 43269"/>
              <a:gd name="adj6" fmla="val 166457"/>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1100" b="1" dirty="0" smtClean="0">
                <a:solidFill>
                  <a:schemeClr val="bg1"/>
                </a:solidFill>
                <a:latin typeface="微软雅黑" pitchFamily="34" charset="-122"/>
                <a:ea typeface="微软雅黑" pitchFamily="34" charset="-122"/>
              </a:rPr>
              <a:t>允许发送的分组数量</a:t>
            </a:r>
            <a:endParaRPr lang="zh-CN" altLang="en-US" sz="1100" b="1" dirty="0">
              <a:solidFill>
                <a:schemeClr val="bg1"/>
              </a:solidFill>
              <a:latin typeface="微软雅黑" pitchFamily="34" charset="-122"/>
              <a:ea typeface="微软雅黑" pitchFamily="34" charset="-122"/>
            </a:endParaRPr>
          </a:p>
        </p:txBody>
      </p:sp>
      <p:sp>
        <p:nvSpPr>
          <p:cNvPr id="98" name="矩形 97"/>
          <p:cNvSpPr/>
          <p:nvPr/>
        </p:nvSpPr>
        <p:spPr>
          <a:xfrm>
            <a:off x="4110939" y="2871599"/>
            <a:ext cx="1116343" cy="655109"/>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zh-CN" altLang="en-US" sz="1100" b="1" dirty="0">
                <a:solidFill>
                  <a:schemeClr val="bg1"/>
                </a:solidFill>
                <a:latin typeface="微软雅黑" pitchFamily="34" charset="-122"/>
                <a:ea typeface="微软雅黑" pitchFamily="34" charset="-122"/>
              </a:rPr>
              <a:t>允许</a:t>
            </a:r>
          </a:p>
          <a:p>
            <a:pPr algn="ctr">
              <a:lnSpc>
                <a:spcPts val="1500"/>
              </a:lnSpc>
            </a:pPr>
            <a:r>
              <a:rPr lang="zh-CN" altLang="en-US" sz="1100" b="1" dirty="0">
                <a:solidFill>
                  <a:schemeClr val="bg1"/>
                </a:solidFill>
                <a:latin typeface="微软雅黑" pitchFamily="34" charset="-122"/>
                <a:ea typeface="微软雅黑" pitchFamily="34" charset="-122"/>
              </a:rPr>
              <a:t>发送或接收的分组编号</a:t>
            </a:r>
          </a:p>
        </p:txBody>
      </p:sp>
      <p:cxnSp>
        <p:nvCxnSpPr>
          <p:cNvPr id="100" name="直接连接符 99"/>
          <p:cNvCxnSpPr>
            <a:stCxn id="98" idx="0"/>
            <a:endCxn id="83" idx="2"/>
          </p:cNvCxnSpPr>
          <p:nvPr/>
        </p:nvCxnSpPr>
        <p:spPr>
          <a:xfrm flipV="1">
            <a:off x="4669111" y="2738957"/>
            <a:ext cx="342" cy="1326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881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99559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9155" name="Rectangle 6"/>
          <p:cNvSpPr>
            <a:spLocks noChangeArrowheads="1"/>
          </p:cNvSpPr>
          <p:nvPr/>
        </p:nvSpPr>
        <p:spPr bwMode="auto">
          <a:xfrm>
            <a:off x="3206750" y="971786"/>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端系统之间通信的含义</a:t>
            </a:r>
          </a:p>
        </p:txBody>
      </p:sp>
      <p:sp>
        <p:nvSpPr>
          <p:cNvPr id="49156" name="Rectangle 68"/>
          <p:cNvSpPr>
            <a:spLocks noChangeArrowheads="1"/>
          </p:cNvSpPr>
          <p:nvPr/>
        </p:nvSpPr>
        <p:spPr bwMode="auto">
          <a:xfrm>
            <a:off x="557213" y="1371764"/>
            <a:ext cx="80485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itchFamily="34" charset="-122"/>
                <a:ea typeface="微软雅黑" pitchFamily="34" charset="-122"/>
              </a:rPr>
              <a:t>“主机</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和主机</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进行通信”实际上是指：</a:t>
            </a:r>
            <a:r>
              <a:rPr lang="zh-CN" altLang="en-US" sz="2000" b="1" dirty="0">
                <a:solidFill>
                  <a:srgbClr val="0000FF"/>
                </a:solidFill>
                <a:latin typeface="微软雅黑" pitchFamily="34" charset="-122"/>
                <a:ea typeface="微软雅黑" pitchFamily="34" charset="-122"/>
              </a:rPr>
              <a:t>“运行在主机</a:t>
            </a:r>
            <a:r>
              <a:rPr lang="en-US" altLang="zh-CN" sz="2000" b="1" dirty="0">
                <a:solidFill>
                  <a:srgbClr val="0000FF"/>
                </a:solidFill>
                <a:latin typeface="微软雅黑" pitchFamily="34" charset="-122"/>
                <a:ea typeface="微软雅黑" pitchFamily="34" charset="-122"/>
              </a:rPr>
              <a:t>A</a:t>
            </a:r>
            <a:r>
              <a:rPr lang="zh-CN" altLang="en-US" sz="2000" b="1" dirty="0">
                <a:solidFill>
                  <a:srgbClr val="0000FF"/>
                </a:solidFill>
                <a:latin typeface="微软雅黑" pitchFamily="34" charset="-122"/>
                <a:ea typeface="微软雅黑" pitchFamily="34" charset="-122"/>
              </a:rPr>
              <a:t>上的某个程序和运行在主机</a:t>
            </a:r>
            <a:r>
              <a:rPr lang="en-US" altLang="zh-CN" sz="2000" b="1" dirty="0">
                <a:solidFill>
                  <a:srgbClr val="0000FF"/>
                </a:solidFill>
                <a:latin typeface="微软雅黑" pitchFamily="34" charset="-122"/>
                <a:ea typeface="微软雅黑" pitchFamily="34" charset="-122"/>
              </a:rPr>
              <a:t>B</a:t>
            </a:r>
            <a:r>
              <a:rPr lang="zh-CN" altLang="en-US" sz="2000" b="1" dirty="0">
                <a:solidFill>
                  <a:srgbClr val="0000FF"/>
                </a:solidFill>
                <a:latin typeface="微软雅黑" pitchFamily="34" charset="-122"/>
                <a:ea typeface="微软雅黑" pitchFamily="34" charset="-122"/>
              </a:rPr>
              <a:t>上的另一个程序进行通信”</a:t>
            </a:r>
            <a:r>
              <a:rPr lang="zh-CN" altLang="en-US" sz="2000" b="1" dirty="0" smtClean="0">
                <a:latin typeface="微软雅黑" pitchFamily="34" charset="-122"/>
                <a:ea typeface="微软雅黑" pitchFamily="34" charset="-122"/>
              </a:rPr>
              <a:t>。端</a:t>
            </a:r>
            <a:r>
              <a:rPr lang="zh-CN" altLang="en-US" sz="2000" b="1" dirty="0">
                <a:latin typeface="微软雅黑" pitchFamily="34" charset="-122"/>
                <a:ea typeface="微软雅黑" pitchFamily="34" charset="-122"/>
              </a:rPr>
              <a:t>到端的通信</a:t>
            </a:r>
            <a:r>
              <a:rPr lang="zh-CN" altLang="en-US" sz="2000" b="1" dirty="0" smtClean="0">
                <a:latin typeface="微软雅黑" pitchFamily="34" charset="-122"/>
                <a:ea typeface="微软雅黑" pitchFamily="34" charset="-122"/>
              </a:rPr>
              <a:t>是进程</a:t>
            </a:r>
            <a:r>
              <a:rPr lang="zh-CN" altLang="en-US" sz="2000" b="1" dirty="0">
                <a:latin typeface="微软雅黑" pitchFamily="34" charset="-122"/>
                <a:ea typeface="微软雅黑" pitchFamily="34" charset="-122"/>
              </a:rPr>
              <a:t>之间的通信。</a:t>
            </a:r>
          </a:p>
        </p:txBody>
      </p:sp>
      <p:sp>
        <p:nvSpPr>
          <p:cNvPr id="6" name="对角圆角矩形 5"/>
          <p:cNvSpPr/>
          <p:nvPr/>
        </p:nvSpPr>
        <p:spPr>
          <a:xfrm>
            <a:off x="497959" y="2747339"/>
            <a:ext cx="8107780" cy="124061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725622" y="2821006"/>
            <a:ext cx="77373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solidFill>
                  <a:schemeClr val="bg1"/>
                </a:solidFill>
                <a:latin typeface="微软雅黑" pitchFamily="34" charset="-122"/>
                <a:ea typeface="微软雅黑" pitchFamily="34" charset="-122"/>
              </a:rPr>
              <a:t>即“主机 </a:t>
            </a:r>
            <a:r>
              <a:rPr lang="en-US" altLang="zh-CN" sz="2000" b="1" dirty="0">
                <a:solidFill>
                  <a:schemeClr val="bg1"/>
                </a:solidFill>
                <a:latin typeface="微软雅黑" pitchFamily="34" charset="-122"/>
                <a:ea typeface="微软雅黑" pitchFamily="34" charset="-122"/>
              </a:rPr>
              <a:t>A </a:t>
            </a:r>
            <a:r>
              <a:rPr lang="zh-CN" altLang="en-US" sz="2000" b="1" dirty="0">
                <a:solidFill>
                  <a:schemeClr val="bg1"/>
                </a:solidFill>
                <a:latin typeface="微软雅黑" pitchFamily="34" charset="-122"/>
                <a:ea typeface="微软雅黑" pitchFamily="34" charset="-122"/>
              </a:rPr>
              <a:t>的某个进程和主机 </a:t>
            </a:r>
            <a:r>
              <a:rPr lang="en-US" altLang="zh-CN" sz="2000" b="1" dirty="0">
                <a:solidFill>
                  <a:schemeClr val="bg1"/>
                </a:solidFill>
                <a:latin typeface="微软雅黑" pitchFamily="34" charset="-122"/>
                <a:ea typeface="微软雅黑" pitchFamily="34" charset="-122"/>
              </a:rPr>
              <a:t>B </a:t>
            </a:r>
            <a:r>
              <a:rPr lang="zh-CN" altLang="en-US" sz="2000" b="1" dirty="0">
                <a:solidFill>
                  <a:schemeClr val="bg1"/>
                </a:solidFill>
                <a:latin typeface="微软雅黑" pitchFamily="34" charset="-122"/>
                <a:ea typeface="微软雅黑" pitchFamily="34" charset="-122"/>
              </a:rPr>
              <a:t>上的另一个进程进行通信”</a:t>
            </a:r>
            <a:r>
              <a:rPr lang="zh-CN" altLang="en-US" sz="2000" b="1" dirty="0" smtClean="0">
                <a:solidFill>
                  <a:schemeClr val="bg1"/>
                </a:solidFill>
                <a:latin typeface="微软雅黑" pitchFamily="34" charset="-122"/>
                <a:ea typeface="微软雅黑" pitchFamily="34" charset="-122"/>
              </a:rPr>
              <a:t>。</a:t>
            </a:r>
            <a:endParaRPr lang="en-US" altLang="zh-CN" sz="2000" b="1" dirty="0" smtClean="0">
              <a:solidFill>
                <a:schemeClr val="bg1"/>
              </a:solidFill>
              <a:latin typeface="微软雅黑" pitchFamily="34" charset="-122"/>
              <a:ea typeface="微软雅黑" pitchFamily="34" charset="-122"/>
            </a:endParaRPr>
          </a:p>
          <a:p>
            <a:pPr>
              <a:lnSpc>
                <a:spcPts val="3300"/>
              </a:lnSpc>
              <a:spcBef>
                <a:spcPts val="600"/>
              </a:spcBef>
            </a:pPr>
            <a:r>
              <a:rPr lang="zh-CN" altLang="en-US" sz="2000" b="1" dirty="0" smtClean="0">
                <a:solidFill>
                  <a:schemeClr val="bg1"/>
                </a:solidFill>
                <a:latin typeface="微软雅黑" pitchFamily="34" charset="-122"/>
                <a:ea typeface="微软雅黑" pitchFamily="34" charset="-122"/>
              </a:rPr>
              <a:t>简称</a:t>
            </a:r>
            <a:r>
              <a:rPr lang="zh-CN" altLang="en-US" sz="2000" b="1" dirty="0">
                <a:solidFill>
                  <a:schemeClr val="bg1"/>
                </a:solidFill>
                <a:latin typeface="微软雅黑" pitchFamily="34" charset="-122"/>
                <a:ea typeface="微软雅黑" pitchFamily="34" charset="-122"/>
              </a:rPr>
              <a:t>为“计算机之间通信”。 </a:t>
            </a:r>
          </a:p>
        </p:txBody>
      </p:sp>
    </p:spTree>
    <p:extLst>
      <p:ext uri="{BB962C8B-B14F-4D97-AF65-F5344CB8AC3E}">
        <p14:creationId xmlns:p14="http://schemas.microsoft.com/office/powerpoint/2010/main" val="29079381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820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7" name="Rectangle 6"/>
          <p:cNvSpPr>
            <a:spLocks noChangeArrowheads="1"/>
          </p:cNvSpPr>
          <p:nvPr/>
        </p:nvSpPr>
        <p:spPr bwMode="auto">
          <a:xfrm>
            <a:off x="3701583" y="6051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滑动窗口协议</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545144" y="1207008"/>
            <a:ext cx="8053710"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9"/>
          <p:cNvSpPr>
            <a:spLocks noChangeArrowheads="1"/>
          </p:cNvSpPr>
          <p:nvPr/>
        </p:nvSpPr>
        <p:spPr bwMode="auto">
          <a:xfrm>
            <a:off x="1562816" y="1709142"/>
            <a:ext cx="2087240" cy="557244"/>
          </a:xfrm>
          <a:prstGeom prst="rect">
            <a:avLst/>
          </a:prstGeom>
          <a:solidFill>
            <a:srgbClr val="0000FF"/>
          </a:solidFill>
          <a:ln w="12700">
            <a:solidFill>
              <a:srgbClr val="000066"/>
            </a:solidFill>
            <a:prstDash val="sysDash"/>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Text Box 30"/>
          <p:cNvSpPr txBox="1">
            <a:spLocks noChangeArrowheads="1"/>
          </p:cNvSpPr>
          <p:nvPr/>
        </p:nvSpPr>
        <p:spPr bwMode="auto">
          <a:xfrm>
            <a:off x="952131" y="3479208"/>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smtClean="0">
                <a:solidFill>
                  <a:srgbClr val="0033CC"/>
                </a:solidFill>
                <a:latin typeface="微软雅黑" pitchFamily="34" charset="-122"/>
                <a:ea typeface="微软雅黑" pitchFamily="34" charset="-122"/>
              </a:rPr>
              <a:t>发送后，在收到确认前，发送窗口会变小</a:t>
            </a:r>
            <a:endParaRPr lang="zh-CN" altLang="en-US" sz="1400" b="1" dirty="0">
              <a:solidFill>
                <a:srgbClr val="0033CC"/>
              </a:solidFill>
              <a:latin typeface="微软雅黑" pitchFamily="34" charset="-122"/>
              <a:ea typeface="微软雅黑" pitchFamily="34" charset="-122"/>
            </a:endParaRPr>
          </a:p>
        </p:txBody>
      </p:sp>
      <p:sp>
        <p:nvSpPr>
          <p:cNvPr id="33" name="Text Box 31"/>
          <p:cNvSpPr txBox="1">
            <a:spLocks noChangeArrowheads="1"/>
          </p:cNvSpPr>
          <p:nvPr/>
        </p:nvSpPr>
        <p:spPr bwMode="auto">
          <a:xfrm>
            <a:off x="2183570"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sp>
        <p:nvSpPr>
          <p:cNvPr id="64" name="矩形 63"/>
          <p:cNvSpPr/>
          <p:nvPr/>
        </p:nvSpPr>
        <p:spPr>
          <a:xfrm>
            <a:off x="2271950" y="3958546"/>
            <a:ext cx="479288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发送方和接收方分别维持发送窗口和接收窗口</a:t>
            </a:r>
          </a:p>
        </p:txBody>
      </p:sp>
      <p:cxnSp>
        <p:nvCxnSpPr>
          <p:cNvPr id="3" name="直接连接符 2"/>
          <p:cNvCxnSpPr/>
          <p:nvPr/>
        </p:nvCxnSpPr>
        <p:spPr>
          <a:xfrm>
            <a:off x="1562816"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638986"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562816" y="2884897"/>
            <a:ext cx="2076170" cy="1"/>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 Box 31"/>
          <p:cNvSpPr txBox="1">
            <a:spLocks noChangeArrowheads="1"/>
          </p:cNvSpPr>
          <p:nvPr/>
        </p:nvSpPr>
        <p:spPr bwMode="auto">
          <a:xfrm>
            <a:off x="1999495" y="2895350"/>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发送</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sp>
        <p:nvSpPr>
          <p:cNvPr id="60" name="Rectangle 29"/>
          <p:cNvSpPr>
            <a:spLocks noChangeArrowheads="1"/>
          </p:cNvSpPr>
          <p:nvPr/>
        </p:nvSpPr>
        <p:spPr bwMode="auto">
          <a:xfrm>
            <a:off x="2393750" y="1705811"/>
            <a:ext cx="1256305" cy="557244"/>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2" name="组合 1"/>
          <p:cNvGrpSpPr/>
          <p:nvPr/>
        </p:nvGrpSpPr>
        <p:grpSpPr>
          <a:xfrm>
            <a:off x="722016" y="1832434"/>
            <a:ext cx="3754119" cy="309689"/>
            <a:chOff x="722016" y="1832434"/>
            <a:chExt cx="3754119" cy="309689"/>
          </a:xfrm>
        </p:grpSpPr>
        <p:sp>
          <p:nvSpPr>
            <p:cNvPr id="8" name="Rectangle 17"/>
            <p:cNvSpPr>
              <a:spLocks noChangeArrowheads="1"/>
            </p:cNvSpPr>
            <p:nvPr/>
          </p:nvSpPr>
          <p:spPr bwMode="auto">
            <a:xfrm>
              <a:off x="722016" y="1833406"/>
              <a:ext cx="3754119" cy="3087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5"/>
            <p:cNvSpPr>
              <a:spLocks noChangeArrowheads="1"/>
            </p:cNvSpPr>
            <p:nvPr/>
          </p:nvSpPr>
          <p:spPr bwMode="auto">
            <a:xfrm>
              <a:off x="722016"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a:t>
              </a:r>
            </a:p>
          </p:txBody>
        </p:sp>
        <p:sp>
          <p:nvSpPr>
            <p:cNvPr id="10" name="Rectangle 6"/>
            <p:cNvSpPr>
              <a:spLocks noChangeArrowheads="1"/>
            </p:cNvSpPr>
            <p:nvPr/>
          </p:nvSpPr>
          <p:spPr bwMode="auto">
            <a:xfrm>
              <a:off x="1139464"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 name="Rectangle 7"/>
            <p:cNvSpPr>
              <a:spLocks noChangeArrowheads="1"/>
            </p:cNvSpPr>
            <p:nvPr/>
          </p:nvSpPr>
          <p:spPr bwMode="auto">
            <a:xfrm>
              <a:off x="1557883"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12" name="Rectangle 8"/>
            <p:cNvSpPr>
              <a:spLocks noChangeArrowheads="1"/>
            </p:cNvSpPr>
            <p:nvPr/>
          </p:nvSpPr>
          <p:spPr bwMode="auto">
            <a:xfrm>
              <a:off x="1975331"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4</a:t>
              </a:r>
            </a:p>
          </p:txBody>
        </p:sp>
        <p:sp>
          <p:nvSpPr>
            <p:cNvPr id="13" name="Rectangle 9"/>
            <p:cNvSpPr>
              <a:spLocks noChangeArrowheads="1"/>
            </p:cNvSpPr>
            <p:nvPr/>
          </p:nvSpPr>
          <p:spPr bwMode="auto">
            <a:xfrm>
              <a:off x="2393750"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5</a:t>
              </a:r>
            </a:p>
          </p:txBody>
        </p:sp>
        <p:sp>
          <p:nvSpPr>
            <p:cNvPr id="14" name="Rectangle 10"/>
            <p:cNvSpPr>
              <a:spLocks noChangeArrowheads="1"/>
            </p:cNvSpPr>
            <p:nvPr/>
          </p:nvSpPr>
          <p:spPr bwMode="auto">
            <a:xfrm>
              <a:off x="2812168"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5" name="Rectangle 11"/>
            <p:cNvSpPr>
              <a:spLocks noChangeArrowheads="1"/>
            </p:cNvSpPr>
            <p:nvPr/>
          </p:nvSpPr>
          <p:spPr bwMode="auto">
            <a:xfrm>
              <a:off x="3229616"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7</a:t>
              </a:r>
            </a:p>
          </p:txBody>
        </p:sp>
        <p:sp>
          <p:nvSpPr>
            <p:cNvPr id="16" name="Rectangle 12"/>
            <p:cNvSpPr>
              <a:spLocks noChangeArrowheads="1"/>
            </p:cNvSpPr>
            <p:nvPr/>
          </p:nvSpPr>
          <p:spPr bwMode="auto">
            <a:xfrm>
              <a:off x="3648035"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8</a:t>
              </a:r>
            </a:p>
          </p:txBody>
        </p:sp>
        <p:sp>
          <p:nvSpPr>
            <p:cNvPr id="21" name="Line 18"/>
            <p:cNvSpPr>
              <a:spLocks noChangeShapeType="1"/>
            </p:cNvSpPr>
            <p:nvPr/>
          </p:nvSpPr>
          <p:spPr bwMode="auto">
            <a:xfrm>
              <a:off x="1139464"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19"/>
            <p:cNvSpPr>
              <a:spLocks noChangeShapeType="1"/>
            </p:cNvSpPr>
            <p:nvPr/>
          </p:nvSpPr>
          <p:spPr bwMode="auto">
            <a:xfrm>
              <a:off x="1556912"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20"/>
            <p:cNvSpPr>
              <a:spLocks noChangeShapeType="1"/>
            </p:cNvSpPr>
            <p:nvPr/>
          </p:nvSpPr>
          <p:spPr bwMode="auto">
            <a:xfrm>
              <a:off x="1973389"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21"/>
            <p:cNvSpPr>
              <a:spLocks noChangeShapeType="1"/>
            </p:cNvSpPr>
            <p:nvPr/>
          </p:nvSpPr>
          <p:spPr bwMode="auto">
            <a:xfrm>
              <a:off x="239083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807314"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322476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a:off x="3642211"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a:off x="405868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Rectangle 44"/>
            <p:cNvSpPr>
              <a:spLocks noChangeArrowheads="1"/>
            </p:cNvSpPr>
            <p:nvPr/>
          </p:nvSpPr>
          <p:spPr bwMode="auto">
            <a:xfrm>
              <a:off x="4058687" y="1832434"/>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grpSp>
      <p:cxnSp>
        <p:nvCxnSpPr>
          <p:cNvPr id="61" name="直接连接符 60"/>
          <p:cNvCxnSpPr/>
          <p:nvPr/>
        </p:nvCxnSpPr>
        <p:spPr>
          <a:xfrm>
            <a:off x="2390837" y="2292810"/>
            <a:ext cx="0" cy="333773"/>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393750" y="2492292"/>
            <a:ext cx="1245236"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 Box 31"/>
          <p:cNvSpPr txBox="1">
            <a:spLocks noChangeArrowheads="1"/>
          </p:cNvSpPr>
          <p:nvPr/>
        </p:nvSpPr>
        <p:spPr bwMode="auto">
          <a:xfrm>
            <a:off x="2456700" y="2502744"/>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00000"/>
                </a:solidFill>
                <a:latin typeface="微软雅黑" pitchFamily="34" charset="-122"/>
                <a:ea typeface="微软雅黑" pitchFamily="34" charset="-122"/>
              </a:rPr>
              <a:t>发送</a:t>
            </a:r>
            <a:r>
              <a:rPr lang="zh-CN" altLang="en-US" sz="1200" b="1" dirty="0" smtClean="0">
                <a:solidFill>
                  <a:srgbClr val="C00000"/>
                </a:solidFill>
                <a:latin typeface="微软雅黑" pitchFamily="34" charset="-122"/>
                <a:ea typeface="微软雅黑" pitchFamily="34" charset="-122"/>
              </a:rPr>
              <a:t>窗口大小</a:t>
            </a:r>
            <a:endParaRPr lang="zh-CN" altLang="en-US" sz="1200" b="1" dirty="0">
              <a:solidFill>
                <a:srgbClr val="C00000"/>
              </a:solidFill>
              <a:latin typeface="微软雅黑" pitchFamily="34" charset="-122"/>
              <a:ea typeface="微软雅黑" pitchFamily="34" charset="-122"/>
            </a:endParaRPr>
          </a:p>
        </p:txBody>
      </p:sp>
      <p:sp>
        <p:nvSpPr>
          <p:cNvPr id="74" name="Line 33"/>
          <p:cNvSpPr>
            <a:spLocks noChangeShapeType="1"/>
          </p:cNvSpPr>
          <p:nvPr/>
        </p:nvSpPr>
        <p:spPr bwMode="auto">
          <a:xfrm>
            <a:off x="2391809" y="2389057"/>
            <a:ext cx="408710"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Rectangle 60"/>
          <p:cNvSpPr>
            <a:spLocks noChangeArrowheads="1"/>
          </p:cNvSpPr>
          <p:nvPr/>
        </p:nvSpPr>
        <p:spPr bwMode="auto">
          <a:xfrm>
            <a:off x="5601255" y="1708170"/>
            <a:ext cx="1252304" cy="558216"/>
          </a:xfrm>
          <a:prstGeom prst="rect">
            <a:avLst/>
          </a:prstGeom>
          <a:solidFill>
            <a:srgbClr val="FFFF00"/>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2" name="Rectangle 48"/>
          <p:cNvSpPr>
            <a:spLocks noChangeArrowheads="1"/>
          </p:cNvSpPr>
          <p:nvPr/>
        </p:nvSpPr>
        <p:spPr bwMode="auto">
          <a:xfrm>
            <a:off x="4757583" y="1832435"/>
            <a:ext cx="3759944" cy="309689"/>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Rectangle 36"/>
          <p:cNvSpPr>
            <a:spLocks noChangeArrowheads="1"/>
          </p:cNvSpPr>
          <p:nvPr/>
        </p:nvSpPr>
        <p:spPr bwMode="auto">
          <a:xfrm>
            <a:off x="475758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sp>
        <p:nvSpPr>
          <p:cNvPr id="114" name="Rectangle 37"/>
          <p:cNvSpPr>
            <a:spLocks noChangeArrowheads="1"/>
          </p:cNvSpPr>
          <p:nvPr/>
        </p:nvSpPr>
        <p:spPr bwMode="auto">
          <a:xfrm>
            <a:off x="5175030"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5" name="Rectangle 38"/>
          <p:cNvSpPr>
            <a:spLocks noChangeArrowheads="1"/>
          </p:cNvSpPr>
          <p:nvPr/>
        </p:nvSpPr>
        <p:spPr bwMode="auto">
          <a:xfrm>
            <a:off x="5593449"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116" name="Rectangle 39"/>
          <p:cNvSpPr>
            <a:spLocks noChangeArrowheads="1"/>
          </p:cNvSpPr>
          <p:nvPr/>
        </p:nvSpPr>
        <p:spPr bwMode="auto">
          <a:xfrm>
            <a:off x="6009926"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4</a:t>
            </a:r>
          </a:p>
        </p:txBody>
      </p:sp>
      <p:sp>
        <p:nvSpPr>
          <p:cNvPr id="117" name="Rectangle 40"/>
          <p:cNvSpPr>
            <a:spLocks noChangeArrowheads="1"/>
          </p:cNvSpPr>
          <p:nvPr/>
        </p:nvSpPr>
        <p:spPr bwMode="auto">
          <a:xfrm>
            <a:off x="6429316"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5</a:t>
            </a:r>
          </a:p>
        </p:txBody>
      </p:sp>
      <p:sp>
        <p:nvSpPr>
          <p:cNvPr id="118" name="Rectangle 41"/>
          <p:cNvSpPr>
            <a:spLocks noChangeArrowheads="1"/>
          </p:cNvSpPr>
          <p:nvPr/>
        </p:nvSpPr>
        <p:spPr bwMode="auto">
          <a:xfrm>
            <a:off x="6847734"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6</a:t>
            </a:r>
          </a:p>
        </p:txBody>
      </p:sp>
      <p:sp>
        <p:nvSpPr>
          <p:cNvPr id="119" name="Rectangle 42"/>
          <p:cNvSpPr>
            <a:spLocks noChangeArrowheads="1"/>
          </p:cNvSpPr>
          <p:nvPr/>
        </p:nvSpPr>
        <p:spPr bwMode="auto">
          <a:xfrm>
            <a:off x="726421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7</a:t>
            </a:r>
          </a:p>
        </p:txBody>
      </p:sp>
      <p:sp>
        <p:nvSpPr>
          <p:cNvPr id="120" name="Rectangle 43"/>
          <p:cNvSpPr>
            <a:spLocks noChangeArrowheads="1"/>
          </p:cNvSpPr>
          <p:nvPr/>
        </p:nvSpPr>
        <p:spPr bwMode="auto">
          <a:xfrm>
            <a:off x="7683601"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8</a:t>
            </a:r>
          </a:p>
        </p:txBody>
      </p:sp>
      <p:sp>
        <p:nvSpPr>
          <p:cNvPr id="121" name="Rectangle 44"/>
          <p:cNvSpPr>
            <a:spLocks noChangeArrowheads="1"/>
          </p:cNvSpPr>
          <p:nvPr/>
        </p:nvSpPr>
        <p:spPr bwMode="auto">
          <a:xfrm>
            <a:off x="810007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
        <p:nvSpPr>
          <p:cNvPr id="122" name="Line 49"/>
          <p:cNvSpPr>
            <a:spLocks noChangeShapeType="1"/>
          </p:cNvSpPr>
          <p:nvPr/>
        </p:nvSpPr>
        <p:spPr bwMode="auto">
          <a:xfrm>
            <a:off x="5175030"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Line 50"/>
          <p:cNvSpPr>
            <a:spLocks noChangeShapeType="1"/>
          </p:cNvSpPr>
          <p:nvPr/>
        </p:nvSpPr>
        <p:spPr bwMode="auto">
          <a:xfrm>
            <a:off x="5591507"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4" name="Line 51"/>
          <p:cNvSpPr>
            <a:spLocks noChangeShapeType="1"/>
          </p:cNvSpPr>
          <p:nvPr/>
        </p:nvSpPr>
        <p:spPr bwMode="auto">
          <a:xfrm>
            <a:off x="600895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Line 52"/>
          <p:cNvSpPr>
            <a:spLocks noChangeShapeType="1"/>
          </p:cNvSpPr>
          <p:nvPr/>
        </p:nvSpPr>
        <p:spPr bwMode="auto">
          <a:xfrm>
            <a:off x="6425432"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Line 53"/>
          <p:cNvSpPr>
            <a:spLocks noChangeShapeType="1"/>
          </p:cNvSpPr>
          <p:nvPr/>
        </p:nvSpPr>
        <p:spPr bwMode="auto">
          <a:xfrm>
            <a:off x="6842880"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Line 54"/>
          <p:cNvSpPr>
            <a:spLocks noChangeShapeType="1"/>
          </p:cNvSpPr>
          <p:nvPr/>
        </p:nvSpPr>
        <p:spPr bwMode="auto">
          <a:xfrm>
            <a:off x="7260329"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Line 55"/>
          <p:cNvSpPr>
            <a:spLocks noChangeShapeType="1"/>
          </p:cNvSpPr>
          <p:nvPr/>
        </p:nvSpPr>
        <p:spPr bwMode="auto">
          <a:xfrm>
            <a:off x="767680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9" name="Line 56"/>
          <p:cNvSpPr>
            <a:spLocks noChangeShapeType="1"/>
          </p:cNvSpPr>
          <p:nvPr/>
        </p:nvSpPr>
        <p:spPr bwMode="auto">
          <a:xfrm>
            <a:off x="8094253"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0" name="Text Box 61"/>
          <p:cNvSpPr txBox="1">
            <a:spLocks noChangeArrowheads="1"/>
          </p:cNvSpPr>
          <p:nvPr/>
        </p:nvSpPr>
        <p:spPr bwMode="auto">
          <a:xfrm>
            <a:off x="5734744"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接收</a:t>
            </a:r>
            <a:r>
              <a:rPr lang="zh-CN" altLang="en-US" sz="1400" b="1" dirty="0" smtClean="0">
                <a:latin typeface="微软雅黑" pitchFamily="34" charset="-122"/>
                <a:ea typeface="微软雅黑" pitchFamily="34" charset="-122"/>
              </a:rPr>
              <a:t>窗口</a:t>
            </a:r>
            <a:endParaRPr lang="zh-CN" altLang="en-US" sz="1400" b="1" dirty="0">
              <a:latin typeface="微软雅黑" pitchFamily="34" charset="-122"/>
              <a:ea typeface="微软雅黑" pitchFamily="34" charset="-122"/>
            </a:endParaRPr>
          </a:p>
        </p:txBody>
      </p:sp>
      <p:cxnSp>
        <p:nvCxnSpPr>
          <p:cNvPr id="131" name="直接连接符 130"/>
          <p:cNvCxnSpPr/>
          <p:nvPr/>
        </p:nvCxnSpPr>
        <p:spPr>
          <a:xfrm>
            <a:off x="5607431"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6862056"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591507" y="2884897"/>
            <a:ext cx="1283612"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Text Box 31"/>
          <p:cNvSpPr txBox="1">
            <a:spLocks noChangeArrowheads="1"/>
          </p:cNvSpPr>
          <p:nvPr/>
        </p:nvSpPr>
        <p:spPr bwMode="auto">
          <a:xfrm>
            <a:off x="5670846" y="2895350"/>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接收</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sp>
        <p:nvSpPr>
          <p:cNvPr id="135" name="Line 33"/>
          <p:cNvSpPr>
            <a:spLocks noChangeShapeType="1"/>
          </p:cNvSpPr>
          <p:nvPr/>
        </p:nvSpPr>
        <p:spPr bwMode="auto">
          <a:xfrm>
            <a:off x="6855501" y="1768657"/>
            <a:ext cx="408710"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29956245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70489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7" name="Rectangle 6"/>
          <p:cNvSpPr>
            <a:spLocks noChangeArrowheads="1"/>
          </p:cNvSpPr>
          <p:nvPr/>
        </p:nvSpPr>
        <p:spPr bwMode="auto">
          <a:xfrm>
            <a:off x="3701583" y="68180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滑动窗口协议</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545144" y="1207008"/>
            <a:ext cx="8053710"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9"/>
          <p:cNvSpPr>
            <a:spLocks noChangeArrowheads="1"/>
          </p:cNvSpPr>
          <p:nvPr/>
        </p:nvSpPr>
        <p:spPr bwMode="auto">
          <a:xfrm>
            <a:off x="1562816" y="1709142"/>
            <a:ext cx="2087240" cy="557244"/>
          </a:xfrm>
          <a:prstGeom prst="rect">
            <a:avLst/>
          </a:prstGeom>
          <a:solidFill>
            <a:srgbClr val="0000FF"/>
          </a:solidFill>
          <a:ln w="12700">
            <a:solidFill>
              <a:srgbClr val="000066"/>
            </a:solidFill>
            <a:prstDash val="sysDash"/>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Text Box 31"/>
          <p:cNvSpPr txBox="1">
            <a:spLocks noChangeArrowheads="1"/>
          </p:cNvSpPr>
          <p:nvPr/>
        </p:nvSpPr>
        <p:spPr bwMode="auto">
          <a:xfrm>
            <a:off x="2183570"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sp>
        <p:nvSpPr>
          <p:cNvPr id="64" name="矩形 63"/>
          <p:cNvSpPr/>
          <p:nvPr/>
        </p:nvSpPr>
        <p:spPr>
          <a:xfrm>
            <a:off x="2271950" y="3958546"/>
            <a:ext cx="479288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发送方和接收方分别维持发送窗口和接收窗口</a:t>
            </a:r>
          </a:p>
        </p:txBody>
      </p:sp>
      <p:cxnSp>
        <p:nvCxnSpPr>
          <p:cNvPr id="3" name="直接连接符 2"/>
          <p:cNvCxnSpPr/>
          <p:nvPr/>
        </p:nvCxnSpPr>
        <p:spPr>
          <a:xfrm>
            <a:off x="1562816"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638986"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562816" y="2884897"/>
            <a:ext cx="2076170" cy="1"/>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 Box 31"/>
          <p:cNvSpPr txBox="1">
            <a:spLocks noChangeArrowheads="1"/>
          </p:cNvSpPr>
          <p:nvPr/>
        </p:nvSpPr>
        <p:spPr bwMode="auto">
          <a:xfrm>
            <a:off x="1999495" y="2895350"/>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发送</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sp>
        <p:nvSpPr>
          <p:cNvPr id="60" name="Rectangle 29"/>
          <p:cNvSpPr>
            <a:spLocks noChangeArrowheads="1"/>
          </p:cNvSpPr>
          <p:nvPr/>
        </p:nvSpPr>
        <p:spPr bwMode="auto">
          <a:xfrm>
            <a:off x="2393750" y="1705811"/>
            <a:ext cx="1256305" cy="557244"/>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2" name="组合 1"/>
          <p:cNvGrpSpPr/>
          <p:nvPr/>
        </p:nvGrpSpPr>
        <p:grpSpPr>
          <a:xfrm>
            <a:off x="722016" y="1832434"/>
            <a:ext cx="3754119" cy="309689"/>
            <a:chOff x="722016" y="1832434"/>
            <a:chExt cx="3754119" cy="309689"/>
          </a:xfrm>
        </p:grpSpPr>
        <p:sp>
          <p:nvSpPr>
            <p:cNvPr id="8" name="Rectangle 17"/>
            <p:cNvSpPr>
              <a:spLocks noChangeArrowheads="1"/>
            </p:cNvSpPr>
            <p:nvPr/>
          </p:nvSpPr>
          <p:spPr bwMode="auto">
            <a:xfrm>
              <a:off x="722016" y="1833406"/>
              <a:ext cx="3754119" cy="3087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5"/>
            <p:cNvSpPr>
              <a:spLocks noChangeArrowheads="1"/>
            </p:cNvSpPr>
            <p:nvPr/>
          </p:nvSpPr>
          <p:spPr bwMode="auto">
            <a:xfrm>
              <a:off x="722016"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a:t>
              </a:r>
            </a:p>
          </p:txBody>
        </p:sp>
        <p:sp>
          <p:nvSpPr>
            <p:cNvPr id="10" name="Rectangle 6"/>
            <p:cNvSpPr>
              <a:spLocks noChangeArrowheads="1"/>
            </p:cNvSpPr>
            <p:nvPr/>
          </p:nvSpPr>
          <p:spPr bwMode="auto">
            <a:xfrm>
              <a:off x="1139464"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 name="Rectangle 7"/>
            <p:cNvSpPr>
              <a:spLocks noChangeArrowheads="1"/>
            </p:cNvSpPr>
            <p:nvPr/>
          </p:nvSpPr>
          <p:spPr bwMode="auto">
            <a:xfrm>
              <a:off x="1557883"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3</a:t>
              </a:r>
            </a:p>
          </p:txBody>
        </p:sp>
        <p:sp>
          <p:nvSpPr>
            <p:cNvPr id="12" name="Rectangle 8"/>
            <p:cNvSpPr>
              <a:spLocks noChangeArrowheads="1"/>
            </p:cNvSpPr>
            <p:nvPr/>
          </p:nvSpPr>
          <p:spPr bwMode="auto">
            <a:xfrm>
              <a:off x="1975331"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4</a:t>
              </a:r>
            </a:p>
          </p:txBody>
        </p:sp>
        <p:sp>
          <p:nvSpPr>
            <p:cNvPr id="13" name="Rectangle 9"/>
            <p:cNvSpPr>
              <a:spLocks noChangeArrowheads="1"/>
            </p:cNvSpPr>
            <p:nvPr/>
          </p:nvSpPr>
          <p:spPr bwMode="auto">
            <a:xfrm>
              <a:off x="2393750"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5</a:t>
              </a:r>
            </a:p>
          </p:txBody>
        </p:sp>
        <p:sp>
          <p:nvSpPr>
            <p:cNvPr id="14" name="Rectangle 10"/>
            <p:cNvSpPr>
              <a:spLocks noChangeArrowheads="1"/>
            </p:cNvSpPr>
            <p:nvPr/>
          </p:nvSpPr>
          <p:spPr bwMode="auto">
            <a:xfrm>
              <a:off x="2812168"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5" name="Rectangle 11"/>
            <p:cNvSpPr>
              <a:spLocks noChangeArrowheads="1"/>
            </p:cNvSpPr>
            <p:nvPr/>
          </p:nvSpPr>
          <p:spPr bwMode="auto">
            <a:xfrm>
              <a:off x="3229616"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7</a:t>
              </a:r>
            </a:p>
          </p:txBody>
        </p:sp>
        <p:sp>
          <p:nvSpPr>
            <p:cNvPr id="16" name="Rectangle 12"/>
            <p:cNvSpPr>
              <a:spLocks noChangeArrowheads="1"/>
            </p:cNvSpPr>
            <p:nvPr/>
          </p:nvSpPr>
          <p:spPr bwMode="auto">
            <a:xfrm>
              <a:off x="3648035"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8</a:t>
              </a:r>
            </a:p>
          </p:txBody>
        </p:sp>
        <p:sp>
          <p:nvSpPr>
            <p:cNvPr id="21" name="Line 18"/>
            <p:cNvSpPr>
              <a:spLocks noChangeShapeType="1"/>
            </p:cNvSpPr>
            <p:nvPr/>
          </p:nvSpPr>
          <p:spPr bwMode="auto">
            <a:xfrm>
              <a:off x="1139464"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19"/>
            <p:cNvSpPr>
              <a:spLocks noChangeShapeType="1"/>
            </p:cNvSpPr>
            <p:nvPr/>
          </p:nvSpPr>
          <p:spPr bwMode="auto">
            <a:xfrm>
              <a:off x="1556912"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20"/>
            <p:cNvSpPr>
              <a:spLocks noChangeShapeType="1"/>
            </p:cNvSpPr>
            <p:nvPr/>
          </p:nvSpPr>
          <p:spPr bwMode="auto">
            <a:xfrm>
              <a:off x="1973389"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21"/>
            <p:cNvSpPr>
              <a:spLocks noChangeShapeType="1"/>
            </p:cNvSpPr>
            <p:nvPr/>
          </p:nvSpPr>
          <p:spPr bwMode="auto">
            <a:xfrm>
              <a:off x="239083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807314"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322476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a:off x="3642211"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a:off x="405868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Rectangle 44"/>
            <p:cNvSpPr>
              <a:spLocks noChangeArrowheads="1"/>
            </p:cNvSpPr>
            <p:nvPr/>
          </p:nvSpPr>
          <p:spPr bwMode="auto">
            <a:xfrm>
              <a:off x="4058687" y="1832434"/>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9</a:t>
              </a:r>
            </a:p>
          </p:txBody>
        </p:sp>
      </p:grpSp>
      <p:cxnSp>
        <p:nvCxnSpPr>
          <p:cNvPr id="61" name="直接连接符 60"/>
          <p:cNvCxnSpPr/>
          <p:nvPr/>
        </p:nvCxnSpPr>
        <p:spPr>
          <a:xfrm>
            <a:off x="2390837" y="2292810"/>
            <a:ext cx="0" cy="333773"/>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393750" y="2492292"/>
            <a:ext cx="1245236"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 Box 31"/>
          <p:cNvSpPr txBox="1">
            <a:spLocks noChangeArrowheads="1"/>
          </p:cNvSpPr>
          <p:nvPr/>
        </p:nvSpPr>
        <p:spPr bwMode="auto">
          <a:xfrm>
            <a:off x="2456700" y="2502744"/>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00000"/>
                </a:solidFill>
                <a:latin typeface="微软雅黑" pitchFamily="34" charset="-122"/>
                <a:ea typeface="微软雅黑" pitchFamily="34" charset="-122"/>
              </a:rPr>
              <a:t>发送</a:t>
            </a:r>
            <a:r>
              <a:rPr lang="zh-CN" altLang="en-US" sz="1200" b="1" dirty="0" smtClean="0">
                <a:solidFill>
                  <a:srgbClr val="C00000"/>
                </a:solidFill>
                <a:latin typeface="微软雅黑" pitchFamily="34" charset="-122"/>
                <a:ea typeface="微软雅黑" pitchFamily="34" charset="-122"/>
              </a:rPr>
              <a:t>窗口大小</a:t>
            </a:r>
            <a:endParaRPr lang="zh-CN" altLang="en-US" sz="1200" b="1" dirty="0">
              <a:solidFill>
                <a:srgbClr val="C00000"/>
              </a:solidFill>
              <a:latin typeface="微软雅黑" pitchFamily="34" charset="-122"/>
              <a:ea typeface="微软雅黑" pitchFamily="34" charset="-122"/>
            </a:endParaRPr>
          </a:p>
        </p:txBody>
      </p:sp>
      <p:sp>
        <p:nvSpPr>
          <p:cNvPr id="74" name="Line 33"/>
          <p:cNvSpPr>
            <a:spLocks noChangeShapeType="1"/>
          </p:cNvSpPr>
          <p:nvPr/>
        </p:nvSpPr>
        <p:spPr bwMode="auto">
          <a:xfrm>
            <a:off x="2391809" y="2389057"/>
            <a:ext cx="408710"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Rectangle 60"/>
          <p:cNvSpPr>
            <a:spLocks noChangeArrowheads="1"/>
          </p:cNvSpPr>
          <p:nvPr/>
        </p:nvSpPr>
        <p:spPr bwMode="auto">
          <a:xfrm>
            <a:off x="6424501" y="1708170"/>
            <a:ext cx="1252304" cy="558216"/>
          </a:xfrm>
          <a:prstGeom prst="rect">
            <a:avLst/>
          </a:prstGeom>
          <a:solidFill>
            <a:srgbClr val="FFFF00"/>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4" name="组合 3"/>
          <p:cNvGrpSpPr/>
          <p:nvPr/>
        </p:nvGrpSpPr>
        <p:grpSpPr>
          <a:xfrm>
            <a:off x="4757582" y="1832435"/>
            <a:ext cx="3759945" cy="309689"/>
            <a:chOff x="4757582" y="1832435"/>
            <a:chExt cx="3759945" cy="309689"/>
          </a:xfrm>
        </p:grpSpPr>
        <p:sp>
          <p:nvSpPr>
            <p:cNvPr id="112" name="Rectangle 48"/>
            <p:cNvSpPr>
              <a:spLocks noChangeArrowheads="1"/>
            </p:cNvSpPr>
            <p:nvPr/>
          </p:nvSpPr>
          <p:spPr bwMode="auto">
            <a:xfrm>
              <a:off x="4757583" y="1832435"/>
              <a:ext cx="3759944" cy="309689"/>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Rectangle 36"/>
            <p:cNvSpPr>
              <a:spLocks noChangeArrowheads="1"/>
            </p:cNvSpPr>
            <p:nvPr/>
          </p:nvSpPr>
          <p:spPr bwMode="auto">
            <a:xfrm>
              <a:off x="475758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sp>
          <p:nvSpPr>
            <p:cNvPr id="114" name="Rectangle 37"/>
            <p:cNvSpPr>
              <a:spLocks noChangeArrowheads="1"/>
            </p:cNvSpPr>
            <p:nvPr/>
          </p:nvSpPr>
          <p:spPr bwMode="auto">
            <a:xfrm>
              <a:off x="5175030"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5" name="Rectangle 38"/>
            <p:cNvSpPr>
              <a:spLocks noChangeArrowheads="1"/>
            </p:cNvSpPr>
            <p:nvPr/>
          </p:nvSpPr>
          <p:spPr bwMode="auto">
            <a:xfrm>
              <a:off x="5593449"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3</a:t>
              </a:r>
            </a:p>
          </p:txBody>
        </p:sp>
        <p:sp>
          <p:nvSpPr>
            <p:cNvPr id="116" name="Rectangle 39"/>
            <p:cNvSpPr>
              <a:spLocks noChangeArrowheads="1"/>
            </p:cNvSpPr>
            <p:nvPr/>
          </p:nvSpPr>
          <p:spPr bwMode="auto">
            <a:xfrm>
              <a:off x="6009926"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4</a:t>
              </a:r>
            </a:p>
          </p:txBody>
        </p:sp>
        <p:sp>
          <p:nvSpPr>
            <p:cNvPr id="117" name="Rectangle 40"/>
            <p:cNvSpPr>
              <a:spLocks noChangeArrowheads="1"/>
            </p:cNvSpPr>
            <p:nvPr/>
          </p:nvSpPr>
          <p:spPr bwMode="auto">
            <a:xfrm>
              <a:off x="6429316"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5</a:t>
              </a:r>
            </a:p>
          </p:txBody>
        </p:sp>
        <p:sp>
          <p:nvSpPr>
            <p:cNvPr id="118" name="Rectangle 41"/>
            <p:cNvSpPr>
              <a:spLocks noChangeArrowheads="1"/>
            </p:cNvSpPr>
            <p:nvPr/>
          </p:nvSpPr>
          <p:spPr bwMode="auto">
            <a:xfrm>
              <a:off x="6847734"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19" name="Rectangle 42"/>
            <p:cNvSpPr>
              <a:spLocks noChangeArrowheads="1"/>
            </p:cNvSpPr>
            <p:nvPr/>
          </p:nvSpPr>
          <p:spPr bwMode="auto">
            <a:xfrm>
              <a:off x="726421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7</a:t>
              </a:r>
            </a:p>
          </p:txBody>
        </p:sp>
        <p:sp>
          <p:nvSpPr>
            <p:cNvPr id="120" name="Rectangle 43"/>
            <p:cNvSpPr>
              <a:spLocks noChangeArrowheads="1"/>
            </p:cNvSpPr>
            <p:nvPr/>
          </p:nvSpPr>
          <p:spPr bwMode="auto">
            <a:xfrm>
              <a:off x="7683601"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8</a:t>
              </a:r>
            </a:p>
          </p:txBody>
        </p:sp>
        <p:sp>
          <p:nvSpPr>
            <p:cNvPr id="121" name="Rectangle 44"/>
            <p:cNvSpPr>
              <a:spLocks noChangeArrowheads="1"/>
            </p:cNvSpPr>
            <p:nvPr/>
          </p:nvSpPr>
          <p:spPr bwMode="auto">
            <a:xfrm>
              <a:off x="810007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
          <p:nvSpPr>
            <p:cNvPr id="122" name="Line 49"/>
            <p:cNvSpPr>
              <a:spLocks noChangeShapeType="1"/>
            </p:cNvSpPr>
            <p:nvPr/>
          </p:nvSpPr>
          <p:spPr bwMode="auto">
            <a:xfrm>
              <a:off x="5175030"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Line 50"/>
            <p:cNvSpPr>
              <a:spLocks noChangeShapeType="1"/>
            </p:cNvSpPr>
            <p:nvPr/>
          </p:nvSpPr>
          <p:spPr bwMode="auto">
            <a:xfrm>
              <a:off x="5591507"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4" name="Line 51"/>
            <p:cNvSpPr>
              <a:spLocks noChangeShapeType="1"/>
            </p:cNvSpPr>
            <p:nvPr/>
          </p:nvSpPr>
          <p:spPr bwMode="auto">
            <a:xfrm>
              <a:off x="600895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Line 52"/>
            <p:cNvSpPr>
              <a:spLocks noChangeShapeType="1"/>
            </p:cNvSpPr>
            <p:nvPr/>
          </p:nvSpPr>
          <p:spPr bwMode="auto">
            <a:xfrm>
              <a:off x="6425432"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Line 53"/>
            <p:cNvSpPr>
              <a:spLocks noChangeShapeType="1"/>
            </p:cNvSpPr>
            <p:nvPr/>
          </p:nvSpPr>
          <p:spPr bwMode="auto">
            <a:xfrm>
              <a:off x="6842880"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Line 54"/>
            <p:cNvSpPr>
              <a:spLocks noChangeShapeType="1"/>
            </p:cNvSpPr>
            <p:nvPr/>
          </p:nvSpPr>
          <p:spPr bwMode="auto">
            <a:xfrm>
              <a:off x="7260329"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Line 55"/>
            <p:cNvSpPr>
              <a:spLocks noChangeShapeType="1"/>
            </p:cNvSpPr>
            <p:nvPr/>
          </p:nvSpPr>
          <p:spPr bwMode="auto">
            <a:xfrm>
              <a:off x="767680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9" name="Line 56"/>
            <p:cNvSpPr>
              <a:spLocks noChangeShapeType="1"/>
            </p:cNvSpPr>
            <p:nvPr/>
          </p:nvSpPr>
          <p:spPr bwMode="auto">
            <a:xfrm>
              <a:off x="8094253"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30" name="Text Box 61"/>
          <p:cNvSpPr txBox="1">
            <a:spLocks noChangeArrowheads="1"/>
          </p:cNvSpPr>
          <p:nvPr/>
        </p:nvSpPr>
        <p:spPr bwMode="auto">
          <a:xfrm>
            <a:off x="6557990" y="136376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接收</a:t>
            </a:r>
            <a:r>
              <a:rPr lang="zh-CN" altLang="en-US" sz="1400" b="1" dirty="0" smtClean="0">
                <a:latin typeface="微软雅黑" pitchFamily="34" charset="-122"/>
                <a:ea typeface="微软雅黑" pitchFamily="34" charset="-122"/>
              </a:rPr>
              <a:t>窗口</a:t>
            </a:r>
            <a:endParaRPr lang="zh-CN" altLang="en-US" sz="1400" b="1" dirty="0">
              <a:latin typeface="微软雅黑" pitchFamily="34" charset="-122"/>
              <a:ea typeface="微软雅黑" pitchFamily="34" charset="-122"/>
            </a:endParaRPr>
          </a:p>
        </p:txBody>
      </p:sp>
      <p:cxnSp>
        <p:nvCxnSpPr>
          <p:cNvPr id="131" name="直接连接符 130"/>
          <p:cNvCxnSpPr/>
          <p:nvPr/>
        </p:nvCxnSpPr>
        <p:spPr>
          <a:xfrm>
            <a:off x="6430677"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7685302" y="2292810"/>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6414753" y="2884897"/>
            <a:ext cx="1283612"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Text Box 31"/>
          <p:cNvSpPr txBox="1">
            <a:spLocks noChangeArrowheads="1"/>
          </p:cNvSpPr>
          <p:nvPr/>
        </p:nvSpPr>
        <p:spPr bwMode="auto">
          <a:xfrm>
            <a:off x="6494092" y="2895350"/>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接收</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sp>
        <p:nvSpPr>
          <p:cNvPr id="63" name="Line 33"/>
          <p:cNvSpPr>
            <a:spLocks noChangeShapeType="1"/>
          </p:cNvSpPr>
          <p:nvPr/>
        </p:nvSpPr>
        <p:spPr bwMode="auto">
          <a:xfrm>
            <a:off x="3649331" y="1765673"/>
            <a:ext cx="408710"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Text Box 30"/>
          <p:cNvSpPr txBox="1">
            <a:spLocks noChangeArrowheads="1"/>
          </p:cNvSpPr>
          <p:nvPr/>
        </p:nvSpPr>
        <p:spPr bwMode="auto">
          <a:xfrm>
            <a:off x="5163342" y="3479208"/>
            <a:ext cx="30572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33CC"/>
                </a:solidFill>
                <a:latin typeface="微软雅黑" pitchFamily="34" charset="-122"/>
                <a:ea typeface="微软雅黑" pitchFamily="34" charset="-122"/>
              </a:rPr>
              <a:t>接收</a:t>
            </a:r>
            <a:r>
              <a:rPr lang="zh-CN" altLang="en-US" sz="1400" b="1" dirty="0" smtClean="0">
                <a:solidFill>
                  <a:srgbClr val="0033CC"/>
                </a:solidFill>
                <a:latin typeface="微软雅黑" pitchFamily="34" charset="-122"/>
                <a:ea typeface="微软雅黑" pitchFamily="34" charset="-122"/>
              </a:rPr>
              <a:t>的分组正确</a:t>
            </a:r>
            <a:r>
              <a:rPr lang="zh-CN" altLang="en-US" sz="1400" b="1" dirty="0">
                <a:solidFill>
                  <a:srgbClr val="0033CC"/>
                </a:solidFill>
                <a:latin typeface="微软雅黑" pitchFamily="34" charset="-122"/>
                <a:ea typeface="微软雅黑" pitchFamily="34" charset="-122"/>
              </a:rPr>
              <a:t>，向前滑动接收窗口</a:t>
            </a:r>
          </a:p>
        </p:txBody>
      </p:sp>
    </p:spTree>
    <p:extLst>
      <p:ext uri="{BB962C8B-B14F-4D97-AF65-F5344CB8AC3E}">
        <p14:creationId xmlns:p14="http://schemas.microsoft.com/office/powerpoint/2010/main" val="37246685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8130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7" name="Rectangle 6"/>
          <p:cNvSpPr>
            <a:spLocks noChangeArrowheads="1"/>
          </p:cNvSpPr>
          <p:nvPr/>
        </p:nvSpPr>
        <p:spPr bwMode="auto">
          <a:xfrm>
            <a:off x="3701583" y="65821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滑动窗口协议</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545144" y="1142119"/>
            <a:ext cx="8053710" cy="31546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31"/>
          <p:cNvSpPr txBox="1">
            <a:spLocks noChangeArrowheads="1"/>
          </p:cNvSpPr>
          <p:nvPr/>
        </p:nvSpPr>
        <p:spPr bwMode="auto">
          <a:xfrm>
            <a:off x="2953462" y="129887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发送窗口</a:t>
            </a:r>
          </a:p>
        </p:txBody>
      </p:sp>
      <p:sp>
        <p:nvSpPr>
          <p:cNvPr id="64" name="矩形 63"/>
          <p:cNvSpPr/>
          <p:nvPr/>
        </p:nvSpPr>
        <p:spPr>
          <a:xfrm>
            <a:off x="2271950" y="3893657"/>
            <a:ext cx="479288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发送方和接收方分别维持发送窗口和接收窗口</a:t>
            </a:r>
          </a:p>
        </p:txBody>
      </p:sp>
      <p:cxnSp>
        <p:nvCxnSpPr>
          <p:cNvPr id="3" name="直接连接符 2"/>
          <p:cNvCxnSpPr/>
          <p:nvPr/>
        </p:nvCxnSpPr>
        <p:spPr>
          <a:xfrm>
            <a:off x="2385286" y="2227921"/>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461456" y="2227921"/>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385286" y="2820008"/>
            <a:ext cx="2076170" cy="1"/>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 Box 31"/>
          <p:cNvSpPr txBox="1">
            <a:spLocks noChangeArrowheads="1"/>
          </p:cNvSpPr>
          <p:nvPr/>
        </p:nvSpPr>
        <p:spPr bwMode="auto">
          <a:xfrm>
            <a:off x="2795839" y="283046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发送</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sp>
        <p:nvSpPr>
          <p:cNvPr id="60" name="Rectangle 29"/>
          <p:cNvSpPr>
            <a:spLocks noChangeArrowheads="1"/>
          </p:cNvSpPr>
          <p:nvPr/>
        </p:nvSpPr>
        <p:spPr bwMode="auto">
          <a:xfrm>
            <a:off x="2393750" y="1640922"/>
            <a:ext cx="2082385" cy="557244"/>
          </a:xfrm>
          <a:prstGeom prst="rect">
            <a:avLst/>
          </a:prstGeom>
          <a:solidFill>
            <a:srgbClr val="66FF66"/>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cxnSp>
        <p:nvCxnSpPr>
          <p:cNvPr id="61" name="直接连接符 60"/>
          <p:cNvCxnSpPr/>
          <p:nvPr/>
        </p:nvCxnSpPr>
        <p:spPr>
          <a:xfrm>
            <a:off x="3638986" y="2227921"/>
            <a:ext cx="0" cy="333773"/>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393750" y="2427403"/>
            <a:ext cx="1245236"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 Box 31"/>
          <p:cNvSpPr txBox="1">
            <a:spLocks noChangeArrowheads="1"/>
          </p:cNvSpPr>
          <p:nvPr/>
        </p:nvSpPr>
        <p:spPr bwMode="auto">
          <a:xfrm>
            <a:off x="2456700" y="243785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00000"/>
                </a:solidFill>
                <a:latin typeface="微软雅黑" pitchFamily="34" charset="-122"/>
                <a:ea typeface="微软雅黑" pitchFamily="34" charset="-122"/>
              </a:rPr>
              <a:t>发送</a:t>
            </a:r>
            <a:r>
              <a:rPr lang="zh-CN" altLang="en-US" sz="1200" b="1" dirty="0" smtClean="0">
                <a:solidFill>
                  <a:srgbClr val="C00000"/>
                </a:solidFill>
                <a:latin typeface="微软雅黑" pitchFamily="34" charset="-122"/>
                <a:ea typeface="微软雅黑" pitchFamily="34" charset="-122"/>
              </a:rPr>
              <a:t>窗口大小</a:t>
            </a:r>
            <a:endParaRPr lang="zh-CN" altLang="en-US" sz="1200" b="1" dirty="0">
              <a:solidFill>
                <a:srgbClr val="C00000"/>
              </a:solidFill>
              <a:latin typeface="微软雅黑" pitchFamily="34" charset="-122"/>
              <a:ea typeface="微软雅黑" pitchFamily="34" charset="-122"/>
            </a:endParaRPr>
          </a:p>
        </p:txBody>
      </p:sp>
      <p:sp>
        <p:nvSpPr>
          <p:cNvPr id="74" name="Line 33"/>
          <p:cNvSpPr>
            <a:spLocks noChangeShapeType="1"/>
          </p:cNvSpPr>
          <p:nvPr/>
        </p:nvSpPr>
        <p:spPr bwMode="auto">
          <a:xfrm>
            <a:off x="3639958" y="2324168"/>
            <a:ext cx="408710"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Rectangle 60"/>
          <p:cNvSpPr>
            <a:spLocks noChangeArrowheads="1"/>
          </p:cNvSpPr>
          <p:nvPr/>
        </p:nvSpPr>
        <p:spPr bwMode="auto">
          <a:xfrm>
            <a:off x="6424501" y="1643281"/>
            <a:ext cx="1252304" cy="558216"/>
          </a:xfrm>
          <a:prstGeom prst="rect">
            <a:avLst/>
          </a:prstGeom>
          <a:solidFill>
            <a:srgbClr val="FFFF00"/>
          </a:solidFill>
          <a:ln w="28575">
            <a:solidFill>
              <a:srgbClr val="000066"/>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4" name="组合 3"/>
          <p:cNvGrpSpPr/>
          <p:nvPr/>
        </p:nvGrpSpPr>
        <p:grpSpPr>
          <a:xfrm>
            <a:off x="4757582" y="1767546"/>
            <a:ext cx="3759945" cy="309689"/>
            <a:chOff x="4757582" y="1832435"/>
            <a:chExt cx="3759945" cy="309689"/>
          </a:xfrm>
        </p:grpSpPr>
        <p:sp>
          <p:nvSpPr>
            <p:cNvPr id="112" name="Rectangle 48"/>
            <p:cNvSpPr>
              <a:spLocks noChangeArrowheads="1"/>
            </p:cNvSpPr>
            <p:nvPr/>
          </p:nvSpPr>
          <p:spPr bwMode="auto">
            <a:xfrm>
              <a:off x="4757583" y="1832435"/>
              <a:ext cx="3759944" cy="309689"/>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Rectangle 36"/>
            <p:cNvSpPr>
              <a:spLocks noChangeArrowheads="1"/>
            </p:cNvSpPr>
            <p:nvPr/>
          </p:nvSpPr>
          <p:spPr bwMode="auto">
            <a:xfrm>
              <a:off x="475758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sp>
          <p:nvSpPr>
            <p:cNvPr id="114" name="Rectangle 37"/>
            <p:cNvSpPr>
              <a:spLocks noChangeArrowheads="1"/>
            </p:cNvSpPr>
            <p:nvPr/>
          </p:nvSpPr>
          <p:spPr bwMode="auto">
            <a:xfrm>
              <a:off x="5175030"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5" name="Rectangle 38"/>
            <p:cNvSpPr>
              <a:spLocks noChangeArrowheads="1"/>
            </p:cNvSpPr>
            <p:nvPr/>
          </p:nvSpPr>
          <p:spPr bwMode="auto">
            <a:xfrm>
              <a:off x="5593449"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3</a:t>
              </a:r>
            </a:p>
          </p:txBody>
        </p:sp>
        <p:sp>
          <p:nvSpPr>
            <p:cNvPr id="116" name="Rectangle 39"/>
            <p:cNvSpPr>
              <a:spLocks noChangeArrowheads="1"/>
            </p:cNvSpPr>
            <p:nvPr/>
          </p:nvSpPr>
          <p:spPr bwMode="auto">
            <a:xfrm>
              <a:off x="6009926"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4</a:t>
              </a:r>
            </a:p>
          </p:txBody>
        </p:sp>
        <p:sp>
          <p:nvSpPr>
            <p:cNvPr id="117" name="Rectangle 40"/>
            <p:cNvSpPr>
              <a:spLocks noChangeArrowheads="1"/>
            </p:cNvSpPr>
            <p:nvPr/>
          </p:nvSpPr>
          <p:spPr bwMode="auto">
            <a:xfrm>
              <a:off x="6429316"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5</a:t>
              </a:r>
            </a:p>
          </p:txBody>
        </p:sp>
        <p:sp>
          <p:nvSpPr>
            <p:cNvPr id="118" name="Rectangle 41"/>
            <p:cNvSpPr>
              <a:spLocks noChangeArrowheads="1"/>
            </p:cNvSpPr>
            <p:nvPr/>
          </p:nvSpPr>
          <p:spPr bwMode="auto">
            <a:xfrm>
              <a:off x="6847734"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19" name="Rectangle 42"/>
            <p:cNvSpPr>
              <a:spLocks noChangeArrowheads="1"/>
            </p:cNvSpPr>
            <p:nvPr/>
          </p:nvSpPr>
          <p:spPr bwMode="auto">
            <a:xfrm>
              <a:off x="7264212"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7</a:t>
              </a:r>
            </a:p>
          </p:txBody>
        </p:sp>
        <p:sp>
          <p:nvSpPr>
            <p:cNvPr id="120" name="Rectangle 43"/>
            <p:cNvSpPr>
              <a:spLocks noChangeArrowheads="1"/>
            </p:cNvSpPr>
            <p:nvPr/>
          </p:nvSpPr>
          <p:spPr bwMode="auto">
            <a:xfrm>
              <a:off x="7683601" y="1832435"/>
              <a:ext cx="416477"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8</a:t>
              </a:r>
            </a:p>
          </p:txBody>
        </p:sp>
        <p:sp>
          <p:nvSpPr>
            <p:cNvPr id="121" name="Rectangle 44"/>
            <p:cNvSpPr>
              <a:spLocks noChangeArrowheads="1"/>
            </p:cNvSpPr>
            <p:nvPr/>
          </p:nvSpPr>
          <p:spPr bwMode="auto">
            <a:xfrm>
              <a:off x="8100078" y="1832435"/>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9</a:t>
              </a:r>
              <a:endParaRPr lang="en-US" altLang="zh-CN" sz="1400" b="1" dirty="0">
                <a:latin typeface="微软雅黑" pitchFamily="34" charset="-122"/>
                <a:ea typeface="微软雅黑" pitchFamily="34" charset="-122"/>
              </a:endParaRPr>
            </a:p>
          </p:txBody>
        </p:sp>
        <p:sp>
          <p:nvSpPr>
            <p:cNvPr id="122" name="Line 49"/>
            <p:cNvSpPr>
              <a:spLocks noChangeShapeType="1"/>
            </p:cNvSpPr>
            <p:nvPr/>
          </p:nvSpPr>
          <p:spPr bwMode="auto">
            <a:xfrm>
              <a:off x="5175030"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Line 50"/>
            <p:cNvSpPr>
              <a:spLocks noChangeShapeType="1"/>
            </p:cNvSpPr>
            <p:nvPr/>
          </p:nvSpPr>
          <p:spPr bwMode="auto">
            <a:xfrm>
              <a:off x="5591507"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4" name="Line 51"/>
            <p:cNvSpPr>
              <a:spLocks noChangeShapeType="1"/>
            </p:cNvSpPr>
            <p:nvPr/>
          </p:nvSpPr>
          <p:spPr bwMode="auto">
            <a:xfrm>
              <a:off x="600895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Line 52"/>
            <p:cNvSpPr>
              <a:spLocks noChangeShapeType="1"/>
            </p:cNvSpPr>
            <p:nvPr/>
          </p:nvSpPr>
          <p:spPr bwMode="auto">
            <a:xfrm>
              <a:off x="6425432"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Line 53"/>
            <p:cNvSpPr>
              <a:spLocks noChangeShapeType="1"/>
            </p:cNvSpPr>
            <p:nvPr/>
          </p:nvSpPr>
          <p:spPr bwMode="auto">
            <a:xfrm>
              <a:off x="6842880"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Line 54"/>
            <p:cNvSpPr>
              <a:spLocks noChangeShapeType="1"/>
            </p:cNvSpPr>
            <p:nvPr/>
          </p:nvSpPr>
          <p:spPr bwMode="auto">
            <a:xfrm>
              <a:off x="7260329"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Line 55"/>
            <p:cNvSpPr>
              <a:spLocks noChangeShapeType="1"/>
            </p:cNvSpPr>
            <p:nvPr/>
          </p:nvSpPr>
          <p:spPr bwMode="auto">
            <a:xfrm>
              <a:off x="7676805"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9" name="Line 56"/>
            <p:cNvSpPr>
              <a:spLocks noChangeShapeType="1"/>
            </p:cNvSpPr>
            <p:nvPr/>
          </p:nvSpPr>
          <p:spPr bwMode="auto">
            <a:xfrm>
              <a:off x="8094253" y="1832435"/>
              <a:ext cx="0" cy="3096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30" name="Text Box 61"/>
          <p:cNvSpPr txBox="1">
            <a:spLocks noChangeArrowheads="1"/>
          </p:cNvSpPr>
          <p:nvPr/>
        </p:nvSpPr>
        <p:spPr bwMode="auto">
          <a:xfrm>
            <a:off x="6557990" y="129887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接收</a:t>
            </a:r>
            <a:r>
              <a:rPr lang="zh-CN" altLang="en-US" sz="1400" b="1" dirty="0" smtClean="0">
                <a:latin typeface="微软雅黑" pitchFamily="34" charset="-122"/>
                <a:ea typeface="微软雅黑" pitchFamily="34" charset="-122"/>
              </a:rPr>
              <a:t>窗口</a:t>
            </a:r>
            <a:endParaRPr lang="zh-CN" altLang="en-US" sz="1400" b="1" dirty="0">
              <a:latin typeface="微软雅黑" pitchFamily="34" charset="-122"/>
              <a:ea typeface="微软雅黑" pitchFamily="34" charset="-122"/>
            </a:endParaRPr>
          </a:p>
        </p:txBody>
      </p:sp>
      <p:cxnSp>
        <p:nvCxnSpPr>
          <p:cNvPr id="131" name="直接连接符 130"/>
          <p:cNvCxnSpPr/>
          <p:nvPr/>
        </p:nvCxnSpPr>
        <p:spPr>
          <a:xfrm>
            <a:off x="6430677" y="2227921"/>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7685302" y="2227921"/>
            <a:ext cx="0" cy="757924"/>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6414753" y="2820008"/>
            <a:ext cx="1283612" cy="0"/>
          </a:xfrm>
          <a:prstGeom prst="line">
            <a:avLst/>
          </a:prstGeom>
          <a:ln w="19050">
            <a:solidFill>
              <a:srgbClr val="00006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Text Box 31"/>
          <p:cNvSpPr txBox="1">
            <a:spLocks noChangeArrowheads="1"/>
          </p:cNvSpPr>
          <p:nvPr/>
        </p:nvSpPr>
        <p:spPr bwMode="auto">
          <a:xfrm>
            <a:off x="6467966" y="283046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rgbClr val="CC0099"/>
                </a:solidFill>
                <a:latin typeface="微软雅黑" pitchFamily="34" charset="-122"/>
                <a:ea typeface="微软雅黑" pitchFamily="34" charset="-122"/>
              </a:rPr>
              <a:t>接收</a:t>
            </a:r>
            <a:r>
              <a:rPr lang="zh-CN" altLang="en-US" sz="1200" b="1" dirty="0" smtClean="0">
                <a:solidFill>
                  <a:srgbClr val="CC0099"/>
                </a:solidFill>
                <a:latin typeface="微软雅黑" pitchFamily="34" charset="-122"/>
                <a:ea typeface="微软雅黑" pitchFamily="34" charset="-122"/>
              </a:rPr>
              <a:t>窗口大小</a:t>
            </a:r>
            <a:endParaRPr lang="zh-CN" altLang="en-US" sz="1200" b="1" dirty="0">
              <a:solidFill>
                <a:srgbClr val="CC0099"/>
              </a:solidFill>
              <a:latin typeface="微软雅黑" pitchFamily="34" charset="-122"/>
              <a:ea typeface="微软雅黑" pitchFamily="34" charset="-122"/>
            </a:endParaRPr>
          </a:p>
        </p:txBody>
      </p:sp>
      <p:sp>
        <p:nvSpPr>
          <p:cNvPr id="63" name="Rectangle 29"/>
          <p:cNvSpPr>
            <a:spLocks noChangeArrowheads="1"/>
          </p:cNvSpPr>
          <p:nvPr/>
        </p:nvSpPr>
        <p:spPr bwMode="auto">
          <a:xfrm>
            <a:off x="2390836" y="1644253"/>
            <a:ext cx="1259219" cy="557244"/>
          </a:xfrm>
          <a:prstGeom prst="rect">
            <a:avLst/>
          </a:prstGeom>
          <a:solidFill>
            <a:srgbClr val="66FF66"/>
          </a:solidFill>
          <a:ln w="12700">
            <a:solidFill>
              <a:srgbClr val="000066"/>
            </a:solidFill>
            <a:prstDash val="sysDash"/>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2" name="组合 1"/>
          <p:cNvGrpSpPr/>
          <p:nvPr/>
        </p:nvGrpSpPr>
        <p:grpSpPr>
          <a:xfrm>
            <a:off x="722016" y="1767545"/>
            <a:ext cx="3754119" cy="309689"/>
            <a:chOff x="722016" y="1832434"/>
            <a:chExt cx="3754119" cy="309689"/>
          </a:xfrm>
        </p:grpSpPr>
        <p:sp>
          <p:nvSpPr>
            <p:cNvPr id="8" name="Rectangle 17"/>
            <p:cNvSpPr>
              <a:spLocks noChangeArrowheads="1"/>
            </p:cNvSpPr>
            <p:nvPr/>
          </p:nvSpPr>
          <p:spPr bwMode="auto">
            <a:xfrm>
              <a:off x="722016" y="1833406"/>
              <a:ext cx="3754119" cy="308717"/>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CC0099"/>
                </a:solidFill>
                <a:latin typeface="微软雅黑" pitchFamily="34" charset="-122"/>
                <a:ea typeface="微软雅黑" pitchFamily="34" charset="-122"/>
              </a:endParaRPr>
            </a:p>
          </p:txBody>
        </p:sp>
        <p:sp>
          <p:nvSpPr>
            <p:cNvPr id="9" name="Rectangle 5"/>
            <p:cNvSpPr>
              <a:spLocks noChangeArrowheads="1"/>
            </p:cNvSpPr>
            <p:nvPr/>
          </p:nvSpPr>
          <p:spPr bwMode="auto">
            <a:xfrm>
              <a:off x="722016"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1</a:t>
              </a:r>
            </a:p>
          </p:txBody>
        </p:sp>
        <p:sp>
          <p:nvSpPr>
            <p:cNvPr id="10" name="Rectangle 6"/>
            <p:cNvSpPr>
              <a:spLocks noChangeArrowheads="1"/>
            </p:cNvSpPr>
            <p:nvPr/>
          </p:nvSpPr>
          <p:spPr bwMode="auto">
            <a:xfrm>
              <a:off x="1139464"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2</a:t>
              </a:r>
            </a:p>
          </p:txBody>
        </p:sp>
        <p:sp>
          <p:nvSpPr>
            <p:cNvPr id="11" name="Rectangle 7"/>
            <p:cNvSpPr>
              <a:spLocks noChangeArrowheads="1"/>
            </p:cNvSpPr>
            <p:nvPr/>
          </p:nvSpPr>
          <p:spPr bwMode="auto">
            <a:xfrm>
              <a:off x="1557883"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3</a:t>
              </a:r>
            </a:p>
          </p:txBody>
        </p:sp>
        <p:sp>
          <p:nvSpPr>
            <p:cNvPr id="12" name="Rectangle 8"/>
            <p:cNvSpPr>
              <a:spLocks noChangeArrowheads="1"/>
            </p:cNvSpPr>
            <p:nvPr/>
          </p:nvSpPr>
          <p:spPr bwMode="auto">
            <a:xfrm>
              <a:off x="1975331"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4</a:t>
              </a:r>
            </a:p>
          </p:txBody>
        </p:sp>
        <p:sp>
          <p:nvSpPr>
            <p:cNvPr id="13" name="Rectangle 9"/>
            <p:cNvSpPr>
              <a:spLocks noChangeArrowheads="1"/>
            </p:cNvSpPr>
            <p:nvPr/>
          </p:nvSpPr>
          <p:spPr bwMode="auto">
            <a:xfrm>
              <a:off x="2393750"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5</a:t>
              </a:r>
            </a:p>
          </p:txBody>
        </p:sp>
        <p:sp>
          <p:nvSpPr>
            <p:cNvPr id="14" name="Rectangle 10"/>
            <p:cNvSpPr>
              <a:spLocks noChangeArrowheads="1"/>
            </p:cNvSpPr>
            <p:nvPr/>
          </p:nvSpPr>
          <p:spPr bwMode="auto">
            <a:xfrm>
              <a:off x="2812168" y="1833406"/>
              <a:ext cx="41744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6</a:t>
              </a:r>
            </a:p>
          </p:txBody>
        </p:sp>
        <p:sp>
          <p:nvSpPr>
            <p:cNvPr id="15" name="Rectangle 11"/>
            <p:cNvSpPr>
              <a:spLocks noChangeArrowheads="1"/>
            </p:cNvSpPr>
            <p:nvPr/>
          </p:nvSpPr>
          <p:spPr bwMode="auto">
            <a:xfrm>
              <a:off x="3229616" y="1833406"/>
              <a:ext cx="416478"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CC0099"/>
                  </a:solidFill>
                  <a:latin typeface="微软雅黑" pitchFamily="34" charset="-122"/>
                  <a:ea typeface="微软雅黑" pitchFamily="34" charset="-122"/>
                </a:rPr>
                <a:t>7</a:t>
              </a:r>
            </a:p>
          </p:txBody>
        </p:sp>
        <p:sp>
          <p:nvSpPr>
            <p:cNvPr id="16" name="Rectangle 12"/>
            <p:cNvSpPr>
              <a:spLocks noChangeArrowheads="1"/>
            </p:cNvSpPr>
            <p:nvPr/>
          </p:nvSpPr>
          <p:spPr bwMode="auto">
            <a:xfrm>
              <a:off x="3648035" y="1833406"/>
              <a:ext cx="416477" cy="30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8</a:t>
              </a:r>
            </a:p>
          </p:txBody>
        </p:sp>
        <p:sp>
          <p:nvSpPr>
            <p:cNvPr id="21" name="Line 18"/>
            <p:cNvSpPr>
              <a:spLocks noChangeShapeType="1"/>
            </p:cNvSpPr>
            <p:nvPr/>
          </p:nvSpPr>
          <p:spPr bwMode="auto">
            <a:xfrm>
              <a:off x="1139464"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19"/>
            <p:cNvSpPr>
              <a:spLocks noChangeShapeType="1"/>
            </p:cNvSpPr>
            <p:nvPr/>
          </p:nvSpPr>
          <p:spPr bwMode="auto">
            <a:xfrm>
              <a:off x="1556912"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Line 20"/>
            <p:cNvSpPr>
              <a:spLocks noChangeShapeType="1"/>
            </p:cNvSpPr>
            <p:nvPr/>
          </p:nvSpPr>
          <p:spPr bwMode="auto">
            <a:xfrm>
              <a:off x="1973389"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21"/>
            <p:cNvSpPr>
              <a:spLocks noChangeShapeType="1"/>
            </p:cNvSpPr>
            <p:nvPr/>
          </p:nvSpPr>
          <p:spPr bwMode="auto">
            <a:xfrm>
              <a:off x="239083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807314"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3224763"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a:off x="3642211"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a:off x="4058687" y="1833406"/>
              <a:ext cx="0" cy="308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Rectangle 44"/>
            <p:cNvSpPr>
              <a:spLocks noChangeArrowheads="1"/>
            </p:cNvSpPr>
            <p:nvPr/>
          </p:nvSpPr>
          <p:spPr bwMode="auto">
            <a:xfrm>
              <a:off x="4058687" y="1832434"/>
              <a:ext cx="417448" cy="3096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solidFill>
                    <a:srgbClr val="CC0099"/>
                  </a:solidFill>
                  <a:latin typeface="微软雅黑" pitchFamily="34" charset="-122"/>
                  <a:ea typeface="微软雅黑" pitchFamily="34" charset="-122"/>
                </a:rPr>
                <a:t>9</a:t>
              </a:r>
            </a:p>
          </p:txBody>
        </p:sp>
      </p:grpSp>
      <p:sp>
        <p:nvSpPr>
          <p:cNvPr id="69" name="Text Box 30"/>
          <p:cNvSpPr txBox="1">
            <a:spLocks noChangeArrowheads="1"/>
          </p:cNvSpPr>
          <p:nvPr/>
        </p:nvSpPr>
        <p:spPr bwMode="auto">
          <a:xfrm>
            <a:off x="952131" y="3414319"/>
            <a:ext cx="3595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smtClean="0">
                <a:solidFill>
                  <a:srgbClr val="0033CC"/>
                </a:solidFill>
                <a:latin typeface="微软雅黑" pitchFamily="34" charset="-122"/>
                <a:ea typeface="微软雅黑" pitchFamily="34" charset="-122"/>
              </a:rPr>
              <a:t>收到确认后，向前滑动发送窗口，窗口变大</a:t>
            </a:r>
            <a:endParaRPr lang="zh-CN" altLang="en-US" sz="1400" b="1" dirty="0">
              <a:solidFill>
                <a:srgbClr val="0033CC"/>
              </a:solidFill>
              <a:latin typeface="微软雅黑" pitchFamily="34" charset="-122"/>
              <a:ea typeface="微软雅黑" pitchFamily="34" charset="-122"/>
            </a:endParaRPr>
          </a:p>
        </p:txBody>
      </p:sp>
    </p:spTree>
    <p:extLst>
      <p:ext uri="{BB962C8B-B14F-4D97-AF65-F5344CB8AC3E}">
        <p14:creationId xmlns:p14="http://schemas.microsoft.com/office/powerpoint/2010/main" val="15643444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5"/>
          <p:cNvSpPr>
            <a:spLocks noChangeArrowheads="1"/>
          </p:cNvSpPr>
          <p:nvPr/>
        </p:nvSpPr>
        <p:spPr bwMode="auto">
          <a:xfrm>
            <a:off x="556963" y="62670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8" name="Rectangle 6"/>
          <p:cNvSpPr>
            <a:spLocks noChangeArrowheads="1"/>
          </p:cNvSpPr>
          <p:nvPr/>
        </p:nvSpPr>
        <p:spPr bwMode="auto">
          <a:xfrm>
            <a:off x="3094181" y="593491"/>
            <a:ext cx="29743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Go-back-N</a:t>
            </a:r>
            <a:r>
              <a:rPr lang="zh-CN" altLang="en-US" sz="2000" b="1" dirty="0">
                <a:solidFill>
                  <a:schemeClr val="bg1"/>
                </a:solidFill>
                <a:latin typeface="微软雅黑" pitchFamily="34" charset="-122"/>
                <a:ea typeface="微软雅黑" pitchFamily="34" charset="-122"/>
              </a:rPr>
              <a:t>（回退 </a:t>
            </a:r>
            <a:r>
              <a:rPr lang="en-US" altLang="zh-CN" sz="2000" b="1" dirty="0">
                <a:solidFill>
                  <a:schemeClr val="bg1"/>
                </a:solidFill>
                <a:latin typeface="微软雅黑" pitchFamily="34" charset="-122"/>
                <a:ea typeface="微软雅黑" pitchFamily="34" charset="-122"/>
              </a:rPr>
              <a:t>N</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556963" y="1030484"/>
            <a:ext cx="8048776" cy="331598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7"/>
          <p:cNvSpPr txBox="1">
            <a:spLocks noChangeArrowheads="1"/>
          </p:cNvSpPr>
          <p:nvPr/>
        </p:nvSpPr>
        <p:spPr bwMode="auto">
          <a:xfrm>
            <a:off x="4755030" y="2323797"/>
            <a:ext cx="17155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rgbClr val="CC0099"/>
                </a:solidFill>
                <a:latin typeface="微软雅黑" pitchFamily="34" charset="-122"/>
                <a:ea typeface="微软雅黑" pitchFamily="34" charset="-122"/>
              </a:rPr>
              <a:t>M4 </a:t>
            </a:r>
            <a:r>
              <a:rPr lang="zh-CN" altLang="en-US" sz="1200" b="1" dirty="0" smtClean="0">
                <a:solidFill>
                  <a:srgbClr val="CC0099"/>
                </a:solidFill>
                <a:latin typeface="微软雅黑" pitchFamily="34" charset="-122"/>
                <a:ea typeface="微软雅黑" pitchFamily="34" charset="-122"/>
              </a:rPr>
              <a:t>未按序到达，丢弃</a:t>
            </a:r>
            <a:endParaRPr lang="zh-CN" altLang="en-US" sz="1200" b="1" dirty="0">
              <a:solidFill>
                <a:srgbClr val="CC0099"/>
              </a:solidFill>
              <a:latin typeface="微软雅黑" pitchFamily="34" charset="-122"/>
              <a:ea typeface="微软雅黑" pitchFamily="34" charset="-122"/>
            </a:endParaRPr>
          </a:p>
        </p:txBody>
      </p:sp>
      <p:grpSp>
        <p:nvGrpSpPr>
          <p:cNvPr id="9" name="组合 8"/>
          <p:cNvGrpSpPr/>
          <p:nvPr/>
        </p:nvGrpSpPr>
        <p:grpSpPr>
          <a:xfrm>
            <a:off x="1317444" y="1358326"/>
            <a:ext cx="3358863" cy="320244"/>
            <a:chOff x="1211428" y="1464591"/>
            <a:chExt cx="3358863" cy="320244"/>
          </a:xfrm>
        </p:grpSpPr>
        <p:sp>
          <p:nvSpPr>
            <p:cNvPr id="10" name="Line 14"/>
            <p:cNvSpPr>
              <a:spLocks noChangeShapeType="1"/>
            </p:cNvSpPr>
            <p:nvPr/>
          </p:nvSpPr>
          <p:spPr bwMode="auto">
            <a:xfrm>
              <a:off x="1211428" y="1464591"/>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11" name="Group 15"/>
            <p:cNvGrpSpPr>
              <a:grpSpLocks/>
            </p:cNvGrpSpPr>
            <p:nvPr/>
          </p:nvGrpSpPr>
          <p:grpSpPr bwMode="auto">
            <a:xfrm rot="344460">
              <a:off x="1533819" y="1464591"/>
              <a:ext cx="1357040" cy="191711"/>
              <a:chOff x="3024" y="1776"/>
              <a:chExt cx="1008" cy="144"/>
            </a:xfrm>
          </p:grpSpPr>
          <p:sp>
            <p:nvSpPr>
              <p:cNvPr id="12" name="Rectangle 16"/>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M1</a:t>
                </a:r>
                <a:endParaRPr lang="en-US" altLang="zh-CN" sz="1200" b="1" dirty="0">
                  <a:latin typeface="微软雅黑" pitchFamily="34" charset="-122"/>
                  <a:ea typeface="微软雅黑" pitchFamily="34" charset="-122"/>
                </a:endParaRPr>
              </a:p>
            </p:txBody>
          </p:sp>
          <p:sp>
            <p:nvSpPr>
              <p:cNvPr id="13" name="AutoShape 17"/>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14" name="组合 13"/>
          <p:cNvGrpSpPr/>
          <p:nvPr/>
        </p:nvGrpSpPr>
        <p:grpSpPr>
          <a:xfrm>
            <a:off x="1317444" y="1614303"/>
            <a:ext cx="3358863" cy="320244"/>
            <a:chOff x="1211428" y="1720568"/>
            <a:chExt cx="3358863" cy="320244"/>
          </a:xfrm>
        </p:grpSpPr>
        <p:sp>
          <p:nvSpPr>
            <p:cNvPr id="15" name="Line 19"/>
            <p:cNvSpPr>
              <a:spLocks noChangeShapeType="1"/>
            </p:cNvSpPr>
            <p:nvPr/>
          </p:nvSpPr>
          <p:spPr bwMode="auto">
            <a:xfrm>
              <a:off x="1211428" y="1720568"/>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16" name="Group 20"/>
            <p:cNvGrpSpPr>
              <a:grpSpLocks/>
            </p:cNvGrpSpPr>
            <p:nvPr/>
          </p:nvGrpSpPr>
          <p:grpSpPr bwMode="auto">
            <a:xfrm rot="344460">
              <a:off x="1533819" y="1720568"/>
              <a:ext cx="1357040" cy="191711"/>
              <a:chOff x="3024" y="1776"/>
              <a:chExt cx="1008" cy="144"/>
            </a:xfrm>
          </p:grpSpPr>
          <p:sp>
            <p:nvSpPr>
              <p:cNvPr id="17" name="Rectangle 21"/>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M2</a:t>
                </a:r>
                <a:endParaRPr lang="en-US" altLang="zh-CN" sz="1200" b="1" dirty="0">
                  <a:latin typeface="微软雅黑" pitchFamily="34" charset="-122"/>
                  <a:ea typeface="微软雅黑" pitchFamily="34" charset="-122"/>
                </a:endParaRPr>
              </a:p>
            </p:txBody>
          </p:sp>
          <p:sp>
            <p:nvSpPr>
              <p:cNvPr id="18" name="AutoShape 22"/>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19" name="组合 18"/>
          <p:cNvGrpSpPr/>
          <p:nvPr/>
        </p:nvGrpSpPr>
        <p:grpSpPr>
          <a:xfrm>
            <a:off x="1317444" y="2381145"/>
            <a:ext cx="3358863" cy="320244"/>
            <a:chOff x="1211428" y="2487410"/>
            <a:chExt cx="3358863" cy="320244"/>
          </a:xfrm>
          <a:effectLst/>
        </p:grpSpPr>
        <p:sp>
          <p:nvSpPr>
            <p:cNvPr id="20" name="Line 31"/>
            <p:cNvSpPr>
              <a:spLocks noChangeShapeType="1"/>
            </p:cNvSpPr>
            <p:nvPr/>
          </p:nvSpPr>
          <p:spPr bwMode="auto">
            <a:xfrm>
              <a:off x="1211428" y="2487410"/>
              <a:ext cx="3358863" cy="3202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1" name="Group 32"/>
            <p:cNvGrpSpPr>
              <a:grpSpLocks/>
            </p:cNvGrpSpPr>
            <p:nvPr/>
          </p:nvGrpSpPr>
          <p:grpSpPr bwMode="auto">
            <a:xfrm rot="344460">
              <a:off x="1533819" y="2487410"/>
              <a:ext cx="1357040" cy="191711"/>
              <a:chOff x="3024" y="1776"/>
              <a:chExt cx="1008" cy="144"/>
            </a:xfrm>
            <a:solidFill>
              <a:srgbClr val="FFFF99"/>
            </a:solidFill>
          </p:grpSpPr>
          <p:sp>
            <p:nvSpPr>
              <p:cNvPr id="22" name="Rectangle 33"/>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M5</a:t>
                </a:r>
                <a:endParaRPr lang="en-US" altLang="zh-CN" sz="1200" b="1" dirty="0">
                  <a:latin typeface="微软雅黑" pitchFamily="34" charset="-122"/>
                  <a:ea typeface="微软雅黑" pitchFamily="34" charset="-122"/>
                </a:endParaRPr>
              </a:p>
            </p:txBody>
          </p:sp>
          <p:sp>
            <p:nvSpPr>
              <p:cNvPr id="23" name="AutoShape 34"/>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29" name="组合 28"/>
          <p:cNvGrpSpPr/>
          <p:nvPr/>
        </p:nvGrpSpPr>
        <p:grpSpPr>
          <a:xfrm>
            <a:off x="1317444" y="1718872"/>
            <a:ext cx="3358863" cy="343119"/>
            <a:chOff x="1211428" y="1825137"/>
            <a:chExt cx="3358863" cy="343119"/>
          </a:xfrm>
        </p:grpSpPr>
        <p:sp>
          <p:nvSpPr>
            <p:cNvPr id="30" name="Line 18"/>
            <p:cNvSpPr>
              <a:spLocks noChangeShapeType="1"/>
            </p:cNvSpPr>
            <p:nvPr/>
          </p:nvSpPr>
          <p:spPr bwMode="auto">
            <a:xfrm flipH="1">
              <a:off x="1211428" y="1849101"/>
              <a:ext cx="3358863" cy="319155"/>
            </a:xfrm>
            <a:prstGeom prst="line">
              <a:avLst/>
            </a:prstGeom>
            <a:noFill/>
            <a:ln w="28575">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31" name="Group 50"/>
            <p:cNvGrpSpPr>
              <a:grpSpLocks/>
            </p:cNvGrpSpPr>
            <p:nvPr/>
          </p:nvGrpSpPr>
          <p:grpSpPr bwMode="auto">
            <a:xfrm rot="21254618">
              <a:off x="3213250" y="1825137"/>
              <a:ext cx="775987" cy="191711"/>
              <a:chOff x="3840" y="2448"/>
              <a:chExt cx="576" cy="144"/>
            </a:xfrm>
          </p:grpSpPr>
          <p:sp>
            <p:nvSpPr>
              <p:cNvPr id="32" name="AutoShape 51"/>
              <p:cNvSpPr>
                <a:spLocks noChangeArrowheads="1"/>
              </p:cNvSpPr>
              <p:nvPr/>
            </p:nvSpPr>
            <p:spPr bwMode="auto">
              <a:xfrm flipH="1">
                <a:off x="3840" y="2448"/>
                <a:ext cx="144" cy="144"/>
              </a:xfrm>
              <a:prstGeom prst="rightArrow">
                <a:avLst>
                  <a:gd name="adj1" fmla="val 50000"/>
                  <a:gd name="adj2" fmla="val 25000"/>
                </a:avLst>
              </a:prstGeom>
              <a:solidFill>
                <a:srgbClr val="FF66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sz="1100" b="1">
                  <a:latin typeface="微软雅黑" pitchFamily="34" charset="-122"/>
                  <a:ea typeface="微软雅黑" pitchFamily="34" charset="-122"/>
                </a:endParaRPr>
              </a:p>
            </p:txBody>
          </p:sp>
          <p:sp>
            <p:nvSpPr>
              <p:cNvPr id="33" name="Rectangle 52"/>
              <p:cNvSpPr>
                <a:spLocks noChangeArrowheads="1"/>
              </p:cNvSpPr>
              <p:nvPr/>
            </p:nvSpPr>
            <p:spPr bwMode="auto">
              <a:xfrm flipH="1">
                <a:off x="3984" y="2448"/>
                <a:ext cx="432" cy="144"/>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rgbClr val="333399"/>
                    </a:solidFill>
                    <a:latin typeface="微软雅黑" pitchFamily="34" charset="-122"/>
                    <a:ea typeface="微软雅黑" pitchFamily="34" charset="-122"/>
                  </a:rPr>
                  <a:t>ACK0</a:t>
                </a:r>
                <a:endParaRPr lang="en-US" altLang="zh-CN" sz="1200" b="1" dirty="0">
                  <a:solidFill>
                    <a:srgbClr val="333399"/>
                  </a:solidFill>
                  <a:latin typeface="微软雅黑" pitchFamily="34" charset="-122"/>
                  <a:ea typeface="微软雅黑" pitchFamily="34" charset="-122"/>
                </a:endParaRPr>
              </a:p>
            </p:txBody>
          </p:sp>
        </p:grpSp>
      </p:grpSp>
      <p:sp>
        <p:nvSpPr>
          <p:cNvPr id="39" name="Text Box 56"/>
          <p:cNvSpPr txBox="1">
            <a:spLocks noChangeArrowheads="1"/>
          </p:cNvSpPr>
          <p:nvPr/>
        </p:nvSpPr>
        <p:spPr bwMode="auto">
          <a:xfrm>
            <a:off x="4675518" y="1501566"/>
            <a:ext cx="39704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a:latin typeface="微软雅黑" pitchFamily="34" charset="-122"/>
                <a:ea typeface="微软雅黑" pitchFamily="34" charset="-122"/>
              </a:rPr>
              <a:t>ACK1 </a:t>
            </a:r>
            <a:r>
              <a:rPr lang="zh-CN" altLang="en-US" sz="1200" b="1" dirty="0">
                <a:latin typeface="微软雅黑" pitchFamily="34" charset="-122"/>
                <a:ea typeface="微软雅黑" pitchFamily="34" charset="-122"/>
              </a:rPr>
              <a:t>确认 </a:t>
            </a:r>
            <a:r>
              <a:rPr lang="en-US" altLang="zh-CN" sz="1200" b="1" dirty="0" smtClean="0">
                <a:latin typeface="微软雅黑" pitchFamily="34" charset="-122"/>
                <a:ea typeface="微软雅黑" pitchFamily="34" charset="-122"/>
              </a:rPr>
              <a:t>M1</a:t>
            </a:r>
            <a:r>
              <a:rPr lang="zh-CN" altLang="en-US"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将</a:t>
            </a:r>
            <a:r>
              <a:rPr lang="en-US" altLang="zh-CN" sz="1200" b="1" dirty="0" smtClean="0">
                <a:latin typeface="微软雅黑" pitchFamily="34" charset="-122"/>
                <a:ea typeface="微软雅黑" pitchFamily="34" charset="-122"/>
              </a:rPr>
              <a:t>M1</a:t>
            </a:r>
            <a:r>
              <a:rPr lang="zh-CN" altLang="en-US" sz="1200" b="1" dirty="0" smtClean="0">
                <a:latin typeface="微软雅黑" pitchFamily="34" charset="-122"/>
                <a:ea typeface="微软雅黑" pitchFamily="34" charset="-122"/>
              </a:rPr>
              <a:t>提交</a:t>
            </a:r>
            <a:r>
              <a:rPr lang="zh-CN" altLang="en-US" sz="1200" b="1" dirty="0">
                <a:latin typeface="微软雅黑" pitchFamily="34" charset="-122"/>
                <a:ea typeface="微软雅黑" pitchFamily="34" charset="-122"/>
              </a:rPr>
              <a:t>给上层协议或</a:t>
            </a:r>
            <a:r>
              <a:rPr lang="zh-CN" altLang="en-US" sz="1200" b="1" dirty="0" smtClean="0">
                <a:latin typeface="微软雅黑" pitchFamily="34" charset="-122"/>
                <a:ea typeface="微软雅黑" pitchFamily="34" charset="-122"/>
              </a:rPr>
              <a:t>用户</a:t>
            </a:r>
            <a:endParaRPr lang="zh-CN" altLang="en-US" sz="1200" b="1" dirty="0">
              <a:latin typeface="微软雅黑" pitchFamily="34" charset="-122"/>
              <a:ea typeface="微软雅黑" pitchFamily="34" charset="-122"/>
            </a:endParaRPr>
          </a:p>
        </p:txBody>
      </p:sp>
      <p:sp>
        <p:nvSpPr>
          <p:cNvPr id="40" name="Text Box 57"/>
          <p:cNvSpPr txBox="1">
            <a:spLocks noChangeArrowheads="1"/>
          </p:cNvSpPr>
          <p:nvPr/>
        </p:nvSpPr>
        <p:spPr bwMode="auto">
          <a:xfrm>
            <a:off x="4689262" y="1770615"/>
            <a:ext cx="37504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a:latin typeface="微软雅黑" pitchFamily="34" charset="-122"/>
                <a:ea typeface="微软雅黑" pitchFamily="34" charset="-122"/>
              </a:rPr>
              <a:t>ACK2 </a:t>
            </a:r>
            <a:r>
              <a:rPr lang="zh-CN" altLang="en-US" sz="1200" b="1" dirty="0">
                <a:latin typeface="微软雅黑" pitchFamily="34" charset="-122"/>
                <a:ea typeface="微软雅黑" pitchFamily="34" charset="-122"/>
              </a:rPr>
              <a:t>确认 </a:t>
            </a:r>
            <a:r>
              <a:rPr lang="en-US" altLang="zh-CN" sz="1200" b="1" dirty="0" smtClean="0">
                <a:latin typeface="微软雅黑" pitchFamily="34" charset="-122"/>
                <a:ea typeface="微软雅黑" pitchFamily="34" charset="-122"/>
              </a:rPr>
              <a:t>M2</a:t>
            </a:r>
            <a:r>
              <a:rPr lang="zh-CN" altLang="en-US"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将</a:t>
            </a:r>
            <a:r>
              <a:rPr lang="en-US" altLang="zh-CN" sz="1200" b="1" dirty="0" smtClean="0">
                <a:latin typeface="微软雅黑" pitchFamily="34" charset="-122"/>
                <a:ea typeface="微软雅黑" pitchFamily="34" charset="-122"/>
              </a:rPr>
              <a:t>M2</a:t>
            </a:r>
            <a:r>
              <a:rPr lang="zh-CN" altLang="en-US" sz="1200" b="1" dirty="0" smtClean="0">
                <a:latin typeface="微软雅黑" pitchFamily="34" charset="-122"/>
                <a:ea typeface="微软雅黑" pitchFamily="34" charset="-122"/>
              </a:rPr>
              <a:t>提交</a:t>
            </a:r>
            <a:r>
              <a:rPr lang="zh-CN" altLang="en-US" sz="1200" b="1" dirty="0">
                <a:latin typeface="微软雅黑" pitchFamily="34" charset="-122"/>
                <a:ea typeface="微软雅黑" pitchFamily="34" charset="-122"/>
              </a:rPr>
              <a:t>给上层协议或</a:t>
            </a:r>
            <a:r>
              <a:rPr lang="zh-CN" altLang="en-US" sz="1200" b="1" dirty="0" smtClean="0">
                <a:latin typeface="微软雅黑" pitchFamily="34" charset="-122"/>
                <a:ea typeface="微软雅黑" pitchFamily="34" charset="-122"/>
              </a:rPr>
              <a:t>用户</a:t>
            </a:r>
            <a:endParaRPr lang="zh-CN" altLang="en-US" sz="1200" b="1" dirty="0">
              <a:latin typeface="微软雅黑" pitchFamily="34" charset="-122"/>
              <a:ea typeface="微软雅黑" pitchFamily="34" charset="-122"/>
            </a:endParaRPr>
          </a:p>
        </p:txBody>
      </p:sp>
      <p:sp>
        <p:nvSpPr>
          <p:cNvPr id="41" name="Text Box 58"/>
          <p:cNvSpPr txBox="1">
            <a:spLocks noChangeArrowheads="1"/>
          </p:cNvSpPr>
          <p:nvPr/>
        </p:nvSpPr>
        <p:spPr bwMode="auto">
          <a:xfrm>
            <a:off x="4755030" y="2069616"/>
            <a:ext cx="7922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rgbClr val="CC0099"/>
                </a:solidFill>
                <a:latin typeface="微软雅黑" pitchFamily="34" charset="-122"/>
                <a:ea typeface="微软雅黑" pitchFamily="34" charset="-122"/>
              </a:rPr>
              <a:t>M3 </a:t>
            </a:r>
            <a:r>
              <a:rPr lang="zh-CN" altLang="en-US" sz="1200" b="1" dirty="0" smtClean="0">
                <a:solidFill>
                  <a:srgbClr val="CC0099"/>
                </a:solidFill>
                <a:latin typeface="微软雅黑" pitchFamily="34" charset="-122"/>
                <a:ea typeface="微软雅黑" pitchFamily="34" charset="-122"/>
              </a:rPr>
              <a:t>丢失</a:t>
            </a:r>
            <a:endParaRPr lang="zh-CN" altLang="en-US" sz="1200" b="1" dirty="0">
              <a:solidFill>
                <a:srgbClr val="CC0099"/>
              </a:solidFill>
              <a:latin typeface="微软雅黑" pitchFamily="34" charset="-122"/>
              <a:ea typeface="微软雅黑" pitchFamily="34" charset="-122"/>
            </a:endParaRPr>
          </a:p>
        </p:txBody>
      </p:sp>
      <p:grpSp>
        <p:nvGrpSpPr>
          <p:cNvPr id="49" name="组合 48"/>
          <p:cNvGrpSpPr/>
          <p:nvPr/>
        </p:nvGrpSpPr>
        <p:grpSpPr>
          <a:xfrm>
            <a:off x="1317444" y="1131726"/>
            <a:ext cx="3358863" cy="2804856"/>
            <a:chOff x="1211428" y="1211865"/>
            <a:chExt cx="3358863" cy="3028156"/>
          </a:xfrm>
        </p:grpSpPr>
        <p:sp>
          <p:nvSpPr>
            <p:cNvPr id="50" name="Line 49"/>
            <p:cNvSpPr>
              <a:spLocks noChangeShapeType="1"/>
            </p:cNvSpPr>
            <p:nvPr/>
          </p:nvSpPr>
          <p:spPr bwMode="auto">
            <a:xfrm>
              <a:off x="4570291" y="1211865"/>
              <a:ext cx="0" cy="302815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51" name="Line 95"/>
            <p:cNvSpPr>
              <a:spLocks noChangeShapeType="1"/>
            </p:cNvSpPr>
            <p:nvPr/>
          </p:nvSpPr>
          <p:spPr bwMode="auto">
            <a:xfrm>
              <a:off x="1211428" y="1235829"/>
              <a:ext cx="0" cy="3004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grpSp>
        <p:nvGrpSpPr>
          <p:cNvPr id="52" name="组合 51"/>
          <p:cNvGrpSpPr/>
          <p:nvPr/>
        </p:nvGrpSpPr>
        <p:grpSpPr>
          <a:xfrm>
            <a:off x="1317444" y="1870280"/>
            <a:ext cx="2982200" cy="287565"/>
            <a:chOff x="1211428" y="1976545"/>
            <a:chExt cx="2982200" cy="287565"/>
          </a:xfrm>
          <a:solidFill>
            <a:srgbClr val="FF0000"/>
          </a:solidFill>
        </p:grpSpPr>
        <p:sp>
          <p:nvSpPr>
            <p:cNvPr id="53" name="Line 23"/>
            <p:cNvSpPr>
              <a:spLocks noChangeShapeType="1"/>
            </p:cNvSpPr>
            <p:nvPr/>
          </p:nvSpPr>
          <p:spPr bwMode="auto">
            <a:xfrm>
              <a:off x="1211428" y="1976545"/>
              <a:ext cx="2982200" cy="287565"/>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54" name="Group 24"/>
            <p:cNvGrpSpPr>
              <a:grpSpLocks/>
            </p:cNvGrpSpPr>
            <p:nvPr/>
          </p:nvGrpSpPr>
          <p:grpSpPr bwMode="auto">
            <a:xfrm rot="344460">
              <a:off x="1533819" y="1976545"/>
              <a:ext cx="1357040" cy="191711"/>
              <a:chOff x="3024" y="1776"/>
              <a:chExt cx="1008" cy="144"/>
            </a:xfrm>
            <a:grpFill/>
          </p:grpSpPr>
          <p:sp>
            <p:nvSpPr>
              <p:cNvPr id="55" name="Rectangle 25"/>
              <p:cNvSpPr>
                <a:spLocks noChangeArrowheads="1"/>
              </p:cNvSpPr>
              <p:nvPr/>
            </p:nvSpPr>
            <p:spPr bwMode="auto">
              <a:xfrm>
                <a:off x="3024" y="1776"/>
                <a:ext cx="86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M3</a:t>
                </a:r>
                <a:endParaRPr lang="en-US" altLang="zh-CN" sz="1200" b="1" dirty="0">
                  <a:solidFill>
                    <a:schemeClr val="bg1"/>
                  </a:solidFill>
                  <a:latin typeface="微软雅黑" pitchFamily="34" charset="-122"/>
                  <a:ea typeface="微软雅黑" pitchFamily="34" charset="-122"/>
                </a:endParaRPr>
              </a:p>
            </p:txBody>
          </p:sp>
          <p:sp>
            <p:nvSpPr>
              <p:cNvPr id="56" name="AutoShape 26"/>
              <p:cNvSpPr>
                <a:spLocks noChangeArrowheads="1"/>
              </p:cNvSpPr>
              <p:nvPr/>
            </p:nvSpPr>
            <p:spPr bwMode="auto">
              <a:xfrm>
                <a:off x="3888" y="1776"/>
                <a:ext cx="144" cy="144"/>
              </a:xfrm>
              <a:prstGeom prst="rightArrow">
                <a:avLst>
                  <a:gd name="adj1" fmla="val 50000"/>
                  <a:gd name="adj2" fmla="val 25000"/>
                </a:avLst>
              </a:prstGeom>
              <a:solidFill>
                <a:srgbClr val="0000FF"/>
              </a:solidFill>
              <a:ln w="9525">
                <a:solidFill>
                  <a:schemeClr val="tx1"/>
                </a:solidFill>
                <a:miter lim="800000"/>
                <a:headEnd/>
                <a:tailEnd/>
              </a:ln>
              <a:effectLst/>
            </p:spPr>
            <p:txBody>
              <a:bodyPr wrap="none" anchor="ctr"/>
              <a:lstStyle/>
              <a:p>
                <a:endParaRPr lang="zh-CN" altLang="en-US" sz="1100" b="1">
                  <a:solidFill>
                    <a:schemeClr val="bg1"/>
                  </a:solidFill>
                  <a:latin typeface="微软雅黑" pitchFamily="34" charset="-122"/>
                  <a:ea typeface="微软雅黑" pitchFamily="34" charset="-122"/>
                </a:endParaRPr>
              </a:p>
            </p:txBody>
          </p:sp>
        </p:grpSp>
      </p:grpSp>
      <p:sp>
        <p:nvSpPr>
          <p:cNvPr id="2" name="矩形 1"/>
          <p:cNvSpPr/>
          <p:nvPr/>
        </p:nvSpPr>
        <p:spPr>
          <a:xfrm>
            <a:off x="2539241" y="3949834"/>
            <a:ext cx="4526688"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连续 </a:t>
            </a:r>
            <a:r>
              <a:rPr lang="en-US" altLang="zh-CN" sz="1600" b="1" dirty="0" smtClean="0">
                <a:latin typeface="微软雅黑" pitchFamily="34" charset="-122"/>
                <a:ea typeface="微软雅黑" pitchFamily="34" charset="-122"/>
              </a:rPr>
              <a:t>ARQ </a:t>
            </a:r>
            <a:r>
              <a:rPr lang="zh-CN" altLang="en-US" sz="1600" b="1" dirty="0" smtClean="0">
                <a:latin typeface="微软雅黑" pitchFamily="34" charset="-122"/>
                <a:ea typeface="微软雅黑" pitchFamily="34" charset="-122"/>
              </a:rPr>
              <a:t>协议</a:t>
            </a:r>
            <a:r>
              <a:rPr lang="zh-CN" altLang="en-US" sz="1600" b="1" dirty="0">
                <a:latin typeface="微软雅黑" pitchFamily="34" charset="-122"/>
                <a:ea typeface="微软雅黑" pitchFamily="34" charset="-122"/>
              </a:rPr>
              <a:t>采用</a:t>
            </a:r>
            <a:r>
              <a:rPr lang="zh-CN" altLang="en-US" sz="1600" b="1" dirty="0" smtClean="0">
                <a:solidFill>
                  <a:srgbClr val="CC0099"/>
                </a:solidFill>
                <a:latin typeface="微软雅黑" pitchFamily="34" charset="-122"/>
                <a:ea typeface="微软雅黑" pitchFamily="34" charset="-122"/>
              </a:rPr>
              <a:t>回退</a:t>
            </a:r>
            <a:r>
              <a:rPr lang="en-US" altLang="zh-CN" sz="1600" b="1" dirty="0" smtClean="0">
                <a:solidFill>
                  <a:srgbClr val="CC0099"/>
                </a:solidFill>
                <a:latin typeface="微软雅黑" pitchFamily="34" charset="-122"/>
                <a:ea typeface="微软雅黑" pitchFamily="34" charset="-122"/>
              </a:rPr>
              <a:t>N</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Go-Back-N</a:t>
            </a:r>
            <a:r>
              <a:rPr lang="zh-CN" altLang="en-US" sz="1600" b="1" dirty="0" smtClean="0">
                <a:latin typeface="微软雅黑" pitchFamily="34" charset="-122"/>
                <a:ea typeface="微软雅黑" pitchFamily="34" charset="-122"/>
              </a:rPr>
              <a:t>）重传</a:t>
            </a:r>
            <a:endParaRPr lang="zh-CN" altLang="en-US" sz="1600" b="1" dirty="0">
              <a:latin typeface="微软雅黑" pitchFamily="34" charset="-122"/>
              <a:ea typeface="微软雅黑" pitchFamily="34" charset="-122"/>
            </a:endParaRPr>
          </a:p>
        </p:txBody>
      </p:sp>
      <p:sp>
        <p:nvSpPr>
          <p:cNvPr id="3" name="爆炸形 1 2"/>
          <p:cNvSpPr/>
          <p:nvPr/>
        </p:nvSpPr>
        <p:spPr>
          <a:xfrm>
            <a:off x="4299641" y="2058864"/>
            <a:ext cx="315311" cy="226970"/>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317444" y="1997724"/>
            <a:ext cx="3358863" cy="320244"/>
            <a:chOff x="1211428" y="2103989"/>
            <a:chExt cx="3358863" cy="320244"/>
          </a:xfrm>
        </p:grpSpPr>
        <p:sp>
          <p:nvSpPr>
            <p:cNvPr id="35" name="Line 13"/>
            <p:cNvSpPr>
              <a:spLocks noChangeShapeType="1"/>
            </p:cNvSpPr>
            <p:nvPr/>
          </p:nvSpPr>
          <p:spPr bwMode="auto">
            <a:xfrm flipH="1">
              <a:off x="1211428" y="2103989"/>
              <a:ext cx="3358863" cy="320244"/>
            </a:xfrm>
            <a:prstGeom prst="line">
              <a:avLst/>
            </a:prstGeom>
            <a:noFill/>
            <a:ln w="28575">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36" name="Group 53"/>
            <p:cNvGrpSpPr>
              <a:grpSpLocks/>
            </p:cNvGrpSpPr>
            <p:nvPr/>
          </p:nvGrpSpPr>
          <p:grpSpPr bwMode="auto">
            <a:xfrm rot="21254618">
              <a:off x="3213250" y="2103989"/>
              <a:ext cx="775987" cy="191711"/>
              <a:chOff x="3840" y="2448"/>
              <a:chExt cx="576" cy="144"/>
            </a:xfrm>
          </p:grpSpPr>
          <p:sp>
            <p:nvSpPr>
              <p:cNvPr id="37" name="AutoShape 54"/>
              <p:cNvSpPr>
                <a:spLocks noChangeArrowheads="1"/>
              </p:cNvSpPr>
              <p:nvPr/>
            </p:nvSpPr>
            <p:spPr bwMode="auto">
              <a:xfrm flipH="1">
                <a:off x="3840" y="2448"/>
                <a:ext cx="144" cy="144"/>
              </a:xfrm>
              <a:prstGeom prst="rightArrow">
                <a:avLst>
                  <a:gd name="adj1" fmla="val 50000"/>
                  <a:gd name="adj2" fmla="val 25000"/>
                </a:avLst>
              </a:prstGeom>
              <a:solidFill>
                <a:srgbClr val="FF66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sz="1100" b="1">
                  <a:latin typeface="微软雅黑" pitchFamily="34" charset="-122"/>
                  <a:ea typeface="微软雅黑" pitchFamily="34" charset="-122"/>
                </a:endParaRPr>
              </a:p>
            </p:txBody>
          </p:sp>
          <p:sp>
            <p:nvSpPr>
              <p:cNvPr id="38" name="Rectangle 55"/>
              <p:cNvSpPr>
                <a:spLocks noChangeArrowheads="1"/>
              </p:cNvSpPr>
              <p:nvPr/>
            </p:nvSpPr>
            <p:spPr bwMode="auto">
              <a:xfrm flipH="1">
                <a:off x="3984" y="2448"/>
                <a:ext cx="432" cy="144"/>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rgbClr val="333399"/>
                    </a:solidFill>
                    <a:latin typeface="微软雅黑" pitchFamily="34" charset="-122"/>
                    <a:ea typeface="微软雅黑" pitchFamily="34" charset="-122"/>
                  </a:rPr>
                  <a:t>ACK1</a:t>
                </a:r>
                <a:endParaRPr lang="en-US" altLang="zh-CN" sz="1200" b="1" dirty="0">
                  <a:solidFill>
                    <a:srgbClr val="333399"/>
                  </a:solidFill>
                  <a:latin typeface="微软雅黑" pitchFamily="34" charset="-122"/>
                  <a:ea typeface="微软雅黑" pitchFamily="34" charset="-122"/>
                </a:endParaRPr>
              </a:p>
            </p:txBody>
          </p:sp>
        </p:grpSp>
      </p:grpSp>
      <p:grpSp>
        <p:nvGrpSpPr>
          <p:cNvPr id="60" name="组合 59"/>
          <p:cNvGrpSpPr/>
          <p:nvPr/>
        </p:nvGrpSpPr>
        <p:grpSpPr>
          <a:xfrm>
            <a:off x="1317444" y="2126257"/>
            <a:ext cx="3358863" cy="319155"/>
            <a:chOff x="1211428" y="2232522"/>
            <a:chExt cx="3358863" cy="319155"/>
          </a:xfrm>
          <a:effectLst/>
        </p:grpSpPr>
        <p:sp>
          <p:nvSpPr>
            <p:cNvPr id="61" name="Line 27"/>
            <p:cNvSpPr>
              <a:spLocks noChangeShapeType="1"/>
            </p:cNvSpPr>
            <p:nvPr/>
          </p:nvSpPr>
          <p:spPr bwMode="auto">
            <a:xfrm>
              <a:off x="1211428" y="2232522"/>
              <a:ext cx="3358863" cy="31915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62" name="Group 28"/>
            <p:cNvGrpSpPr>
              <a:grpSpLocks/>
            </p:cNvGrpSpPr>
            <p:nvPr/>
          </p:nvGrpSpPr>
          <p:grpSpPr bwMode="auto">
            <a:xfrm rot="344460">
              <a:off x="1533819" y="2232522"/>
              <a:ext cx="1357040" cy="191711"/>
              <a:chOff x="3024" y="1776"/>
              <a:chExt cx="1008" cy="144"/>
            </a:xfrm>
          </p:grpSpPr>
          <p:sp>
            <p:nvSpPr>
              <p:cNvPr id="63" name="Rectangle 29"/>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latin typeface="微软雅黑" pitchFamily="34" charset="-122"/>
                    <a:ea typeface="微软雅黑" pitchFamily="34" charset="-122"/>
                  </a:rPr>
                  <a:t>M4</a:t>
                </a:r>
                <a:endParaRPr lang="en-US" altLang="zh-CN" sz="1200" b="1" dirty="0">
                  <a:latin typeface="微软雅黑" pitchFamily="34" charset="-122"/>
                  <a:ea typeface="微软雅黑" pitchFamily="34" charset="-122"/>
                </a:endParaRPr>
              </a:p>
            </p:txBody>
          </p:sp>
          <p:sp>
            <p:nvSpPr>
              <p:cNvPr id="64" name="AutoShape 30"/>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sp>
        <p:nvSpPr>
          <p:cNvPr id="65" name="Text Box 7"/>
          <p:cNvSpPr txBox="1">
            <a:spLocks noChangeArrowheads="1"/>
          </p:cNvSpPr>
          <p:nvPr/>
        </p:nvSpPr>
        <p:spPr bwMode="auto">
          <a:xfrm>
            <a:off x="4755030" y="2594419"/>
            <a:ext cx="17155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b="1" dirty="0" smtClean="0">
                <a:solidFill>
                  <a:srgbClr val="CC0099"/>
                </a:solidFill>
                <a:latin typeface="微软雅黑" pitchFamily="34" charset="-122"/>
                <a:ea typeface="微软雅黑" pitchFamily="34" charset="-122"/>
              </a:rPr>
              <a:t>M5 </a:t>
            </a:r>
            <a:r>
              <a:rPr lang="zh-CN" altLang="en-US" sz="1200" b="1" dirty="0" smtClean="0">
                <a:solidFill>
                  <a:srgbClr val="CC0099"/>
                </a:solidFill>
                <a:latin typeface="微软雅黑" pitchFamily="34" charset="-122"/>
                <a:ea typeface="微软雅黑" pitchFamily="34" charset="-122"/>
              </a:rPr>
              <a:t>未按序到达，丢弃</a:t>
            </a:r>
            <a:endParaRPr lang="zh-CN" altLang="en-US" sz="1200" b="1" dirty="0">
              <a:solidFill>
                <a:srgbClr val="CC0099"/>
              </a:solidFill>
              <a:latin typeface="微软雅黑" pitchFamily="34" charset="-122"/>
              <a:ea typeface="微软雅黑" pitchFamily="34" charset="-122"/>
            </a:endParaRPr>
          </a:p>
        </p:txBody>
      </p:sp>
      <p:grpSp>
        <p:nvGrpSpPr>
          <p:cNvPr id="66" name="组合 65"/>
          <p:cNvGrpSpPr/>
          <p:nvPr/>
        </p:nvGrpSpPr>
        <p:grpSpPr>
          <a:xfrm>
            <a:off x="1317444" y="3220688"/>
            <a:ext cx="3358863" cy="320244"/>
            <a:chOff x="1211428" y="2487410"/>
            <a:chExt cx="3358863" cy="320244"/>
          </a:xfrm>
          <a:solidFill>
            <a:srgbClr val="FFC000"/>
          </a:solidFill>
        </p:grpSpPr>
        <p:sp>
          <p:nvSpPr>
            <p:cNvPr id="67" name="Line 31"/>
            <p:cNvSpPr>
              <a:spLocks noChangeShapeType="1"/>
            </p:cNvSpPr>
            <p:nvPr/>
          </p:nvSpPr>
          <p:spPr bwMode="auto">
            <a:xfrm>
              <a:off x="1211428" y="2487410"/>
              <a:ext cx="3358863" cy="320244"/>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68" name="Group 32"/>
            <p:cNvGrpSpPr>
              <a:grpSpLocks/>
            </p:cNvGrpSpPr>
            <p:nvPr/>
          </p:nvGrpSpPr>
          <p:grpSpPr bwMode="auto">
            <a:xfrm rot="344460">
              <a:off x="1533819" y="2487410"/>
              <a:ext cx="1357040" cy="191711"/>
              <a:chOff x="3024" y="1776"/>
              <a:chExt cx="1008" cy="144"/>
            </a:xfrm>
            <a:grpFill/>
          </p:grpSpPr>
          <p:sp>
            <p:nvSpPr>
              <p:cNvPr id="69" name="Rectangle 33"/>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latin typeface="微软雅黑" pitchFamily="34" charset="-122"/>
                    <a:ea typeface="微软雅黑" pitchFamily="34" charset="-122"/>
                  </a:rPr>
                  <a:t>重传 </a:t>
                </a:r>
                <a:r>
                  <a:rPr lang="en-US" altLang="zh-CN" sz="1200" b="1" dirty="0" smtClean="0">
                    <a:latin typeface="微软雅黑" pitchFamily="34" charset="-122"/>
                    <a:ea typeface="微软雅黑" pitchFamily="34" charset="-122"/>
                  </a:rPr>
                  <a:t>M5</a:t>
                </a:r>
                <a:endParaRPr lang="en-US" altLang="zh-CN" sz="1200" b="1" dirty="0">
                  <a:latin typeface="微软雅黑" pitchFamily="34" charset="-122"/>
                  <a:ea typeface="微软雅黑" pitchFamily="34" charset="-122"/>
                </a:endParaRPr>
              </a:p>
            </p:txBody>
          </p:sp>
          <p:sp>
            <p:nvSpPr>
              <p:cNvPr id="70" name="AutoShape 34"/>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71" name="组合 70"/>
          <p:cNvGrpSpPr/>
          <p:nvPr/>
        </p:nvGrpSpPr>
        <p:grpSpPr>
          <a:xfrm>
            <a:off x="1317443" y="2709823"/>
            <a:ext cx="3358863" cy="342136"/>
            <a:chOff x="1211427" y="1976545"/>
            <a:chExt cx="3358863" cy="342136"/>
          </a:xfrm>
          <a:solidFill>
            <a:srgbClr val="FFC000"/>
          </a:solidFill>
          <a:effectLst/>
        </p:grpSpPr>
        <p:sp>
          <p:nvSpPr>
            <p:cNvPr id="72" name="Line 23"/>
            <p:cNvSpPr>
              <a:spLocks noChangeShapeType="1"/>
            </p:cNvSpPr>
            <p:nvPr/>
          </p:nvSpPr>
          <p:spPr bwMode="auto">
            <a:xfrm>
              <a:off x="1211427" y="1976545"/>
              <a:ext cx="3358863" cy="342136"/>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73" name="Group 24"/>
            <p:cNvGrpSpPr>
              <a:grpSpLocks/>
            </p:cNvGrpSpPr>
            <p:nvPr/>
          </p:nvGrpSpPr>
          <p:grpSpPr bwMode="auto">
            <a:xfrm rot="344460">
              <a:off x="1533819" y="1976545"/>
              <a:ext cx="1357040" cy="191711"/>
              <a:chOff x="3024" y="1776"/>
              <a:chExt cx="1008" cy="144"/>
            </a:xfrm>
            <a:grpFill/>
          </p:grpSpPr>
          <p:sp>
            <p:nvSpPr>
              <p:cNvPr id="74" name="Rectangle 25"/>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latin typeface="微软雅黑" pitchFamily="34" charset="-122"/>
                    <a:ea typeface="微软雅黑" pitchFamily="34" charset="-122"/>
                  </a:rPr>
                  <a:t>重传 </a:t>
                </a:r>
                <a:r>
                  <a:rPr lang="en-US" altLang="zh-CN" sz="1200" b="1" dirty="0" smtClean="0">
                    <a:latin typeface="微软雅黑" pitchFamily="34" charset="-122"/>
                    <a:ea typeface="微软雅黑" pitchFamily="34" charset="-122"/>
                  </a:rPr>
                  <a:t>M3</a:t>
                </a:r>
                <a:endParaRPr lang="en-US" altLang="zh-CN" sz="1200" b="1" dirty="0">
                  <a:latin typeface="微软雅黑" pitchFamily="34" charset="-122"/>
                  <a:ea typeface="微软雅黑" pitchFamily="34" charset="-122"/>
                </a:endParaRPr>
              </a:p>
            </p:txBody>
          </p:sp>
          <p:sp>
            <p:nvSpPr>
              <p:cNvPr id="75" name="AutoShape 26"/>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grpSp>
        <p:nvGrpSpPr>
          <p:cNvPr id="76" name="组合 75"/>
          <p:cNvGrpSpPr/>
          <p:nvPr/>
        </p:nvGrpSpPr>
        <p:grpSpPr>
          <a:xfrm>
            <a:off x="1317444" y="2965800"/>
            <a:ext cx="3358863" cy="319155"/>
            <a:chOff x="1211428" y="2232522"/>
            <a:chExt cx="3358863" cy="319155"/>
          </a:xfrm>
          <a:solidFill>
            <a:srgbClr val="FFC000"/>
          </a:solidFill>
        </p:grpSpPr>
        <p:sp>
          <p:nvSpPr>
            <p:cNvPr id="77" name="Line 27"/>
            <p:cNvSpPr>
              <a:spLocks noChangeShapeType="1"/>
            </p:cNvSpPr>
            <p:nvPr/>
          </p:nvSpPr>
          <p:spPr bwMode="auto">
            <a:xfrm>
              <a:off x="1211428" y="2232522"/>
              <a:ext cx="3358863" cy="319155"/>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78" name="Group 28"/>
            <p:cNvGrpSpPr>
              <a:grpSpLocks/>
            </p:cNvGrpSpPr>
            <p:nvPr/>
          </p:nvGrpSpPr>
          <p:grpSpPr bwMode="auto">
            <a:xfrm rot="344460">
              <a:off x="1533819" y="2232522"/>
              <a:ext cx="1357040" cy="191711"/>
              <a:chOff x="3024" y="1776"/>
              <a:chExt cx="1008" cy="144"/>
            </a:xfrm>
            <a:grpFill/>
          </p:grpSpPr>
          <p:sp>
            <p:nvSpPr>
              <p:cNvPr id="79" name="Rectangle 29"/>
              <p:cNvSpPr>
                <a:spLocks noChangeArrowheads="1"/>
              </p:cNvSpPr>
              <p:nvPr/>
            </p:nvSpPr>
            <p:spPr bwMode="auto">
              <a:xfrm>
                <a:off x="3024" y="1776"/>
                <a:ext cx="864" cy="14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latin typeface="微软雅黑" pitchFamily="34" charset="-122"/>
                    <a:ea typeface="微软雅黑" pitchFamily="34" charset="-122"/>
                  </a:rPr>
                  <a:t>重传 </a:t>
                </a:r>
                <a:r>
                  <a:rPr lang="en-US" altLang="zh-CN" sz="1200" b="1" dirty="0" smtClean="0">
                    <a:latin typeface="微软雅黑" pitchFamily="34" charset="-122"/>
                    <a:ea typeface="微软雅黑" pitchFamily="34" charset="-122"/>
                  </a:rPr>
                  <a:t>M4</a:t>
                </a:r>
                <a:endParaRPr lang="en-US" altLang="zh-CN" sz="1200" b="1" dirty="0">
                  <a:latin typeface="微软雅黑" pitchFamily="34" charset="-122"/>
                  <a:ea typeface="微软雅黑" pitchFamily="34" charset="-122"/>
                </a:endParaRPr>
              </a:p>
            </p:txBody>
          </p:sp>
          <p:sp>
            <p:nvSpPr>
              <p:cNvPr id="80" name="AutoShape 30"/>
              <p:cNvSpPr>
                <a:spLocks noChangeArrowheads="1"/>
              </p:cNvSpPr>
              <p:nvPr/>
            </p:nvSpPr>
            <p:spPr bwMode="auto">
              <a:xfrm>
                <a:off x="3888" y="1776"/>
                <a:ext cx="144" cy="144"/>
              </a:xfrm>
              <a:prstGeom prst="rightArrow">
                <a:avLst>
                  <a:gd name="adj1" fmla="val 50000"/>
                  <a:gd name="adj2" fmla="val 25000"/>
                </a:avLst>
              </a:prstGeom>
              <a:solidFill>
                <a:srgbClr val="66FF66"/>
              </a:solidFill>
              <a:ln w="9525">
                <a:solidFill>
                  <a:schemeClr val="tx1"/>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grpSp>
      </p:grpSp>
      <p:sp>
        <p:nvSpPr>
          <p:cNvPr id="81" name="Line 75"/>
          <p:cNvSpPr>
            <a:spLocks noChangeShapeType="1"/>
          </p:cNvSpPr>
          <p:nvPr/>
        </p:nvSpPr>
        <p:spPr bwMode="auto">
          <a:xfrm>
            <a:off x="937865" y="1866606"/>
            <a:ext cx="0" cy="85242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76"/>
          <p:cNvSpPr>
            <a:spLocks noChangeShapeType="1"/>
          </p:cNvSpPr>
          <p:nvPr/>
        </p:nvSpPr>
        <p:spPr bwMode="auto">
          <a:xfrm>
            <a:off x="756891" y="1877718"/>
            <a:ext cx="4921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77"/>
          <p:cNvSpPr>
            <a:spLocks noChangeShapeType="1"/>
          </p:cNvSpPr>
          <p:nvPr/>
        </p:nvSpPr>
        <p:spPr bwMode="auto">
          <a:xfrm>
            <a:off x="766416" y="2719033"/>
            <a:ext cx="48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矩形 3"/>
          <p:cNvSpPr/>
          <p:nvPr/>
        </p:nvSpPr>
        <p:spPr>
          <a:xfrm>
            <a:off x="703883" y="2044013"/>
            <a:ext cx="515688"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1200" b="1" dirty="0" smtClean="0">
                <a:solidFill>
                  <a:schemeClr val="tx1"/>
                </a:solidFill>
                <a:latin typeface="微软雅黑" pitchFamily="34" charset="-122"/>
                <a:ea typeface="微软雅黑" pitchFamily="34" charset="-122"/>
              </a:rPr>
              <a:t>M3</a:t>
            </a:r>
            <a:r>
              <a:rPr lang="zh-CN" altLang="en-US" sz="1200" b="1" dirty="0" smtClean="0">
                <a:solidFill>
                  <a:schemeClr val="tx1"/>
                </a:solidFill>
                <a:latin typeface="微软雅黑" pitchFamily="34" charset="-122"/>
                <a:ea typeface="微软雅黑" pitchFamily="34" charset="-122"/>
              </a:rPr>
              <a:t>超时</a:t>
            </a:r>
            <a:endParaRPr lang="zh-CN" altLang="en-US" sz="12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117673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779" y="729375"/>
            <a:ext cx="8173453" cy="2246769"/>
          </a:xfrm>
          <a:prstGeom prst="rect">
            <a:avLst/>
          </a:prstGeom>
        </p:spPr>
        <p:txBody>
          <a:bodyPr wrap="square">
            <a:spAutoFit/>
          </a:bodyPr>
          <a:lstStyle/>
          <a:p>
            <a:r>
              <a:rPr lang="en-US" altLang="zh-CN" sz="2000" b="1" dirty="0" smtClean="0">
                <a:solidFill>
                  <a:srgbClr val="0070C0"/>
                </a:solidFill>
                <a:latin typeface="微软雅黑" pitchFamily="34" charset="-122"/>
                <a:ea typeface="微软雅黑" pitchFamily="34" charset="-122"/>
              </a:rPr>
              <a:t>1</a:t>
            </a:r>
            <a:r>
              <a:rPr lang="zh-CN" altLang="en-US" sz="2000" b="1" dirty="0" smtClean="0">
                <a:solidFill>
                  <a:srgbClr val="0070C0"/>
                </a:solidFill>
                <a:latin typeface="微软雅黑" pitchFamily="34" charset="-122"/>
                <a:ea typeface="微软雅黑" pitchFamily="34" charset="-122"/>
              </a:rPr>
              <a:t>、假定</a:t>
            </a:r>
            <a:r>
              <a:rPr lang="zh-CN" altLang="en-US" sz="2000" b="1" dirty="0">
                <a:solidFill>
                  <a:srgbClr val="0070C0"/>
                </a:solidFill>
                <a:latin typeface="微软雅黑" pitchFamily="34" charset="-122"/>
                <a:ea typeface="微软雅黑" pitchFamily="34" charset="-122"/>
              </a:rPr>
              <a:t>使用连续</a:t>
            </a:r>
            <a:r>
              <a:rPr lang="en-US" altLang="zh-CN" sz="2000" b="1" dirty="0">
                <a:solidFill>
                  <a:srgbClr val="0070C0"/>
                </a:solidFill>
                <a:latin typeface="微软雅黑" pitchFamily="34" charset="-122"/>
                <a:ea typeface="微软雅黑" pitchFamily="34" charset="-122"/>
              </a:rPr>
              <a:t>ARQ</a:t>
            </a:r>
            <a:r>
              <a:rPr lang="zh-CN" altLang="en-US" sz="2000" b="1" dirty="0">
                <a:solidFill>
                  <a:srgbClr val="0070C0"/>
                </a:solidFill>
                <a:latin typeface="微软雅黑" pitchFamily="34" charset="-122"/>
                <a:ea typeface="微软雅黑" pitchFamily="34" charset="-122"/>
              </a:rPr>
              <a:t>协议中，发送窗口大小</a:t>
            </a:r>
            <a:r>
              <a:rPr lang="zh-CN" altLang="en-US" sz="2000" b="1" dirty="0" smtClean="0">
                <a:solidFill>
                  <a:srgbClr val="0070C0"/>
                </a:solidFill>
                <a:latin typeface="微软雅黑" pitchFamily="34" charset="-122"/>
                <a:ea typeface="微软雅黑" pitchFamily="34" charset="-122"/>
              </a:rPr>
              <a:t>是</a:t>
            </a:r>
            <a:r>
              <a:rPr lang="en-US" altLang="zh-CN" sz="2000" b="1" dirty="0" smtClean="0">
                <a:solidFill>
                  <a:srgbClr val="0070C0"/>
                </a:solidFill>
                <a:latin typeface="微软雅黑" pitchFamily="34" charset="-122"/>
                <a:ea typeface="微软雅黑" pitchFamily="34" charset="-122"/>
              </a:rPr>
              <a:t>3</a:t>
            </a:r>
            <a:r>
              <a:rPr lang="zh-CN" altLang="en-US" sz="2000" b="1" dirty="0">
                <a:solidFill>
                  <a:srgbClr val="0070C0"/>
                </a:solidFill>
                <a:latin typeface="微软雅黑" pitchFamily="34" charset="-122"/>
                <a:ea typeface="微软雅黑" pitchFamily="34" charset="-122"/>
              </a:rPr>
              <a:t>，而序列范围</a:t>
            </a:r>
            <a:r>
              <a:rPr lang="en-US" altLang="zh-CN" sz="2000" b="1" dirty="0">
                <a:solidFill>
                  <a:srgbClr val="0070C0"/>
                </a:solidFill>
                <a:latin typeface="微软雅黑" pitchFamily="34" charset="-122"/>
                <a:ea typeface="微软雅黑" pitchFamily="34" charset="-122"/>
              </a:rPr>
              <a:t>[0,15],</a:t>
            </a:r>
            <a:r>
              <a:rPr lang="zh-CN" altLang="en-US" sz="2000" b="1" dirty="0">
                <a:solidFill>
                  <a:srgbClr val="0070C0"/>
                </a:solidFill>
                <a:latin typeface="微软雅黑" pitchFamily="34" charset="-122"/>
                <a:ea typeface="微软雅黑" pitchFamily="34" charset="-122"/>
              </a:rPr>
              <a:t>而传输媒体保证在</a:t>
            </a:r>
            <a:r>
              <a:rPr lang="zh-CN" altLang="en-US" sz="2000" b="1" dirty="0" smtClean="0">
                <a:solidFill>
                  <a:srgbClr val="0070C0"/>
                </a:solidFill>
                <a:latin typeface="微软雅黑" pitchFamily="34" charset="-122"/>
                <a:ea typeface="微软雅黑" pitchFamily="34" charset="-122"/>
              </a:rPr>
              <a:t>接收方</a:t>
            </a:r>
            <a:r>
              <a:rPr lang="zh-CN" altLang="en-US" sz="2000" b="1" dirty="0">
                <a:solidFill>
                  <a:srgbClr val="0070C0"/>
                </a:solidFill>
                <a:latin typeface="微软雅黑" pitchFamily="34" charset="-122"/>
                <a:ea typeface="微软雅黑" pitchFamily="34" charset="-122"/>
              </a:rPr>
              <a:t>能够按序收到分组。在某时刻，接收</a:t>
            </a:r>
            <a:r>
              <a:rPr lang="zh-CN" altLang="en-US" sz="2000" b="1" dirty="0" smtClean="0">
                <a:solidFill>
                  <a:srgbClr val="0070C0"/>
                </a:solidFill>
                <a:latin typeface="微软雅黑" pitchFamily="34" charset="-122"/>
                <a:ea typeface="微软雅黑" pitchFamily="34" charset="-122"/>
              </a:rPr>
              <a:t>方下</a:t>
            </a:r>
            <a:r>
              <a:rPr lang="zh-CN" altLang="en-US" sz="2000" b="1" dirty="0">
                <a:solidFill>
                  <a:srgbClr val="0070C0"/>
                </a:solidFill>
                <a:latin typeface="微软雅黑" pitchFamily="34" charset="-122"/>
                <a:ea typeface="微软雅黑" pitchFamily="34" charset="-122"/>
              </a:rPr>
              <a:t>一个期望收到序号是</a:t>
            </a:r>
            <a:r>
              <a:rPr lang="en-US" altLang="zh-CN" sz="2000" b="1" dirty="0">
                <a:solidFill>
                  <a:srgbClr val="0070C0"/>
                </a:solidFill>
                <a:latin typeface="微软雅黑" pitchFamily="34" charset="-122"/>
                <a:ea typeface="微软雅黑" pitchFamily="34" charset="-122"/>
              </a:rPr>
              <a:t>5.</a:t>
            </a:r>
          </a:p>
          <a:p>
            <a:r>
              <a:rPr lang="en-US" altLang="zh-CN" sz="2000" b="1" dirty="0">
                <a:solidFill>
                  <a:srgbClr val="0070C0"/>
                </a:solidFill>
                <a:latin typeface="微软雅黑" pitchFamily="34" charset="-122"/>
                <a:ea typeface="微软雅黑" pitchFamily="34" charset="-122"/>
              </a:rPr>
              <a:t>      </a:t>
            </a:r>
            <a:r>
              <a:rPr lang="zh-CN" altLang="en-US" sz="2000" b="1" dirty="0">
                <a:solidFill>
                  <a:srgbClr val="0070C0"/>
                </a:solidFill>
                <a:latin typeface="微软雅黑" pitchFamily="34" charset="-122"/>
                <a:ea typeface="微软雅黑" pitchFamily="34" charset="-122"/>
              </a:rPr>
              <a:t>试问</a:t>
            </a:r>
            <a:r>
              <a:rPr lang="en-US" altLang="zh-CN" sz="2000" b="1" dirty="0">
                <a:solidFill>
                  <a:srgbClr val="0070C0"/>
                </a:solidFill>
                <a:latin typeface="微软雅黑" pitchFamily="34" charset="-122"/>
                <a:ea typeface="微软雅黑" pitchFamily="34" charset="-122"/>
              </a:rPr>
              <a:t>:</a:t>
            </a:r>
          </a:p>
          <a:p>
            <a:r>
              <a:rPr lang="en-US" altLang="zh-CN" sz="2000" b="1" dirty="0">
                <a:solidFill>
                  <a:srgbClr val="0070C0"/>
                </a:solidFill>
                <a:latin typeface="微软雅黑" pitchFamily="34" charset="-122"/>
                <a:ea typeface="微软雅黑" pitchFamily="34" charset="-122"/>
              </a:rPr>
              <a:t>      </a:t>
            </a:r>
            <a:r>
              <a:rPr lang="en-US" altLang="zh-CN" sz="2000" b="1" dirty="0" smtClean="0">
                <a:solidFill>
                  <a:srgbClr val="0070C0"/>
                </a:solidFill>
                <a:latin typeface="微软雅黑" pitchFamily="34" charset="-122"/>
                <a:ea typeface="微软雅黑" pitchFamily="34" charset="-122"/>
              </a:rPr>
              <a:t> </a:t>
            </a:r>
            <a:r>
              <a:rPr lang="zh-CN" altLang="en-US" sz="2000" b="1" dirty="0" smtClean="0">
                <a:solidFill>
                  <a:srgbClr val="0070C0"/>
                </a:solidFill>
                <a:latin typeface="微软雅黑" pitchFamily="34" charset="-122"/>
                <a:ea typeface="微软雅黑" pitchFamily="34" charset="-122"/>
              </a:rPr>
              <a:t>（</a:t>
            </a:r>
            <a:r>
              <a:rPr lang="en-US" altLang="zh-CN" sz="2000" b="1" dirty="0">
                <a:solidFill>
                  <a:srgbClr val="0070C0"/>
                </a:solidFill>
                <a:latin typeface="微软雅黑" pitchFamily="34" charset="-122"/>
                <a:ea typeface="微软雅黑" pitchFamily="34" charset="-122"/>
              </a:rPr>
              <a:t>1</a:t>
            </a:r>
            <a:r>
              <a:rPr lang="zh-CN" altLang="en-US" sz="2000" b="1" dirty="0">
                <a:solidFill>
                  <a:srgbClr val="0070C0"/>
                </a:solidFill>
                <a:latin typeface="微软雅黑" pitchFamily="34" charset="-122"/>
                <a:ea typeface="微软雅黑" pitchFamily="34" charset="-122"/>
              </a:rPr>
              <a:t>）在发送方的发送窗口中可能有出现的序号   组合有哪几种？</a:t>
            </a:r>
          </a:p>
          <a:p>
            <a:r>
              <a:rPr lang="zh-CN" altLang="en-US" sz="2000" b="1" dirty="0">
                <a:solidFill>
                  <a:srgbClr val="0070C0"/>
                </a:solidFill>
                <a:latin typeface="微软雅黑" pitchFamily="34" charset="-122"/>
                <a:ea typeface="微软雅黑" pitchFamily="34" charset="-122"/>
              </a:rPr>
              <a:t>       （</a:t>
            </a:r>
            <a:r>
              <a:rPr lang="en-US" altLang="zh-CN" sz="2000" b="1" dirty="0">
                <a:solidFill>
                  <a:srgbClr val="0070C0"/>
                </a:solidFill>
                <a:latin typeface="微软雅黑" pitchFamily="34" charset="-122"/>
                <a:ea typeface="微软雅黑" pitchFamily="34" charset="-122"/>
              </a:rPr>
              <a:t>2</a:t>
            </a:r>
            <a:r>
              <a:rPr lang="zh-CN" altLang="en-US" sz="2000" b="1" dirty="0">
                <a:solidFill>
                  <a:srgbClr val="0070C0"/>
                </a:solidFill>
                <a:latin typeface="微软雅黑" pitchFamily="34" charset="-122"/>
                <a:ea typeface="微软雅黑" pitchFamily="34" charset="-122"/>
              </a:rPr>
              <a:t>）接收方已经发送出去的、但在网络中（即还未到达发送方）的确认分组可能有哪些？说明这些确认分组是用来确认哪些序号的分组。</a:t>
            </a:r>
          </a:p>
        </p:txBody>
      </p:sp>
    </p:spTree>
    <p:extLst>
      <p:ext uri="{BB962C8B-B14F-4D97-AF65-F5344CB8AC3E}">
        <p14:creationId xmlns:p14="http://schemas.microsoft.com/office/powerpoint/2010/main" val="8446129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546100"/>
            <a:ext cx="8913813"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0282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45145" y="1487266"/>
            <a:ext cx="794048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虽然是面向字节流的，但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传送的数据单元却是报文段。</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报文段分为首部和数据两部分，而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的全部功能都体现在它首部中各字段的作用。</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报文段首部的前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个字节是固定的，后面有 </a:t>
            </a:r>
            <a:r>
              <a:rPr lang="en-US" altLang="zh-CN" sz="2000" b="1" dirty="0">
                <a:latin typeface="微软雅黑" pitchFamily="34" charset="-122"/>
                <a:ea typeface="微软雅黑" pitchFamily="34" charset="-122"/>
              </a:rPr>
              <a:t>4</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字节是根据需要而增加的选项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是整数</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因此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首部的最小长度是 </a:t>
            </a:r>
            <a:r>
              <a:rPr lang="en-US" altLang="zh-CN" sz="2000" b="1" dirty="0">
                <a:solidFill>
                  <a:srgbClr val="0000FF"/>
                </a:solidFill>
                <a:latin typeface="微软雅黑" pitchFamily="34" charset="-122"/>
                <a:ea typeface="微软雅黑" pitchFamily="34" charset="-122"/>
              </a:rPr>
              <a:t>20 </a:t>
            </a:r>
            <a:r>
              <a:rPr lang="zh-CN" altLang="en-US" sz="2000" b="1" dirty="0">
                <a:solidFill>
                  <a:srgbClr val="0000FF"/>
                </a:solidFill>
                <a:latin typeface="微软雅黑" pitchFamily="34" charset="-122"/>
                <a:ea typeface="微软雅黑" pitchFamily="34" charset="-122"/>
              </a:rPr>
              <a:t>字节。</a:t>
            </a:r>
          </a:p>
        </p:txBody>
      </p:sp>
      <p:sp>
        <p:nvSpPr>
          <p:cNvPr id="3" name="AutoShape 5"/>
          <p:cNvSpPr>
            <a:spLocks noChangeArrowheads="1"/>
          </p:cNvSpPr>
          <p:nvPr/>
        </p:nvSpPr>
        <p:spPr bwMode="auto">
          <a:xfrm>
            <a:off x="545144" y="103617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4" name="Rectangle 6"/>
          <p:cNvSpPr>
            <a:spLocks noChangeArrowheads="1"/>
          </p:cNvSpPr>
          <p:nvPr/>
        </p:nvSpPr>
        <p:spPr bwMode="auto">
          <a:xfrm>
            <a:off x="2583732" y="993904"/>
            <a:ext cx="3976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5.5  </a:t>
            </a:r>
            <a:r>
              <a:rPr lang="en-US" altLang="zh-CN" sz="2400" b="1" dirty="0">
                <a:solidFill>
                  <a:schemeClr val="bg1"/>
                </a:solidFill>
                <a:latin typeface="微软雅黑" pitchFamily="34" charset="-122"/>
                <a:ea typeface="微软雅黑" pitchFamily="34" charset="-122"/>
              </a:rPr>
              <a:t>TCP </a:t>
            </a:r>
            <a:r>
              <a:rPr lang="zh-CN" altLang="en-US" sz="2400" b="1" dirty="0">
                <a:solidFill>
                  <a:schemeClr val="bg1"/>
                </a:solidFill>
                <a:latin typeface="微软雅黑" pitchFamily="34" charset="-122"/>
                <a:ea typeface="微软雅黑" pitchFamily="34" charset="-122"/>
              </a:rPr>
              <a:t>报文段的首部</a:t>
            </a:r>
            <a:r>
              <a:rPr lang="zh-CN" altLang="en-US" sz="2400" b="1" dirty="0" smtClean="0">
                <a:solidFill>
                  <a:schemeClr val="bg1"/>
                </a:solidFill>
                <a:latin typeface="微软雅黑" pitchFamily="34" charset="-122"/>
                <a:ea typeface="微软雅黑" pitchFamily="34" charset="-122"/>
              </a:rPr>
              <a:t>格式</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529886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圆角矩形 107"/>
          <p:cNvSpPr/>
          <p:nvPr/>
        </p:nvSpPr>
        <p:spPr>
          <a:xfrm>
            <a:off x="545144" y="1030659"/>
            <a:ext cx="8053712" cy="339790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5"/>
          <p:cNvSpPr>
            <a:spLocks/>
          </p:cNvSpPr>
          <p:nvPr/>
        </p:nvSpPr>
        <p:spPr bwMode="auto">
          <a:xfrm>
            <a:off x="2583068" y="3184393"/>
            <a:ext cx="4206284" cy="314892"/>
          </a:xfrm>
          <a:custGeom>
            <a:avLst/>
            <a:gdLst>
              <a:gd name="T0" fmla="*/ 0 w 4626"/>
              <a:gd name="T1" fmla="*/ 0 h 544"/>
              <a:gd name="T2" fmla="*/ 861 w 4626"/>
              <a:gd name="T3" fmla="*/ 544 h 544"/>
              <a:gd name="T4" fmla="*/ 1814 w 4626"/>
              <a:gd name="T5" fmla="*/ 544 h 544"/>
              <a:gd name="T6" fmla="*/ 4626 w 4626"/>
              <a:gd name="T7" fmla="*/ 0 h 544"/>
              <a:gd name="T8" fmla="*/ 0 w 4626"/>
              <a:gd name="T9" fmla="*/ 0 h 544"/>
            </a:gdLst>
            <a:ahLst/>
            <a:cxnLst>
              <a:cxn ang="0">
                <a:pos x="T0" y="T1"/>
              </a:cxn>
              <a:cxn ang="0">
                <a:pos x="T2" y="T3"/>
              </a:cxn>
              <a:cxn ang="0">
                <a:pos x="T4" y="T5"/>
              </a:cxn>
              <a:cxn ang="0">
                <a:pos x="T6" y="T7"/>
              </a:cxn>
              <a:cxn ang="0">
                <a:pos x="T8" y="T9"/>
              </a:cxn>
            </a:cxnLst>
            <a:rect l="0" t="0" r="r" b="b"/>
            <a:pathLst>
              <a:path w="4626" h="544">
                <a:moveTo>
                  <a:pt x="0" y="0"/>
                </a:moveTo>
                <a:lnTo>
                  <a:pt x="861" y="544"/>
                </a:lnTo>
                <a:lnTo>
                  <a:pt x="1814" y="544"/>
                </a:lnTo>
                <a:lnTo>
                  <a:pt x="4626" y="0"/>
                </a:lnTo>
                <a:lnTo>
                  <a:pt x="0" y="0"/>
                </a:lnTo>
                <a:close/>
              </a:path>
            </a:pathLst>
          </a:custGeom>
          <a:gradFill rotWithShape="1">
            <a:gsLst>
              <a:gs pos="0">
                <a:srgbClr val="99FFCC"/>
              </a:gs>
              <a:gs pos="100000">
                <a:srgbClr val="00B0F0"/>
              </a:gs>
            </a:gsLst>
            <a:lin ang="5400000" scaled="1"/>
          </a:gradFill>
          <a:ln>
            <a:noFill/>
          </a:ln>
          <a:effectLst/>
        </p:spPr>
        <p:txBody>
          <a:bodyPr/>
          <a:lstStyle/>
          <a:p>
            <a:endParaRPr lang="zh-CN" altLang="en-US" sz="1000" b="1">
              <a:latin typeface="微软雅黑" pitchFamily="34" charset="-122"/>
              <a:ea typeface="微软雅黑" pitchFamily="34" charset="-122"/>
            </a:endParaRPr>
          </a:p>
        </p:txBody>
      </p:sp>
      <p:sp>
        <p:nvSpPr>
          <p:cNvPr id="7" name="AutoShape 4"/>
          <p:cNvSpPr>
            <a:spLocks noChangeArrowheads="1"/>
          </p:cNvSpPr>
          <p:nvPr/>
        </p:nvSpPr>
        <p:spPr bwMode="auto">
          <a:xfrm>
            <a:off x="2231891" y="4053589"/>
            <a:ext cx="391282" cy="143571"/>
          </a:xfrm>
          <a:prstGeom prst="leftArrow">
            <a:avLst>
              <a:gd name="adj1" fmla="val 50000"/>
              <a:gd name="adj2" fmla="val 62893"/>
            </a:avLst>
          </a:prstGeom>
          <a:solidFill>
            <a:srgbClr val="FF00FF"/>
          </a:solidFill>
          <a:ln w="12700">
            <a:solidFill>
              <a:schemeClr val="tx1"/>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8" name="Rectangle 106"/>
          <p:cNvSpPr>
            <a:spLocks noChangeArrowheads="1"/>
          </p:cNvSpPr>
          <p:nvPr/>
        </p:nvSpPr>
        <p:spPr bwMode="auto">
          <a:xfrm>
            <a:off x="2602631" y="3982255"/>
            <a:ext cx="755175" cy="287141"/>
          </a:xfrm>
          <a:prstGeom prst="rect">
            <a:avLst/>
          </a:prstGeom>
          <a:solidFill>
            <a:srgbClr val="66FF66"/>
          </a:solidFill>
          <a:ln w="19050">
            <a:solidFill>
              <a:srgbClr val="333399"/>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9" name="Line 33"/>
          <p:cNvSpPr>
            <a:spLocks noChangeShapeType="1"/>
          </p:cNvSpPr>
          <p:nvPr/>
        </p:nvSpPr>
        <p:spPr bwMode="auto">
          <a:xfrm flipH="1">
            <a:off x="2399165" y="1613244"/>
            <a:ext cx="9782" cy="1568439"/>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0" name="Rectangle 34"/>
          <p:cNvSpPr>
            <a:spLocks noChangeArrowheads="1"/>
          </p:cNvSpPr>
          <p:nvPr/>
        </p:nvSpPr>
        <p:spPr bwMode="auto">
          <a:xfrm>
            <a:off x="2140613" y="2221838"/>
            <a:ext cx="439224"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00" b="1" dirty="0">
                <a:solidFill>
                  <a:srgbClr val="0000FF"/>
                </a:solidFill>
                <a:latin typeface="微软雅黑" pitchFamily="34" charset="-122"/>
                <a:ea typeface="微软雅黑" pitchFamily="34" charset="-122"/>
              </a:rPr>
              <a:t>TCP</a:t>
            </a:r>
          </a:p>
          <a:p>
            <a:pPr algn="ctr" defTabSz="762000" eaLnBrk="0" hangingPunct="0">
              <a:lnSpc>
                <a:spcPct val="90000"/>
              </a:lnSpc>
            </a:pPr>
            <a:r>
              <a:rPr kumimoji="1" lang="zh-CN" altLang="en-US" sz="1000" b="1" dirty="0">
                <a:solidFill>
                  <a:srgbClr val="0000FF"/>
                </a:solidFill>
                <a:latin typeface="微软雅黑" pitchFamily="34" charset="-122"/>
                <a:ea typeface="微软雅黑" pitchFamily="34" charset="-122"/>
              </a:rPr>
              <a:t>首部</a:t>
            </a:r>
          </a:p>
        </p:txBody>
      </p:sp>
      <p:sp>
        <p:nvSpPr>
          <p:cNvPr id="11" name="Line 35"/>
          <p:cNvSpPr>
            <a:spLocks noChangeShapeType="1"/>
          </p:cNvSpPr>
          <p:nvPr/>
        </p:nvSpPr>
        <p:spPr bwMode="auto">
          <a:xfrm>
            <a:off x="7035859" y="1609631"/>
            <a:ext cx="0" cy="1317417"/>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2" name="Rectangle 36"/>
          <p:cNvSpPr>
            <a:spLocks noChangeArrowheads="1"/>
          </p:cNvSpPr>
          <p:nvPr/>
        </p:nvSpPr>
        <p:spPr bwMode="auto">
          <a:xfrm>
            <a:off x="6752401" y="2090188"/>
            <a:ext cx="763030" cy="36676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00" b="1" dirty="0">
                <a:solidFill>
                  <a:srgbClr val="0000FF"/>
                </a:solidFill>
                <a:latin typeface="微软雅黑" pitchFamily="34" charset="-122"/>
                <a:ea typeface="微软雅黑" pitchFamily="34" charset="-122"/>
              </a:rPr>
              <a:t>20 </a:t>
            </a:r>
            <a:r>
              <a:rPr kumimoji="1" lang="zh-CN" altLang="en-US" sz="1000" b="1" dirty="0">
                <a:solidFill>
                  <a:srgbClr val="0000FF"/>
                </a:solidFill>
                <a:latin typeface="微软雅黑" pitchFamily="34" charset="-122"/>
                <a:ea typeface="微软雅黑" pitchFamily="34" charset="-122"/>
              </a:rPr>
              <a:t>字节的</a:t>
            </a:r>
          </a:p>
          <a:p>
            <a:pPr algn="ctr" defTabSz="762000" eaLnBrk="0" hangingPunct="0">
              <a:lnSpc>
                <a:spcPct val="90000"/>
              </a:lnSpc>
            </a:pPr>
            <a:r>
              <a:rPr kumimoji="1" lang="zh-CN" altLang="en-US" sz="1000" b="1" dirty="0">
                <a:solidFill>
                  <a:srgbClr val="0000FF"/>
                </a:solidFill>
                <a:latin typeface="微软雅黑" pitchFamily="34" charset="-122"/>
                <a:ea typeface="微软雅黑" pitchFamily="34" charset="-122"/>
              </a:rPr>
              <a:t>固定首部</a:t>
            </a:r>
          </a:p>
        </p:txBody>
      </p:sp>
      <p:sp>
        <p:nvSpPr>
          <p:cNvPr id="13" name="Rectangle 75"/>
          <p:cNvSpPr>
            <a:spLocks noChangeArrowheads="1"/>
          </p:cNvSpPr>
          <p:nvPr/>
        </p:nvSpPr>
        <p:spPr bwMode="auto">
          <a:xfrm>
            <a:off x="2577198" y="1612340"/>
            <a:ext cx="4196502" cy="1572052"/>
          </a:xfrm>
          <a:prstGeom prst="rect">
            <a:avLst/>
          </a:prstGeom>
          <a:solidFill>
            <a:srgbClr val="00FFFF"/>
          </a:solidFill>
          <a:ln w="25400">
            <a:solidFill>
              <a:schemeClr val="tx1"/>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15" name="Line 6"/>
          <p:cNvSpPr>
            <a:spLocks noChangeShapeType="1"/>
          </p:cNvSpPr>
          <p:nvPr/>
        </p:nvSpPr>
        <p:spPr bwMode="auto">
          <a:xfrm>
            <a:off x="2573285" y="1879616"/>
            <a:ext cx="42033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7"/>
          <p:cNvSpPr>
            <a:spLocks noChangeShapeType="1"/>
          </p:cNvSpPr>
          <p:nvPr/>
        </p:nvSpPr>
        <p:spPr bwMode="auto">
          <a:xfrm>
            <a:off x="2581111" y="2144183"/>
            <a:ext cx="41955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8"/>
          <p:cNvSpPr>
            <a:spLocks noChangeShapeType="1"/>
          </p:cNvSpPr>
          <p:nvPr/>
        </p:nvSpPr>
        <p:spPr bwMode="auto">
          <a:xfrm>
            <a:off x="2573285" y="2407847"/>
            <a:ext cx="42033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Line 9"/>
          <p:cNvSpPr>
            <a:spLocks noChangeShapeType="1"/>
          </p:cNvSpPr>
          <p:nvPr/>
        </p:nvSpPr>
        <p:spPr bwMode="auto">
          <a:xfrm>
            <a:off x="2573285" y="2671511"/>
            <a:ext cx="42033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9" name="Line 10"/>
          <p:cNvSpPr>
            <a:spLocks noChangeShapeType="1"/>
          </p:cNvSpPr>
          <p:nvPr/>
        </p:nvSpPr>
        <p:spPr bwMode="auto">
          <a:xfrm>
            <a:off x="2581111" y="2936078"/>
            <a:ext cx="41955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20" name="Line 11"/>
          <p:cNvSpPr>
            <a:spLocks noChangeShapeType="1"/>
          </p:cNvSpPr>
          <p:nvPr/>
        </p:nvSpPr>
        <p:spPr bwMode="auto">
          <a:xfrm>
            <a:off x="4676428" y="1615049"/>
            <a:ext cx="0" cy="2699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21" name="Rectangle 12"/>
          <p:cNvSpPr>
            <a:spLocks noChangeArrowheads="1"/>
          </p:cNvSpPr>
          <p:nvPr/>
        </p:nvSpPr>
        <p:spPr bwMode="auto">
          <a:xfrm>
            <a:off x="5331825" y="1619919"/>
            <a:ext cx="92653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a:latin typeface="微软雅黑" pitchFamily="34" charset="-122"/>
                <a:ea typeface="微软雅黑" pitchFamily="34" charset="-122"/>
              </a:rPr>
              <a:t>目  的  端  口</a:t>
            </a:r>
          </a:p>
        </p:txBody>
      </p:sp>
      <p:sp>
        <p:nvSpPr>
          <p:cNvPr id="22" name="Rectangle 13"/>
          <p:cNvSpPr>
            <a:spLocks noChangeArrowheads="1"/>
          </p:cNvSpPr>
          <p:nvPr/>
        </p:nvSpPr>
        <p:spPr bwMode="auto">
          <a:xfrm>
            <a:off x="2544283" y="2418327"/>
            <a:ext cx="69648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数据偏移</a:t>
            </a:r>
            <a:endParaRPr kumimoji="1" lang="zh-CN" altLang="en-US" sz="1000" b="1" dirty="0">
              <a:latin typeface="微软雅黑" pitchFamily="34" charset="-122"/>
              <a:ea typeface="微软雅黑" pitchFamily="34" charset="-122"/>
            </a:endParaRPr>
          </a:p>
        </p:txBody>
      </p:sp>
      <p:sp>
        <p:nvSpPr>
          <p:cNvPr id="23" name="Rectangle 14"/>
          <p:cNvSpPr>
            <a:spLocks noChangeArrowheads="1"/>
          </p:cNvSpPr>
          <p:nvPr/>
        </p:nvSpPr>
        <p:spPr bwMode="auto">
          <a:xfrm>
            <a:off x="3250204" y="2687308"/>
            <a:ext cx="79829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a:latin typeface="微软雅黑" pitchFamily="34" charset="-122"/>
                <a:ea typeface="微软雅黑" pitchFamily="34" charset="-122"/>
              </a:rPr>
              <a:t>检   验   和</a:t>
            </a:r>
          </a:p>
        </p:txBody>
      </p:sp>
      <p:sp>
        <p:nvSpPr>
          <p:cNvPr id="24" name="Rectangle 15"/>
          <p:cNvSpPr>
            <a:spLocks noChangeArrowheads="1"/>
          </p:cNvSpPr>
          <p:nvPr/>
        </p:nvSpPr>
        <p:spPr bwMode="auto">
          <a:xfrm>
            <a:off x="3360740" y="2931107"/>
            <a:ext cx="1746098"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000" b="1">
                <a:latin typeface="微软雅黑" pitchFamily="34" charset="-122"/>
                <a:ea typeface="微软雅黑" pitchFamily="34" charset="-122"/>
              </a:rPr>
              <a:t>选    项    （长  度  可  变）</a:t>
            </a:r>
          </a:p>
        </p:txBody>
      </p:sp>
      <p:sp>
        <p:nvSpPr>
          <p:cNvPr id="25" name="Rectangle 16"/>
          <p:cNvSpPr>
            <a:spLocks noChangeArrowheads="1"/>
          </p:cNvSpPr>
          <p:nvPr/>
        </p:nvSpPr>
        <p:spPr bwMode="auto">
          <a:xfrm>
            <a:off x="3312809" y="1619919"/>
            <a:ext cx="72135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源  端  口</a:t>
            </a:r>
          </a:p>
        </p:txBody>
      </p:sp>
      <p:sp>
        <p:nvSpPr>
          <p:cNvPr id="26" name="Rectangle 17"/>
          <p:cNvSpPr>
            <a:spLocks noChangeArrowheads="1"/>
          </p:cNvSpPr>
          <p:nvPr/>
        </p:nvSpPr>
        <p:spPr bwMode="auto">
          <a:xfrm>
            <a:off x="4433833" y="1880873"/>
            <a:ext cx="6299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序   号</a:t>
            </a:r>
          </a:p>
        </p:txBody>
      </p:sp>
      <p:sp>
        <p:nvSpPr>
          <p:cNvPr id="27" name="Line 18"/>
          <p:cNvSpPr>
            <a:spLocks noChangeShapeType="1"/>
          </p:cNvSpPr>
          <p:nvPr/>
        </p:nvSpPr>
        <p:spPr bwMode="auto">
          <a:xfrm>
            <a:off x="4679362" y="2411459"/>
            <a:ext cx="0" cy="52100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28" name="Rectangle 19"/>
          <p:cNvSpPr>
            <a:spLocks noChangeArrowheads="1"/>
          </p:cNvSpPr>
          <p:nvPr/>
        </p:nvSpPr>
        <p:spPr bwMode="auto">
          <a:xfrm>
            <a:off x="5243787" y="2687308"/>
            <a:ext cx="104195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a:latin typeface="微软雅黑" pitchFamily="34" charset="-122"/>
                <a:ea typeface="微软雅黑" pitchFamily="34" charset="-122"/>
              </a:rPr>
              <a:t>紧   急   指   针</a:t>
            </a:r>
          </a:p>
        </p:txBody>
      </p:sp>
      <p:sp>
        <p:nvSpPr>
          <p:cNvPr id="29" name="Rectangle 20"/>
          <p:cNvSpPr>
            <a:spLocks noChangeArrowheads="1"/>
          </p:cNvSpPr>
          <p:nvPr/>
        </p:nvSpPr>
        <p:spPr bwMode="auto">
          <a:xfrm>
            <a:off x="5489316" y="2413711"/>
            <a:ext cx="554640"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a:latin typeface="微软雅黑" pitchFamily="34" charset="-122"/>
                <a:ea typeface="微软雅黑" pitchFamily="34" charset="-122"/>
              </a:rPr>
              <a:t>窗   口</a:t>
            </a:r>
          </a:p>
        </p:txBody>
      </p:sp>
      <p:sp>
        <p:nvSpPr>
          <p:cNvPr id="30" name="Rectangle 21"/>
          <p:cNvSpPr>
            <a:spLocks noChangeArrowheads="1"/>
          </p:cNvSpPr>
          <p:nvPr/>
        </p:nvSpPr>
        <p:spPr bwMode="auto">
          <a:xfrm>
            <a:off x="4299817" y="2148961"/>
            <a:ext cx="92629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确    认    号</a:t>
            </a:r>
          </a:p>
        </p:txBody>
      </p:sp>
      <p:sp>
        <p:nvSpPr>
          <p:cNvPr id="31" name="Line 22"/>
          <p:cNvSpPr>
            <a:spLocks noChangeShapeType="1"/>
          </p:cNvSpPr>
          <p:nvPr/>
        </p:nvSpPr>
        <p:spPr bwMode="auto">
          <a:xfrm>
            <a:off x="3172710" y="2411459"/>
            <a:ext cx="0" cy="2636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2" name="Line 23"/>
          <p:cNvSpPr>
            <a:spLocks noChangeShapeType="1"/>
          </p:cNvSpPr>
          <p:nvPr/>
        </p:nvSpPr>
        <p:spPr bwMode="auto">
          <a:xfrm>
            <a:off x="4152109" y="2408750"/>
            <a:ext cx="0" cy="2600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3" name="Line 24"/>
          <p:cNvSpPr>
            <a:spLocks noChangeShapeType="1"/>
          </p:cNvSpPr>
          <p:nvPr/>
        </p:nvSpPr>
        <p:spPr bwMode="auto">
          <a:xfrm>
            <a:off x="3882125" y="2411459"/>
            <a:ext cx="0" cy="2636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4" name="Line 25"/>
          <p:cNvSpPr>
            <a:spLocks noChangeShapeType="1"/>
          </p:cNvSpPr>
          <p:nvPr/>
        </p:nvSpPr>
        <p:spPr bwMode="auto">
          <a:xfrm>
            <a:off x="4016138" y="2411459"/>
            <a:ext cx="0" cy="2591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5" name="Line 26"/>
          <p:cNvSpPr>
            <a:spLocks noChangeShapeType="1"/>
          </p:cNvSpPr>
          <p:nvPr/>
        </p:nvSpPr>
        <p:spPr bwMode="auto">
          <a:xfrm>
            <a:off x="4414269" y="2411459"/>
            <a:ext cx="0" cy="2591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6" name="Line 27"/>
          <p:cNvSpPr>
            <a:spLocks noChangeShapeType="1"/>
          </p:cNvSpPr>
          <p:nvPr/>
        </p:nvSpPr>
        <p:spPr bwMode="auto">
          <a:xfrm>
            <a:off x="4283189" y="2411459"/>
            <a:ext cx="0" cy="2591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7" name="Line 28"/>
          <p:cNvSpPr>
            <a:spLocks noChangeShapeType="1"/>
          </p:cNvSpPr>
          <p:nvPr/>
        </p:nvSpPr>
        <p:spPr bwMode="auto">
          <a:xfrm>
            <a:off x="4548282" y="2411459"/>
            <a:ext cx="0" cy="2591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8" name="Rectangle 29"/>
          <p:cNvSpPr>
            <a:spLocks noChangeArrowheads="1"/>
          </p:cNvSpPr>
          <p:nvPr/>
        </p:nvSpPr>
        <p:spPr bwMode="auto">
          <a:xfrm>
            <a:off x="3263899" y="2419129"/>
            <a:ext cx="554640"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保   留</a:t>
            </a:r>
          </a:p>
        </p:txBody>
      </p:sp>
      <p:sp>
        <p:nvSpPr>
          <p:cNvPr id="39" name="Rectangle 30"/>
          <p:cNvSpPr>
            <a:spLocks noChangeArrowheads="1"/>
          </p:cNvSpPr>
          <p:nvPr/>
        </p:nvSpPr>
        <p:spPr bwMode="auto">
          <a:xfrm>
            <a:off x="4493093" y="2389423"/>
            <a:ext cx="258085" cy="33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700" b="1" dirty="0">
                <a:latin typeface="微软雅黑" pitchFamily="34" charset="-122"/>
                <a:ea typeface="微软雅黑" pitchFamily="34" charset="-122"/>
              </a:rPr>
              <a:t>F</a:t>
            </a:r>
          </a:p>
          <a:p>
            <a:pPr algn="ctr" defTabSz="762000" eaLnBrk="0" hangingPunct="0">
              <a:lnSpc>
                <a:spcPct val="75000"/>
              </a:lnSpc>
            </a:pPr>
            <a:r>
              <a:rPr kumimoji="1" lang="en-US" altLang="zh-CN" sz="700" b="1" dirty="0">
                <a:latin typeface="微软雅黑" pitchFamily="34" charset="-122"/>
                <a:ea typeface="微软雅黑" pitchFamily="34" charset="-122"/>
              </a:rPr>
              <a:t>I</a:t>
            </a:r>
          </a:p>
          <a:p>
            <a:pPr algn="ctr" defTabSz="762000" eaLnBrk="0" hangingPunct="0">
              <a:lnSpc>
                <a:spcPct val="75000"/>
              </a:lnSpc>
            </a:pPr>
            <a:r>
              <a:rPr kumimoji="1" lang="en-US" altLang="zh-CN" sz="700" b="1" dirty="0">
                <a:latin typeface="微软雅黑" pitchFamily="34" charset="-122"/>
                <a:ea typeface="微软雅黑" pitchFamily="34" charset="-122"/>
              </a:rPr>
              <a:t>N</a:t>
            </a:r>
          </a:p>
        </p:txBody>
      </p:sp>
      <p:sp>
        <p:nvSpPr>
          <p:cNvPr id="40" name="Line 31"/>
          <p:cNvSpPr>
            <a:spLocks noChangeShapeType="1"/>
          </p:cNvSpPr>
          <p:nvPr/>
        </p:nvSpPr>
        <p:spPr bwMode="auto">
          <a:xfrm>
            <a:off x="2584045" y="1224367"/>
            <a:ext cx="4186720" cy="0"/>
          </a:xfrm>
          <a:prstGeom prst="line">
            <a:avLst/>
          </a:prstGeom>
          <a:noFill/>
          <a:ln w="127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Rectangle 32"/>
          <p:cNvSpPr>
            <a:spLocks noChangeArrowheads="1"/>
          </p:cNvSpPr>
          <p:nvPr/>
        </p:nvSpPr>
        <p:spPr bwMode="auto">
          <a:xfrm>
            <a:off x="4656569" y="1150069"/>
            <a:ext cx="440826" cy="21287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800" b="1" dirty="0">
                <a:solidFill>
                  <a:srgbClr val="0000FF"/>
                </a:solidFill>
                <a:latin typeface="微软雅黑" pitchFamily="34" charset="-122"/>
                <a:ea typeface="微软雅黑" pitchFamily="34" charset="-122"/>
              </a:rPr>
              <a:t>32 </a:t>
            </a:r>
            <a:r>
              <a:rPr kumimoji="1" lang="zh-CN" altLang="en-US" sz="800" b="1" dirty="0">
                <a:solidFill>
                  <a:srgbClr val="0000FF"/>
                </a:solidFill>
                <a:latin typeface="微软雅黑" pitchFamily="34" charset="-122"/>
                <a:ea typeface="微软雅黑" pitchFamily="34" charset="-122"/>
              </a:rPr>
              <a:t>位</a:t>
            </a:r>
          </a:p>
        </p:txBody>
      </p:sp>
      <p:sp>
        <p:nvSpPr>
          <p:cNvPr id="80" name="Rectangle 76"/>
          <p:cNvSpPr>
            <a:spLocks noChangeArrowheads="1"/>
          </p:cNvSpPr>
          <p:nvPr/>
        </p:nvSpPr>
        <p:spPr bwMode="auto">
          <a:xfrm>
            <a:off x="4371824" y="2396738"/>
            <a:ext cx="258085" cy="3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700" b="1">
                <a:latin typeface="微软雅黑" pitchFamily="34" charset="-122"/>
                <a:ea typeface="微软雅黑" pitchFamily="34" charset="-122"/>
              </a:rPr>
              <a:t>S</a:t>
            </a:r>
          </a:p>
          <a:p>
            <a:pPr defTabSz="762000" eaLnBrk="0" hangingPunct="0">
              <a:lnSpc>
                <a:spcPct val="75000"/>
              </a:lnSpc>
            </a:pPr>
            <a:r>
              <a:rPr kumimoji="1" lang="en-US" altLang="zh-CN" sz="700" b="1">
                <a:latin typeface="微软雅黑" pitchFamily="34" charset="-122"/>
                <a:ea typeface="微软雅黑" pitchFamily="34" charset="-122"/>
              </a:rPr>
              <a:t>Y</a:t>
            </a:r>
          </a:p>
          <a:p>
            <a:pPr defTabSz="762000" eaLnBrk="0" hangingPunct="0">
              <a:lnSpc>
                <a:spcPct val="75000"/>
              </a:lnSpc>
            </a:pPr>
            <a:r>
              <a:rPr kumimoji="1" lang="en-US" altLang="zh-CN" sz="700" b="1">
                <a:latin typeface="微软雅黑" pitchFamily="34" charset="-122"/>
                <a:ea typeface="微软雅黑" pitchFamily="34" charset="-122"/>
              </a:rPr>
              <a:t>N</a:t>
            </a:r>
          </a:p>
        </p:txBody>
      </p:sp>
      <p:sp>
        <p:nvSpPr>
          <p:cNvPr id="81" name="Rectangle 77"/>
          <p:cNvSpPr>
            <a:spLocks noChangeArrowheads="1"/>
          </p:cNvSpPr>
          <p:nvPr/>
        </p:nvSpPr>
        <p:spPr bwMode="auto">
          <a:xfrm>
            <a:off x="4241723" y="2396738"/>
            <a:ext cx="245261" cy="3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700" b="1">
                <a:latin typeface="微软雅黑" pitchFamily="34" charset="-122"/>
                <a:ea typeface="微软雅黑" pitchFamily="34" charset="-122"/>
              </a:rPr>
              <a:t>R</a:t>
            </a:r>
          </a:p>
          <a:p>
            <a:pPr defTabSz="762000" eaLnBrk="0" hangingPunct="0">
              <a:lnSpc>
                <a:spcPct val="75000"/>
              </a:lnSpc>
            </a:pPr>
            <a:r>
              <a:rPr kumimoji="1" lang="en-US" altLang="zh-CN" sz="700" b="1">
                <a:latin typeface="微软雅黑" pitchFamily="34" charset="-122"/>
                <a:ea typeface="微软雅黑" pitchFamily="34" charset="-122"/>
              </a:rPr>
              <a:t>S</a:t>
            </a:r>
          </a:p>
          <a:p>
            <a:pPr defTabSz="762000" eaLnBrk="0" hangingPunct="0">
              <a:lnSpc>
                <a:spcPct val="75000"/>
              </a:lnSpc>
            </a:pPr>
            <a:r>
              <a:rPr kumimoji="1" lang="en-US" altLang="zh-CN" sz="700" b="1">
                <a:latin typeface="微软雅黑" pitchFamily="34" charset="-122"/>
                <a:ea typeface="微软雅黑" pitchFamily="34" charset="-122"/>
              </a:rPr>
              <a:t>T</a:t>
            </a:r>
          </a:p>
        </p:txBody>
      </p:sp>
      <p:sp>
        <p:nvSpPr>
          <p:cNvPr id="82" name="Rectangle 78"/>
          <p:cNvSpPr>
            <a:spLocks noChangeArrowheads="1"/>
          </p:cNvSpPr>
          <p:nvPr/>
        </p:nvSpPr>
        <p:spPr bwMode="auto">
          <a:xfrm>
            <a:off x="4101839" y="2396738"/>
            <a:ext cx="256481" cy="3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700" b="1" dirty="0">
                <a:latin typeface="微软雅黑" pitchFamily="34" charset="-122"/>
                <a:ea typeface="微软雅黑" pitchFamily="34" charset="-122"/>
              </a:rPr>
              <a:t>P</a:t>
            </a:r>
          </a:p>
          <a:p>
            <a:pPr defTabSz="762000" eaLnBrk="0" hangingPunct="0">
              <a:lnSpc>
                <a:spcPct val="75000"/>
              </a:lnSpc>
            </a:pPr>
            <a:r>
              <a:rPr kumimoji="1" lang="en-US" altLang="zh-CN" sz="700" b="1" dirty="0">
                <a:latin typeface="微软雅黑" pitchFamily="34" charset="-122"/>
                <a:ea typeface="微软雅黑" pitchFamily="34" charset="-122"/>
              </a:rPr>
              <a:t>S</a:t>
            </a:r>
          </a:p>
          <a:p>
            <a:pPr defTabSz="762000" eaLnBrk="0" hangingPunct="0">
              <a:lnSpc>
                <a:spcPct val="75000"/>
              </a:lnSpc>
            </a:pPr>
            <a:r>
              <a:rPr kumimoji="1" lang="en-US" altLang="zh-CN" sz="700" b="1" dirty="0">
                <a:latin typeface="微软雅黑" pitchFamily="34" charset="-122"/>
                <a:ea typeface="微软雅黑" pitchFamily="34" charset="-122"/>
              </a:rPr>
              <a:t>H</a:t>
            </a:r>
          </a:p>
        </p:txBody>
      </p:sp>
      <p:sp>
        <p:nvSpPr>
          <p:cNvPr id="83" name="Rectangle 79"/>
          <p:cNvSpPr>
            <a:spLocks noChangeArrowheads="1"/>
          </p:cNvSpPr>
          <p:nvPr/>
        </p:nvSpPr>
        <p:spPr bwMode="auto">
          <a:xfrm>
            <a:off x="3963445" y="2396738"/>
            <a:ext cx="250069" cy="3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700" b="1" dirty="0">
                <a:latin typeface="微软雅黑" pitchFamily="34" charset="-122"/>
                <a:ea typeface="微软雅黑" pitchFamily="34" charset="-122"/>
              </a:rPr>
              <a:t>A</a:t>
            </a:r>
          </a:p>
          <a:p>
            <a:pPr defTabSz="762000" eaLnBrk="0" hangingPunct="0">
              <a:lnSpc>
                <a:spcPct val="75000"/>
              </a:lnSpc>
            </a:pPr>
            <a:r>
              <a:rPr kumimoji="1" lang="en-US" altLang="zh-CN" sz="700" b="1" dirty="0">
                <a:latin typeface="微软雅黑" pitchFamily="34" charset="-122"/>
                <a:ea typeface="微软雅黑" pitchFamily="34" charset="-122"/>
              </a:rPr>
              <a:t>C</a:t>
            </a:r>
          </a:p>
          <a:p>
            <a:pPr defTabSz="762000" eaLnBrk="0" hangingPunct="0">
              <a:lnSpc>
                <a:spcPct val="75000"/>
              </a:lnSpc>
            </a:pPr>
            <a:r>
              <a:rPr kumimoji="1" lang="en-US" altLang="zh-CN" sz="700" b="1" dirty="0">
                <a:latin typeface="微软雅黑" pitchFamily="34" charset="-122"/>
                <a:ea typeface="微软雅黑" pitchFamily="34" charset="-122"/>
              </a:rPr>
              <a:t>K</a:t>
            </a:r>
          </a:p>
        </p:txBody>
      </p:sp>
      <p:sp>
        <p:nvSpPr>
          <p:cNvPr id="84" name="Rectangle 80"/>
          <p:cNvSpPr>
            <a:spLocks noChangeArrowheads="1"/>
          </p:cNvSpPr>
          <p:nvPr/>
        </p:nvSpPr>
        <p:spPr bwMode="auto">
          <a:xfrm>
            <a:off x="3827942" y="2396738"/>
            <a:ext cx="251673" cy="3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700" b="1" dirty="0">
                <a:latin typeface="微软雅黑" pitchFamily="34" charset="-122"/>
                <a:ea typeface="微软雅黑" pitchFamily="34" charset="-122"/>
              </a:rPr>
              <a:t>U</a:t>
            </a:r>
          </a:p>
          <a:p>
            <a:pPr defTabSz="762000" eaLnBrk="0" hangingPunct="0">
              <a:lnSpc>
                <a:spcPct val="75000"/>
              </a:lnSpc>
            </a:pPr>
            <a:r>
              <a:rPr kumimoji="1" lang="en-US" altLang="zh-CN" sz="700" b="1" dirty="0">
                <a:latin typeface="微软雅黑" pitchFamily="34" charset="-122"/>
                <a:ea typeface="微软雅黑" pitchFamily="34" charset="-122"/>
              </a:rPr>
              <a:t>R</a:t>
            </a:r>
          </a:p>
          <a:p>
            <a:pPr defTabSz="762000" eaLnBrk="0" hangingPunct="0">
              <a:lnSpc>
                <a:spcPct val="75000"/>
              </a:lnSpc>
            </a:pPr>
            <a:r>
              <a:rPr kumimoji="1" lang="en-US" altLang="zh-CN" sz="700" b="1" dirty="0">
                <a:latin typeface="微软雅黑" pitchFamily="34" charset="-122"/>
                <a:ea typeface="微软雅黑" pitchFamily="34" charset="-122"/>
              </a:rPr>
              <a:t>G</a:t>
            </a:r>
          </a:p>
        </p:txBody>
      </p:sp>
      <p:sp>
        <p:nvSpPr>
          <p:cNvPr id="86" name="Line 82"/>
          <p:cNvSpPr>
            <a:spLocks noChangeShapeType="1"/>
          </p:cNvSpPr>
          <p:nvPr/>
        </p:nvSpPr>
        <p:spPr bwMode="auto">
          <a:xfrm flipH="1">
            <a:off x="5717238" y="2942399"/>
            <a:ext cx="1957" cy="2447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7" name="Rectangle 105"/>
          <p:cNvSpPr>
            <a:spLocks noChangeArrowheads="1"/>
          </p:cNvSpPr>
          <p:nvPr/>
        </p:nvSpPr>
        <p:spPr bwMode="auto">
          <a:xfrm>
            <a:off x="4245038" y="3513732"/>
            <a:ext cx="2652894" cy="280821"/>
          </a:xfrm>
          <a:prstGeom prst="rect">
            <a:avLst/>
          </a:prstGeom>
          <a:solidFill>
            <a:srgbClr val="99FFCC"/>
          </a:solidFill>
          <a:ln>
            <a:noFill/>
          </a:ln>
          <a:effectLst/>
          <a:extLst/>
        </p:spPr>
        <p:txBody>
          <a:bodyPr wrap="none" anchor="ctr"/>
          <a:lstStyle/>
          <a:p>
            <a:endParaRPr lang="zh-CN" altLang="en-US" sz="1000" b="1">
              <a:latin typeface="微软雅黑" pitchFamily="34" charset="-122"/>
              <a:ea typeface="微软雅黑" pitchFamily="34" charset="-122"/>
            </a:endParaRPr>
          </a:p>
        </p:txBody>
      </p:sp>
      <p:sp>
        <p:nvSpPr>
          <p:cNvPr id="88" name="Rectangle 83"/>
          <p:cNvSpPr>
            <a:spLocks noChangeArrowheads="1"/>
          </p:cNvSpPr>
          <p:nvPr/>
        </p:nvSpPr>
        <p:spPr bwMode="auto">
          <a:xfrm>
            <a:off x="5997004" y="2931107"/>
            <a:ext cx="710161"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填    充</a:t>
            </a:r>
          </a:p>
        </p:txBody>
      </p:sp>
      <p:sp>
        <p:nvSpPr>
          <p:cNvPr id="89" name="Rectangle 84"/>
          <p:cNvSpPr>
            <a:spLocks noChangeArrowheads="1"/>
          </p:cNvSpPr>
          <p:nvPr/>
        </p:nvSpPr>
        <p:spPr bwMode="auto">
          <a:xfrm>
            <a:off x="5099012" y="3523392"/>
            <a:ext cx="985848" cy="243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TCP </a:t>
            </a:r>
            <a:r>
              <a:rPr kumimoji="1" lang="zh-CN" altLang="en-US" sz="1000" b="1" dirty="0">
                <a:latin typeface="微软雅黑" pitchFamily="34" charset="-122"/>
                <a:ea typeface="微软雅黑" pitchFamily="34" charset="-122"/>
              </a:rPr>
              <a:t>数据部分</a:t>
            </a:r>
          </a:p>
        </p:txBody>
      </p:sp>
      <p:sp>
        <p:nvSpPr>
          <p:cNvPr id="90" name="Rectangle 85"/>
          <p:cNvSpPr>
            <a:spLocks noChangeArrowheads="1"/>
          </p:cNvSpPr>
          <p:nvPr/>
        </p:nvSpPr>
        <p:spPr bwMode="auto">
          <a:xfrm>
            <a:off x="3365632" y="3499285"/>
            <a:ext cx="866690" cy="288044"/>
          </a:xfrm>
          <a:prstGeom prst="rect">
            <a:avLst/>
          </a:prstGeom>
          <a:solidFill>
            <a:srgbClr val="3366FF"/>
          </a:solidFill>
          <a:ln>
            <a:noFill/>
          </a:ln>
          <a:effectLst/>
        </p:spPr>
        <p:txBody>
          <a:bodyPr wrap="none" anchor="ctr"/>
          <a:lstStyle/>
          <a:p>
            <a:endParaRPr lang="zh-CN" altLang="en-US" sz="1000" b="1">
              <a:latin typeface="微软雅黑" pitchFamily="34" charset="-122"/>
              <a:ea typeface="微软雅黑" pitchFamily="34" charset="-122"/>
            </a:endParaRPr>
          </a:p>
        </p:txBody>
      </p:sp>
      <p:sp>
        <p:nvSpPr>
          <p:cNvPr id="91" name="Rectangle 86"/>
          <p:cNvSpPr>
            <a:spLocks noChangeArrowheads="1"/>
          </p:cNvSpPr>
          <p:nvPr/>
        </p:nvSpPr>
        <p:spPr bwMode="auto">
          <a:xfrm>
            <a:off x="3365632" y="3499285"/>
            <a:ext cx="3547952" cy="288044"/>
          </a:xfrm>
          <a:prstGeom prst="rect">
            <a:avLst/>
          </a:prstGeom>
          <a:noFill/>
          <a:ln w="19050">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92" name="Line 87"/>
          <p:cNvSpPr>
            <a:spLocks noChangeShapeType="1"/>
          </p:cNvSpPr>
          <p:nvPr/>
        </p:nvSpPr>
        <p:spPr bwMode="auto">
          <a:xfrm flipH="1">
            <a:off x="4232322" y="3505606"/>
            <a:ext cx="0" cy="2817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93" name="Rectangle 88"/>
          <p:cNvSpPr>
            <a:spLocks noChangeArrowheads="1"/>
          </p:cNvSpPr>
          <p:nvPr/>
        </p:nvSpPr>
        <p:spPr bwMode="auto">
          <a:xfrm>
            <a:off x="3485951" y="3572425"/>
            <a:ext cx="444105" cy="15350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94" name="Rectangle 89"/>
          <p:cNvSpPr>
            <a:spLocks noChangeArrowheads="1"/>
          </p:cNvSpPr>
          <p:nvPr/>
        </p:nvSpPr>
        <p:spPr bwMode="auto">
          <a:xfrm>
            <a:off x="3461583" y="3523392"/>
            <a:ext cx="729368" cy="243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solidFill>
                  <a:schemeClr val="bg1"/>
                </a:solidFill>
                <a:latin typeface="微软雅黑" pitchFamily="34" charset="-122"/>
                <a:ea typeface="微软雅黑" pitchFamily="34" charset="-122"/>
              </a:rPr>
              <a:t>TCP </a:t>
            </a:r>
            <a:r>
              <a:rPr kumimoji="1" lang="zh-CN" altLang="en-US" sz="1000" b="1" dirty="0">
                <a:solidFill>
                  <a:schemeClr val="bg1"/>
                </a:solidFill>
                <a:latin typeface="微软雅黑" pitchFamily="34" charset="-122"/>
                <a:ea typeface="微软雅黑" pitchFamily="34" charset="-122"/>
              </a:rPr>
              <a:t>首部</a:t>
            </a:r>
          </a:p>
        </p:txBody>
      </p:sp>
      <p:sp>
        <p:nvSpPr>
          <p:cNvPr id="95" name="Rectangle 93"/>
          <p:cNvSpPr>
            <a:spLocks noChangeArrowheads="1"/>
          </p:cNvSpPr>
          <p:nvPr/>
        </p:nvSpPr>
        <p:spPr bwMode="auto">
          <a:xfrm>
            <a:off x="6931505" y="3508714"/>
            <a:ext cx="1004618"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TCP </a:t>
            </a:r>
            <a:r>
              <a:rPr kumimoji="1" lang="zh-CN" altLang="en-US" sz="1200" b="1" dirty="0">
                <a:latin typeface="微软雅黑" pitchFamily="34" charset="-122"/>
                <a:ea typeface="微软雅黑" pitchFamily="34" charset="-122"/>
              </a:rPr>
              <a:t>报文段</a:t>
            </a:r>
          </a:p>
        </p:txBody>
      </p:sp>
      <p:sp>
        <p:nvSpPr>
          <p:cNvPr id="96" name="Rectangle 94"/>
          <p:cNvSpPr>
            <a:spLocks noChangeArrowheads="1"/>
          </p:cNvSpPr>
          <p:nvPr/>
        </p:nvSpPr>
        <p:spPr bwMode="auto">
          <a:xfrm>
            <a:off x="3357806" y="3982255"/>
            <a:ext cx="3555777" cy="287141"/>
          </a:xfrm>
          <a:prstGeom prst="rect">
            <a:avLst/>
          </a:prstGeom>
          <a:solidFill>
            <a:srgbClr val="00FFFF"/>
          </a:solidFill>
          <a:ln w="19050">
            <a:solidFill>
              <a:srgbClr val="333399"/>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sp>
        <p:nvSpPr>
          <p:cNvPr id="97" name="Rectangle 96"/>
          <p:cNvSpPr>
            <a:spLocks noChangeArrowheads="1"/>
          </p:cNvSpPr>
          <p:nvPr/>
        </p:nvSpPr>
        <p:spPr bwMode="auto">
          <a:xfrm>
            <a:off x="4385203" y="4010402"/>
            <a:ext cx="1413850" cy="243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smtClean="0">
                <a:latin typeface="微软雅黑" pitchFamily="34" charset="-122"/>
                <a:ea typeface="微软雅黑" pitchFamily="34" charset="-122"/>
              </a:rPr>
              <a:t>IP </a:t>
            </a:r>
            <a:r>
              <a:rPr kumimoji="1" lang="zh-CN" altLang="en-US" sz="1000" b="1" dirty="0" smtClean="0">
                <a:latin typeface="微软雅黑" pitchFamily="34" charset="-122"/>
                <a:ea typeface="微软雅黑" pitchFamily="34" charset="-122"/>
              </a:rPr>
              <a:t>数据报的</a:t>
            </a:r>
            <a:r>
              <a:rPr kumimoji="1" lang="en-US" altLang="zh-CN" sz="1000" b="1" dirty="0" smtClean="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数据部分</a:t>
            </a:r>
          </a:p>
        </p:txBody>
      </p:sp>
      <p:sp>
        <p:nvSpPr>
          <p:cNvPr id="98" name="Rectangle 97"/>
          <p:cNvSpPr>
            <a:spLocks noChangeArrowheads="1"/>
          </p:cNvSpPr>
          <p:nvPr/>
        </p:nvSpPr>
        <p:spPr bwMode="auto">
          <a:xfrm>
            <a:off x="2677186" y="4001034"/>
            <a:ext cx="605936" cy="243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00" b="1" dirty="0">
                <a:latin typeface="微软雅黑" pitchFamily="34" charset="-122"/>
                <a:ea typeface="微软雅黑" pitchFamily="34" charset="-122"/>
              </a:rPr>
              <a:t>IP </a:t>
            </a:r>
            <a:r>
              <a:rPr kumimoji="1" lang="zh-CN" altLang="en-US" sz="1000" b="1" dirty="0">
                <a:latin typeface="微软雅黑" pitchFamily="34" charset="-122"/>
                <a:ea typeface="微软雅黑" pitchFamily="34" charset="-122"/>
              </a:rPr>
              <a:t>首部</a:t>
            </a:r>
          </a:p>
        </p:txBody>
      </p:sp>
      <p:sp>
        <p:nvSpPr>
          <p:cNvPr id="99" name="Line 100"/>
          <p:cNvSpPr>
            <a:spLocks noChangeShapeType="1"/>
          </p:cNvSpPr>
          <p:nvPr/>
        </p:nvSpPr>
        <p:spPr bwMode="auto">
          <a:xfrm>
            <a:off x="6831414" y="1603310"/>
            <a:ext cx="4538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00" name="Line 101"/>
          <p:cNvSpPr>
            <a:spLocks noChangeShapeType="1"/>
          </p:cNvSpPr>
          <p:nvPr/>
        </p:nvSpPr>
        <p:spPr bwMode="auto">
          <a:xfrm>
            <a:off x="6831414" y="2932466"/>
            <a:ext cx="4538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01" name="Line 102"/>
          <p:cNvSpPr>
            <a:spLocks noChangeShapeType="1"/>
          </p:cNvSpPr>
          <p:nvPr/>
        </p:nvSpPr>
        <p:spPr bwMode="auto">
          <a:xfrm>
            <a:off x="2252434" y="1617757"/>
            <a:ext cx="2895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02" name="Line 103"/>
          <p:cNvSpPr>
            <a:spLocks noChangeShapeType="1"/>
          </p:cNvSpPr>
          <p:nvPr/>
        </p:nvSpPr>
        <p:spPr bwMode="auto">
          <a:xfrm>
            <a:off x="2260259" y="3177168"/>
            <a:ext cx="2895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103" name="Rectangle 104"/>
          <p:cNvSpPr>
            <a:spLocks noChangeArrowheads="1"/>
          </p:cNvSpPr>
          <p:nvPr/>
        </p:nvSpPr>
        <p:spPr bwMode="auto">
          <a:xfrm>
            <a:off x="1981471" y="3826947"/>
            <a:ext cx="695704" cy="24365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000" b="1" dirty="0">
                <a:latin typeface="微软雅黑" pitchFamily="34" charset="-122"/>
                <a:ea typeface="微软雅黑" pitchFamily="34" charset="-122"/>
              </a:rPr>
              <a:t>发送在前</a:t>
            </a:r>
          </a:p>
        </p:txBody>
      </p:sp>
      <p:sp>
        <p:nvSpPr>
          <p:cNvPr id="104" name="矩形 103"/>
          <p:cNvSpPr/>
          <p:nvPr/>
        </p:nvSpPr>
        <p:spPr bwMode="auto">
          <a:xfrm>
            <a:off x="3365632" y="3806682"/>
            <a:ext cx="3532300" cy="169699"/>
          </a:xfrm>
          <a:prstGeom prst="rect">
            <a:avLst/>
          </a:prstGeom>
          <a:gradFill flip="none" rotWithShape="1">
            <a:gsLst>
              <a:gs pos="0">
                <a:srgbClr val="00FFFF"/>
              </a:gs>
              <a:gs pos="100000">
                <a:srgbClr val="00B0F0"/>
              </a:gs>
            </a:gsLst>
            <a:lin ang="54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000" b="0" i="0" u="none" strike="noStrike" cap="none" normalizeH="0" baseline="0" smtClean="0">
              <a:ln>
                <a:noFill/>
              </a:ln>
              <a:effectLst/>
              <a:latin typeface="微软雅黑" pitchFamily="34" charset="-122"/>
              <a:ea typeface="微软雅黑" pitchFamily="34" charset="-122"/>
            </a:endParaRPr>
          </a:p>
        </p:txBody>
      </p:sp>
      <p:sp>
        <p:nvSpPr>
          <p:cNvPr id="105" name="AutoShape 99"/>
          <p:cNvSpPr>
            <a:spLocks noChangeArrowheads="1"/>
          </p:cNvSpPr>
          <p:nvPr/>
        </p:nvSpPr>
        <p:spPr bwMode="auto">
          <a:xfrm rot="16200000">
            <a:off x="4968658" y="3796139"/>
            <a:ext cx="267600" cy="247299"/>
          </a:xfrm>
          <a:prstGeom prst="leftArrow">
            <a:avLst>
              <a:gd name="adj1" fmla="val 50000"/>
              <a:gd name="adj2" fmla="val 52851"/>
            </a:avLst>
          </a:prstGeom>
          <a:solidFill>
            <a:srgbClr val="FFFF00"/>
          </a:solidFill>
          <a:ln w="12700">
            <a:solidFill>
              <a:schemeClr val="tx1"/>
            </a:solidFill>
            <a:miter lim="800000"/>
            <a:headEnd/>
            <a:tailEnd/>
          </a:ln>
          <a:effectLst/>
        </p:spPr>
        <p:txBody>
          <a:bodyPr wrap="none" anchor="ctr"/>
          <a:lstStyle/>
          <a:p>
            <a:endParaRPr lang="zh-CN" altLang="en-US" sz="1000" b="1">
              <a:latin typeface="微软雅黑" pitchFamily="34" charset="-122"/>
              <a:ea typeface="微软雅黑" pitchFamily="34" charset="-122"/>
            </a:endParaRPr>
          </a:p>
        </p:txBody>
      </p:sp>
      <p:grpSp>
        <p:nvGrpSpPr>
          <p:cNvPr id="3" name="组合 2"/>
          <p:cNvGrpSpPr/>
          <p:nvPr/>
        </p:nvGrpSpPr>
        <p:grpSpPr>
          <a:xfrm>
            <a:off x="2340896" y="1296751"/>
            <a:ext cx="4531691" cy="255995"/>
            <a:chOff x="2340896" y="1296751"/>
            <a:chExt cx="4531691" cy="255995"/>
          </a:xfrm>
        </p:grpSpPr>
        <p:sp>
          <p:nvSpPr>
            <p:cNvPr id="42" name="Line 37"/>
            <p:cNvSpPr>
              <a:spLocks noChangeShapeType="1"/>
            </p:cNvSpPr>
            <p:nvPr/>
          </p:nvSpPr>
          <p:spPr bwMode="auto">
            <a:xfrm>
              <a:off x="2575242" y="1552744"/>
              <a:ext cx="41906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39"/>
            <p:cNvSpPr>
              <a:spLocks noChangeShapeType="1"/>
            </p:cNvSpPr>
            <p:nvPr/>
          </p:nvSpPr>
          <p:spPr bwMode="auto">
            <a:xfrm flipH="1">
              <a:off x="2706320"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40"/>
            <p:cNvSpPr>
              <a:spLocks noChangeShapeType="1"/>
            </p:cNvSpPr>
            <p:nvPr/>
          </p:nvSpPr>
          <p:spPr bwMode="auto">
            <a:xfrm>
              <a:off x="2837401" y="1486893"/>
              <a:ext cx="0" cy="65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41"/>
            <p:cNvSpPr>
              <a:spLocks noChangeShapeType="1"/>
            </p:cNvSpPr>
            <p:nvPr/>
          </p:nvSpPr>
          <p:spPr bwMode="auto">
            <a:xfrm>
              <a:off x="2968480" y="1486893"/>
              <a:ext cx="0" cy="65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42"/>
            <p:cNvSpPr>
              <a:spLocks noChangeShapeType="1"/>
            </p:cNvSpPr>
            <p:nvPr/>
          </p:nvSpPr>
          <p:spPr bwMode="auto">
            <a:xfrm>
              <a:off x="3099560" y="1486894"/>
              <a:ext cx="0" cy="65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43"/>
            <p:cNvSpPr>
              <a:spLocks noChangeShapeType="1"/>
            </p:cNvSpPr>
            <p:nvPr/>
          </p:nvSpPr>
          <p:spPr bwMode="auto">
            <a:xfrm>
              <a:off x="3230640" y="1486893"/>
              <a:ext cx="0" cy="65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44"/>
            <p:cNvSpPr>
              <a:spLocks noChangeShapeType="1"/>
            </p:cNvSpPr>
            <p:nvPr/>
          </p:nvSpPr>
          <p:spPr bwMode="auto">
            <a:xfrm>
              <a:off x="3360740" y="1486893"/>
              <a:ext cx="0" cy="65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Line 45"/>
            <p:cNvSpPr>
              <a:spLocks noChangeShapeType="1"/>
            </p:cNvSpPr>
            <p:nvPr/>
          </p:nvSpPr>
          <p:spPr bwMode="auto">
            <a:xfrm>
              <a:off x="3491820" y="1486894"/>
              <a:ext cx="0" cy="658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1" name="Line 46"/>
            <p:cNvSpPr>
              <a:spLocks noChangeShapeType="1"/>
            </p:cNvSpPr>
            <p:nvPr/>
          </p:nvSpPr>
          <p:spPr bwMode="auto">
            <a:xfrm>
              <a:off x="3622900" y="1403190"/>
              <a:ext cx="0" cy="1495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47"/>
            <p:cNvSpPr>
              <a:spLocks noChangeShapeType="1"/>
            </p:cNvSpPr>
            <p:nvPr/>
          </p:nvSpPr>
          <p:spPr bwMode="auto">
            <a:xfrm>
              <a:off x="3753979"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48"/>
            <p:cNvSpPr>
              <a:spLocks noChangeShapeType="1"/>
            </p:cNvSpPr>
            <p:nvPr/>
          </p:nvSpPr>
          <p:spPr bwMode="auto">
            <a:xfrm>
              <a:off x="3885059"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Line 49"/>
            <p:cNvSpPr>
              <a:spLocks noChangeShapeType="1"/>
            </p:cNvSpPr>
            <p:nvPr/>
          </p:nvSpPr>
          <p:spPr bwMode="auto">
            <a:xfrm>
              <a:off x="4016138"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5" name="Line 50"/>
            <p:cNvSpPr>
              <a:spLocks noChangeShapeType="1"/>
            </p:cNvSpPr>
            <p:nvPr/>
          </p:nvSpPr>
          <p:spPr bwMode="auto">
            <a:xfrm>
              <a:off x="4147218"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51"/>
            <p:cNvSpPr>
              <a:spLocks noChangeShapeType="1"/>
            </p:cNvSpPr>
            <p:nvPr/>
          </p:nvSpPr>
          <p:spPr bwMode="auto">
            <a:xfrm>
              <a:off x="4278297"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52"/>
            <p:cNvSpPr>
              <a:spLocks noChangeShapeType="1"/>
            </p:cNvSpPr>
            <p:nvPr/>
          </p:nvSpPr>
          <p:spPr bwMode="auto">
            <a:xfrm>
              <a:off x="4408399"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Line 53"/>
            <p:cNvSpPr>
              <a:spLocks noChangeShapeType="1"/>
            </p:cNvSpPr>
            <p:nvPr/>
          </p:nvSpPr>
          <p:spPr bwMode="auto">
            <a:xfrm>
              <a:off x="4539479"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9" name="Line 54"/>
            <p:cNvSpPr>
              <a:spLocks noChangeShapeType="1"/>
            </p:cNvSpPr>
            <p:nvPr/>
          </p:nvSpPr>
          <p:spPr bwMode="auto">
            <a:xfrm>
              <a:off x="4670558" y="1403190"/>
              <a:ext cx="0" cy="1495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55"/>
            <p:cNvSpPr>
              <a:spLocks noChangeShapeType="1"/>
            </p:cNvSpPr>
            <p:nvPr/>
          </p:nvSpPr>
          <p:spPr bwMode="auto">
            <a:xfrm>
              <a:off x="4801638"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Line 56"/>
            <p:cNvSpPr>
              <a:spLocks noChangeShapeType="1"/>
            </p:cNvSpPr>
            <p:nvPr/>
          </p:nvSpPr>
          <p:spPr bwMode="auto">
            <a:xfrm>
              <a:off x="4932717"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2" name="Line 57"/>
            <p:cNvSpPr>
              <a:spLocks noChangeShapeType="1"/>
            </p:cNvSpPr>
            <p:nvPr/>
          </p:nvSpPr>
          <p:spPr bwMode="auto">
            <a:xfrm>
              <a:off x="5063797"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58"/>
            <p:cNvSpPr>
              <a:spLocks noChangeShapeType="1"/>
            </p:cNvSpPr>
            <p:nvPr/>
          </p:nvSpPr>
          <p:spPr bwMode="auto">
            <a:xfrm>
              <a:off x="5194876"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59"/>
            <p:cNvSpPr>
              <a:spLocks noChangeShapeType="1"/>
            </p:cNvSpPr>
            <p:nvPr/>
          </p:nvSpPr>
          <p:spPr bwMode="auto">
            <a:xfrm>
              <a:off x="5325956"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Line 60"/>
            <p:cNvSpPr>
              <a:spLocks noChangeShapeType="1"/>
            </p:cNvSpPr>
            <p:nvPr/>
          </p:nvSpPr>
          <p:spPr bwMode="auto">
            <a:xfrm>
              <a:off x="5456057"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6" name="Line 61"/>
            <p:cNvSpPr>
              <a:spLocks noChangeShapeType="1"/>
            </p:cNvSpPr>
            <p:nvPr/>
          </p:nvSpPr>
          <p:spPr bwMode="auto">
            <a:xfrm>
              <a:off x="5587137"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62"/>
            <p:cNvSpPr>
              <a:spLocks noChangeShapeType="1"/>
            </p:cNvSpPr>
            <p:nvPr/>
          </p:nvSpPr>
          <p:spPr bwMode="auto">
            <a:xfrm flipH="1">
              <a:off x="5718215" y="1403190"/>
              <a:ext cx="979" cy="1495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63"/>
            <p:cNvSpPr>
              <a:spLocks noChangeShapeType="1"/>
            </p:cNvSpPr>
            <p:nvPr/>
          </p:nvSpPr>
          <p:spPr bwMode="auto">
            <a:xfrm>
              <a:off x="5849296"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Line 64"/>
            <p:cNvSpPr>
              <a:spLocks noChangeShapeType="1"/>
            </p:cNvSpPr>
            <p:nvPr/>
          </p:nvSpPr>
          <p:spPr bwMode="auto">
            <a:xfrm>
              <a:off x="5980375"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0" name="Line 65"/>
            <p:cNvSpPr>
              <a:spLocks noChangeShapeType="1"/>
            </p:cNvSpPr>
            <p:nvPr/>
          </p:nvSpPr>
          <p:spPr bwMode="auto">
            <a:xfrm>
              <a:off x="6111455"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66"/>
            <p:cNvSpPr>
              <a:spLocks noChangeShapeType="1"/>
            </p:cNvSpPr>
            <p:nvPr/>
          </p:nvSpPr>
          <p:spPr bwMode="auto">
            <a:xfrm>
              <a:off x="6242535"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67"/>
            <p:cNvSpPr>
              <a:spLocks noChangeShapeType="1"/>
            </p:cNvSpPr>
            <p:nvPr/>
          </p:nvSpPr>
          <p:spPr bwMode="auto">
            <a:xfrm>
              <a:off x="6373614" y="1485900"/>
              <a:ext cx="0" cy="668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Line 68"/>
            <p:cNvSpPr>
              <a:spLocks noChangeShapeType="1"/>
            </p:cNvSpPr>
            <p:nvPr/>
          </p:nvSpPr>
          <p:spPr bwMode="auto">
            <a:xfrm>
              <a:off x="6503716"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4" name="Line 69"/>
            <p:cNvSpPr>
              <a:spLocks noChangeShapeType="1"/>
            </p:cNvSpPr>
            <p:nvPr/>
          </p:nvSpPr>
          <p:spPr bwMode="auto">
            <a:xfrm>
              <a:off x="6634795" y="1486894"/>
              <a:ext cx="0" cy="65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70"/>
            <p:cNvSpPr>
              <a:spLocks noChangeShapeType="1"/>
            </p:cNvSpPr>
            <p:nvPr/>
          </p:nvSpPr>
          <p:spPr bwMode="auto">
            <a:xfrm>
              <a:off x="6765875" y="1403190"/>
              <a:ext cx="0" cy="149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07" name="Rectangle 81"/>
            <p:cNvSpPr>
              <a:spLocks noChangeArrowheads="1"/>
            </p:cNvSpPr>
            <p:nvPr/>
          </p:nvSpPr>
          <p:spPr bwMode="auto">
            <a:xfrm>
              <a:off x="2340896" y="1296751"/>
              <a:ext cx="4531691" cy="2128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800" b="1" dirty="0">
                  <a:solidFill>
                    <a:srgbClr val="0000FF"/>
                  </a:solidFill>
                  <a:latin typeface="微软雅黑" pitchFamily="34" charset="-122"/>
                  <a:ea typeface="微软雅黑" pitchFamily="34" charset="-122"/>
                </a:rPr>
                <a:t>位 </a:t>
              </a:r>
              <a:r>
                <a:rPr kumimoji="1" lang="zh-CN" altLang="en-US" sz="800" b="1" dirty="0" smtClean="0">
                  <a:solidFill>
                    <a:srgbClr val="0000FF"/>
                  </a:solidFill>
                  <a:latin typeface="微软雅黑" pitchFamily="34" charset="-122"/>
                  <a:ea typeface="微软雅黑" pitchFamily="34" charset="-122"/>
                </a:rPr>
                <a:t> </a:t>
              </a:r>
              <a:r>
                <a:rPr kumimoji="1" lang="en-US" altLang="zh-CN" sz="800" b="1" dirty="0" smtClean="0">
                  <a:solidFill>
                    <a:srgbClr val="0000FF"/>
                  </a:solidFill>
                  <a:latin typeface="微软雅黑" pitchFamily="34" charset="-122"/>
                  <a:ea typeface="微软雅黑" pitchFamily="34" charset="-122"/>
                </a:rPr>
                <a:t>0                                 8                                16                               24                          </a:t>
              </a:r>
              <a:r>
                <a:rPr kumimoji="1" lang="en-US" altLang="zh-CN" sz="800" b="1" dirty="0">
                  <a:solidFill>
                    <a:srgbClr val="0000FF"/>
                  </a:solidFill>
                  <a:latin typeface="微软雅黑" pitchFamily="34" charset="-122"/>
                  <a:ea typeface="微软雅黑" pitchFamily="34" charset="-122"/>
                </a:rPr>
                <a:t>31</a:t>
              </a:r>
            </a:p>
          </p:txBody>
        </p:sp>
      </p:grpSp>
      <p:sp>
        <p:nvSpPr>
          <p:cNvPr id="106" name="AutoShape 5"/>
          <p:cNvSpPr>
            <a:spLocks noChangeArrowheads="1"/>
          </p:cNvSpPr>
          <p:nvPr/>
        </p:nvSpPr>
        <p:spPr bwMode="auto">
          <a:xfrm>
            <a:off x="545144" y="573653"/>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109" name="Rectangle 6"/>
          <p:cNvSpPr>
            <a:spLocks noChangeArrowheads="1"/>
          </p:cNvSpPr>
          <p:nvPr/>
        </p:nvSpPr>
        <p:spPr bwMode="auto">
          <a:xfrm>
            <a:off x="2418309" y="531382"/>
            <a:ext cx="3976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5.5  </a:t>
            </a:r>
            <a:r>
              <a:rPr lang="en-US" altLang="zh-CN" sz="2400" b="1" dirty="0">
                <a:solidFill>
                  <a:schemeClr val="bg1"/>
                </a:solidFill>
                <a:latin typeface="微软雅黑" pitchFamily="34" charset="-122"/>
                <a:ea typeface="微软雅黑" pitchFamily="34" charset="-122"/>
              </a:rPr>
              <a:t>TCP </a:t>
            </a:r>
            <a:r>
              <a:rPr lang="zh-CN" altLang="en-US" sz="2400" b="1" dirty="0">
                <a:solidFill>
                  <a:schemeClr val="bg1"/>
                </a:solidFill>
                <a:latin typeface="微软雅黑" pitchFamily="34" charset="-122"/>
                <a:ea typeface="微软雅黑" pitchFamily="34" charset="-122"/>
              </a:rPr>
              <a:t>报文段的首部</a:t>
            </a:r>
            <a:r>
              <a:rPr lang="zh-CN" altLang="en-US" sz="2400" b="1" dirty="0" smtClean="0">
                <a:solidFill>
                  <a:schemeClr val="bg1"/>
                </a:solidFill>
                <a:latin typeface="微软雅黑" pitchFamily="34" charset="-122"/>
                <a:ea typeface="微软雅黑" pitchFamily="34" charset="-122"/>
              </a:rPr>
              <a:t>格式</a:t>
            </a:r>
            <a:endParaRPr lang="zh-CN" altLang="en-US" sz="2400" b="1" dirty="0">
              <a:solidFill>
                <a:schemeClr val="bg1"/>
              </a:solidFill>
              <a:latin typeface="微软雅黑" pitchFamily="34" charset="-122"/>
              <a:ea typeface="微软雅黑" pitchFamily="34" charset="-122"/>
            </a:endParaRPr>
          </a:p>
        </p:txBody>
      </p:sp>
      <p:sp>
        <p:nvSpPr>
          <p:cNvPr id="110" name="Rectangle 93"/>
          <p:cNvSpPr>
            <a:spLocks noChangeArrowheads="1"/>
          </p:cNvSpPr>
          <p:nvPr/>
        </p:nvSpPr>
        <p:spPr bwMode="auto">
          <a:xfrm>
            <a:off x="6931505" y="3984452"/>
            <a:ext cx="1004618"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IP </a:t>
            </a:r>
            <a:r>
              <a:rPr kumimoji="1" lang="zh-CN" altLang="en-US" sz="1200" b="1" dirty="0" smtClean="0">
                <a:latin typeface="微软雅黑" pitchFamily="34" charset="-122"/>
                <a:ea typeface="微软雅黑" pitchFamily="34" charset="-122"/>
              </a:rPr>
              <a:t>数据报</a:t>
            </a:r>
            <a:endParaRPr kumimoji="1" lang="zh-CN" altLang="en-US" sz="1200" b="1" dirty="0">
              <a:latin typeface="微软雅黑" pitchFamily="34" charset="-122"/>
              <a:ea typeface="微软雅黑" pitchFamily="34" charset="-122"/>
            </a:endParaRPr>
          </a:p>
        </p:txBody>
      </p:sp>
      <p:sp>
        <p:nvSpPr>
          <p:cNvPr id="2" name="矩形 1"/>
          <p:cNvSpPr/>
          <p:nvPr/>
        </p:nvSpPr>
        <p:spPr>
          <a:xfrm>
            <a:off x="830317" y="1967914"/>
            <a:ext cx="1188986" cy="738664"/>
          </a:xfrm>
          <a:prstGeom prst="rect">
            <a:avLst/>
          </a:prstGeom>
        </p:spPr>
        <p:txBody>
          <a:bodyPr wrap="square">
            <a:spAutoFit/>
          </a:bodyPr>
          <a:lstStyle/>
          <a:p>
            <a:r>
              <a:rPr lang="en-US" altLang="zh-CN" sz="1400" b="1" dirty="0">
                <a:latin typeface="微软雅黑" pitchFamily="34" charset="-122"/>
                <a:ea typeface="微软雅黑" pitchFamily="34" charset="-122"/>
              </a:rPr>
              <a:t>TCP</a:t>
            </a:r>
            <a:r>
              <a:rPr lang="zh-CN" altLang="en-US" sz="1400" b="1" dirty="0">
                <a:latin typeface="微软雅黑" pitchFamily="34" charset="-122"/>
                <a:ea typeface="微软雅黑" pitchFamily="34" charset="-122"/>
              </a:rPr>
              <a:t>首部的</a:t>
            </a:r>
            <a:r>
              <a:rPr lang="zh-CN" altLang="en-US" sz="1400" b="1" dirty="0">
                <a:solidFill>
                  <a:srgbClr val="FF0000"/>
                </a:solidFill>
                <a:latin typeface="微软雅黑" pitchFamily="34" charset="-122"/>
                <a:ea typeface="微软雅黑" pitchFamily="34" charset="-122"/>
              </a:rPr>
              <a:t>最小长度是</a:t>
            </a:r>
            <a:r>
              <a:rPr lang="en-US" altLang="zh-CN" sz="1400" b="1" dirty="0">
                <a:solidFill>
                  <a:srgbClr val="FF0000"/>
                </a:solidFill>
                <a:latin typeface="微软雅黑" pitchFamily="34" charset="-122"/>
                <a:ea typeface="微软雅黑" pitchFamily="34" charset="-122"/>
              </a:rPr>
              <a:t>20</a:t>
            </a:r>
            <a:r>
              <a:rPr lang="zh-CN" altLang="en-US" sz="1400" b="1" dirty="0">
                <a:solidFill>
                  <a:srgbClr val="FF0000"/>
                </a:solidFill>
                <a:latin typeface="微软雅黑" pitchFamily="34" charset="-122"/>
                <a:ea typeface="微软雅黑" pitchFamily="34" charset="-122"/>
              </a:rPr>
              <a:t>字节</a:t>
            </a:r>
            <a:r>
              <a:rPr lang="zh-CN" altLang="en-US" sz="1400" b="1" dirty="0">
                <a:latin typeface="微软雅黑" pitchFamily="34" charset="-122"/>
                <a:ea typeface="微软雅黑" pitchFamily="34" charset="-122"/>
              </a:rPr>
              <a:t>。</a:t>
            </a:r>
          </a:p>
        </p:txBody>
      </p:sp>
      <p:sp>
        <p:nvSpPr>
          <p:cNvPr id="111" name="Line 40"/>
          <p:cNvSpPr>
            <a:spLocks noChangeShapeType="1"/>
          </p:cNvSpPr>
          <p:nvPr/>
        </p:nvSpPr>
        <p:spPr bwMode="auto">
          <a:xfrm>
            <a:off x="2579666" y="1430007"/>
            <a:ext cx="0" cy="11377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Tree>
    <p:extLst>
      <p:ext uri="{BB962C8B-B14F-4D97-AF65-F5344CB8AC3E}">
        <p14:creationId xmlns:p14="http://schemas.microsoft.com/office/powerpoint/2010/main" val="38504706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圆角矩形 87"/>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 name="Rectangle 4"/>
          <p:cNvSpPr>
            <a:spLocks noChangeArrowheads="1"/>
          </p:cNvSpPr>
          <p:nvPr/>
        </p:nvSpPr>
        <p:spPr bwMode="auto">
          <a:xfrm>
            <a:off x="1753233" y="1853032"/>
            <a:ext cx="344326" cy="96801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10" name="Line 5"/>
          <p:cNvSpPr>
            <a:spLocks noChangeShapeType="1"/>
          </p:cNvSpPr>
          <p:nvPr/>
        </p:nvSpPr>
        <p:spPr bwMode="auto">
          <a:xfrm>
            <a:off x="7187795" y="1145253"/>
            <a:ext cx="0" cy="1953179"/>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2" name="Rectangle 7"/>
          <p:cNvSpPr>
            <a:spLocks noChangeArrowheads="1"/>
          </p:cNvSpPr>
          <p:nvPr/>
        </p:nvSpPr>
        <p:spPr bwMode="auto">
          <a:xfrm>
            <a:off x="2154821" y="1148833"/>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5"/>
          <p:cNvSpPr>
            <a:spLocks noChangeShapeType="1"/>
          </p:cNvSpPr>
          <p:nvPr/>
        </p:nvSpPr>
        <p:spPr bwMode="auto">
          <a:xfrm>
            <a:off x="4503500" y="1153309"/>
            <a:ext cx="0" cy="4001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Rectangle 16"/>
          <p:cNvSpPr>
            <a:spLocks noChangeArrowheads="1"/>
          </p:cNvSpPr>
          <p:nvPr/>
        </p:nvSpPr>
        <p:spPr bwMode="auto">
          <a:xfrm>
            <a:off x="5236614" y="1224919"/>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20"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1"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2"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3" name="Rectangle 20"/>
          <p:cNvSpPr>
            <a:spLocks noChangeArrowheads="1"/>
          </p:cNvSpPr>
          <p:nvPr/>
        </p:nvSpPr>
        <p:spPr bwMode="auto">
          <a:xfrm>
            <a:off x="2978119" y="1224919"/>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4"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5"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7"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8" name="Rectangle 25"/>
          <p:cNvSpPr>
            <a:spLocks noChangeArrowheads="1"/>
          </p:cNvSpPr>
          <p:nvPr/>
        </p:nvSpPr>
        <p:spPr bwMode="auto">
          <a:xfrm>
            <a:off x="3921708" y="2006062"/>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9"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7"/>
          <p:cNvSpPr>
            <a:spLocks noChangeShapeType="1"/>
          </p:cNvSpPr>
          <p:nvPr/>
        </p:nvSpPr>
        <p:spPr bwMode="auto">
          <a:xfrm>
            <a:off x="3916815" y="2329513"/>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29"/>
          <p:cNvSpPr>
            <a:spLocks noChangeShapeType="1"/>
          </p:cNvSpPr>
          <p:nvPr/>
        </p:nvSpPr>
        <p:spPr bwMode="auto">
          <a:xfrm>
            <a:off x="3764568" y="2333989"/>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0"/>
          <p:cNvSpPr>
            <a:spLocks noChangeShapeType="1"/>
          </p:cNvSpPr>
          <p:nvPr/>
        </p:nvSpPr>
        <p:spPr bwMode="auto">
          <a:xfrm>
            <a:off x="4210642" y="2333989"/>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1"/>
          <p:cNvSpPr>
            <a:spLocks noChangeShapeType="1"/>
          </p:cNvSpPr>
          <p:nvPr/>
        </p:nvSpPr>
        <p:spPr bwMode="auto">
          <a:xfrm>
            <a:off x="4063244" y="2333989"/>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32"/>
          <p:cNvSpPr>
            <a:spLocks noChangeShapeType="1"/>
          </p:cNvSpPr>
          <p:nvPr/>
        </p:nvSpPr>
        <p:spPr bwMode="auto">
          <a:xfrm>
            <a:off x="4359980" y="2333989"/>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7" name="Rectangle 34"/>
          <p:cNvSpPr>
            <a:spLocks noChangeArrowheads="1"/>
          </p:cNvSpPr>
          <p:nvPr/>
        </p:nvSpPr>
        <p:spPr bwMode="auto">
          <a:xfrm>
            <a:off x="4280467" y="2322785"/>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6" name="Rectangle 75"/>
          <p:cNvSpPr>
            <a:spLocks noChangeArrowheads="1"/>
          </p:cNvSpPr>
          <p:nvPr/>
        </p:nvSpPr>
        <p:spPr bwMode="auto">
          <a:xfrm>
            <a:off x="4152650" y="2322785"/>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7" name="Rectangle 76"/>
          <p:cNvSpPr>
            <a:spLocks noChangeArrowheads="1"/>
          </p:cNvSpPr>
          <p:nvPr/>
        </p:nvSpPr>
        <p:spPr bwMode="auto">
          <a:xfrm>
            <a:off x="4021820" y="2322785"/>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8" name="Rectangle 77"/>
          <p:cNvSpPr>
            <a:spLocks noChangeArrowheads="1"/>
          </p:cNvSpPr>
          <p:nvPr/>
        </p:nvSpPr>
        <p:spPr bwMode="auto">
          <a:xfrm>
            <a:off x="3850095" y="2322785"/>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9" name="Rectangle 78"/>
          <p:cNvSpPr>
            <a:spLocks noChangeArrowheads="1"/>
          </p:cNvSpPr>
          <p:nvPr/>
        </p:nvSpPr>
        <p:spPr bwMode="auto">
          <a:xfrm>
            <a:off x="3703666" y="2322785"/>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80" name="Rectangle 79"/>
          <p:cNvSpPr>
            <a:spLocks noChangeArrowheads="1"/>
          </p:cNvSpPr>
          <p:nvPr/>
        </p:nvSpPr>
        <p:spPr bwMode="auto">
          <a:xfrm>
            <a:off x="3558291" y="2322785"/>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82"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3"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84"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7"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9" name="Rectangle 104"/>
          <p:cNvSpPr>
            <a:spLocks noChangeArrowheads="1"/>
          </p:cNvSpPr>
          <p:nvPr/>
        </p:nvSpPr>
        <p:spPr bwMode="auto">
          <a:xfrm>
            <a:off x="2159946" y="1140776"/>
            <a:ext cx="4681566" cy="40460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Text Box 155"/>
          <p:cNvSpPr txBox="1">
            <a:spLocks noChangeArrowheads="1"/>
          </p:cNvSpPr>
          <p:nvPr/>
        </p:nvSpPr>
        <p:spPr bwMode="auto">
          <a:xfrm>
            <a:off x="1288036" y="3645371"/>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源端口和目的端口字段</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各占 </a:t>
            </a:r>
            <a:r>
              <a:rPr lang="en-US" altLang="zh-CN" sz="1600" b="1" dirty="0">
                <a:solidFill>
                  <a:schemeClr val="bg1"/>
                </a:solidFill>
                <a:latin typeface="微软雅黑" pitchFamily="34" charset="-122"/>
                <a:ea typeface="微软雅黑" pitchFamily="34" charset="-122"/>
              </a:rPr>
              <a:t>2 </a:t>
            </a:r>
            <a:r>
              <a:rPr lang="zh-CN" altLang="en-US" sz="1600" b="1" dirty="0">
                <a:solidFill>
                  <a:schemeClr val="bg1"/>
                </a:solidFill>
                <a:latin typeface="微软雅黑" pitchFamily="34" charset="-122"/>
                <a:ea typeface="微软雅黑" pitchFamily="34" charset="-122"/>
              </a:rPr>
              <a:t>字节。端口是运输层与应用层的服务接口。运输层的复用和分用功能都要通过端口才能实现。 </a:t>
            </a:r>
          </a:p>
        </p:txBody>
      </p:sp>
      <p:grpSp>
        <p:nvGrpSpPr>
          <p:cNvPr id="2" name="组合 1"/>
          <p:cNvGrpSpPr/>
          <p:nvPr/>
        </p:nvGrpSpPr>
        <p:grpSpPr>
          <a:xfrm>
            <a:off x="1827330" y="782473"/>
            <a:ext cx="5158580" cy="374416"/>
            <a:chOff x="1827330" y="782473"/>
            <a:chExt cx="5158580" cy="374416"/>
          </a:xfrm>
        </p:grpSpPr>
        <p:sp>
          <p:nvSpPr>
            <p:cNvPr id="38"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9"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0"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1"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7"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8"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4"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6"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7"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8"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9"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0"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1"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2"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3"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5"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6"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7"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8"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9"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6"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1"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5807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9"/>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545144" y="649224"/>
            <a:ext cx="8053712" cy="371246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3"/>
          <p:cNvSpPr>
            <a:spLocks noChangeShapeType="1"/>
          </p:cNvSpPr>
          <p:nvPr/>
        </p:nvSpPr>
        <p:spPr bwMode="auto">
          <a:xfrm flipH="1">
            <a:off x="1909886" y="1150624"/>
            <a:ext cx="10667" cy="2324658"/>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 name="Rectangle 4"/>
          <p:cNvSpPr>
            <a:spLocks noChangeArrowheads="1"/>
          </p:cNvSpPr>
          <p:nvPr/>
        </p:nvSpPr>
        <p:spPr bwMode="auto">
          <a:xfrm>
            <a:off x="1753233" y="1853031"/>
            <a:ext cx="344326" cy="96801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488" tIns="44450" rIns="90488" bIns="44450" anchor="ctr">
            <a:spAutoFit/>
          </a:bodyPr>
          <a:lstStyle/>
          <a:p>
            <a:pPr algn="ctr" defTabSz="762000" eaLnBrk="0" hangingPunct="0"/>
            <a:r>
              <a:rPr kumimoji="1" lang="en-US" altLang="zh-CN" sz="1050" b="1" dirty="0" smtClean="0">
                <a:solidFill>
                  <a:srgbClr val="0000FF"/>
                </a:solidFill>
                <a:latin typeface="微软雅黑" pitchFamily="34" charset="-122"/>
                <a:ea typeface="微软雅黑" pitchFamily="34" charset="-122"/>
              </a:rPr>
              <a:t>TCP </a:t>
            </a:r>
            <a:r>
              <a:rPr kumimoji="1" lang="zh-CN" altLang="en-US" sz="1050" b="1" dirty="0" smtClean="0">
                <a:solidFill>
                  <a:srgbClr val="0000FF"/>
                </a:solidFill>
                <a:latin typeface="微软雅黑" pitchFamily="34" charset="-122"/>
                <a:ea typeface="微软雅黑" pitchFamily="34" charset="-122"/>
              </a:rPr>
              <a:t>首部</a:t>
            </a:r>
            <a:endParaRPr kumimoji="1" lang="zh-CN" altLang="en-US" sz="1050" b="1" dirty="0">
              <a:solidFill>
                <a:srgbClr val="0000FF"/>
              </a:solidFill>
              <a:latin typeface="微软雅黑" pitchFamily="34" charset="-122"/>
              <a:ea typeface="微软雅黑" pitchFamily="34" charset="-122"/>
            </a:endParaRPr>
          </a:p>
        </p:txBody>
      </p:sp>
      <p:sp>
        <p:nvSpPr>
          <p:cNvPr id="9" name="Line 5"/>
          <p:cNvSpPr>
            <a:spLocks noChangeShapeType="1"/>
          </p:cNvSpPr>
          <p:nvPr/>
        </p:nvSpPr>
        <p:spPr bwMode="auto">
          <a:xfrm>
            <a:off x="7187795" y="1145252"/>
            <a:ext cx="0" cy="1953180"/>
          </a:xfrm>
          <a:prstGeom prst="line">
            <a:avLst/>
          </a:prstGeom>
          <a:noFill/>
          <a:ln w="12700">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6"/>
          <p:cNvSpPr>
            <a:spLocks noChangeArrowheads="1"/>
          </p:cNvSpPr>
          <p:nvPr/>
        </p:nvSpPr>
        <p:spPr bwMode="auto">
          <a:xfrm>
            <a:off x="6952074" y="1753047"/>
            <a:ext cx="452048" cy="7360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050" b="1" dirty="0">
                <a:solidFill>
                  <a:srgbClr val="0000FF"/>
                </a:solidFill>
                <a:latin typeface="微软雅黑" pitchFamily="34" charset="-122"/>
                <a:ea typeface="微软雅黑" pitchFamily="34" charset="-122"/>
              </a:rPr>
              <a:t>20</a:t>
            </a:r>
          </a:p>
          <a:p>
            <a:pPr algn="ctr" defTabSz="762000" eaLnBrk="0" hangingPunct="0"/>
            <a:r>
              <a:rPr kumimoji="1" lang="zh-CN" altLang="en-US" sz="1050" b="1" dirty="0">
                <a:solidFill>
                  <a:srgbClr val="0000FF"/>
                </a:solidFill>
                <a:latin typeface="微软雅黑" pitchFamily="34" charset="-122"/>
                <a:ea typeface="微软雅黑" pitchFamily="34" charset="-122"/>
              </a:rPr>
              <a:t>字节</a:t>
            </a:r>
          </a:p>
          <a:p>
            <a:pPr algn="ctr" defTabSz="762000" eaLnBrk="0" hangingPunct="0"/>
            <a:r>
              <a:rPr kumimoji="1" lang="zh-CN" altLang="en-US" sz="1050" b="1" dirty="0">
                <a:solidFill>
                  <a:srgbClr val="0000FF"/>
                </a:solidFill>
                <a:latin typeface="微软雅黑" pitchFamily="34" charset="-122"/>
                <a:ea typeface="微软雅黑" pitchFamily="34" charset="-122"/>
              </a:rPr>
              <a:t>固定</a:t>
            </a:r>
          </a:p>
          <a:p>
            <a:pPr algn="ctr" defTabSz="762000" eaLnBrk="0" hangingPunct="0"/>
            <a:r>
              <a:rPr kumimoji="1" lang="zh-CN" altLang="en-US" sz="1050" b="1" dirty="0">
                <a:solidFill>
                  <a:srgbClr val="0000FF"/>
                </a:solidFill>
                <a:latin typeface="微软雅黑" pitchFamily="34" charset="-122"/>
                <a:ea typeface="微软雅黑" pitchFamily="34" charset="-122"/>
              </a:rPr>
              <a:t>首部</a:t>
            </a:r>
          </a:p>
        </p:txBody>
      </p:sp>
      <p:sp>
        <p:nvSpPr>
          <p:cNvPr id="11" name="Rectangle 7"/>
          <p:cNvSpPr>
            <a:spLocks noChangeArrowheads="1"/>
          </p:cNvSpPr>
          <p:nvPr/>
        </p:nvSpPr>
        <p:spPr bwMode="auto">
          <a:xfrm>
            <a:off x="2154821" y="1148832"/>
            <a:ext cx="4695418" cy="2330925"/>
          </a:xfrm>
          <a:prstGeom prst="rect">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a:off x="2149973" y="1545376"/>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2158700" y="1937444"/>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2149973" y="2328617"/>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149973" y="2718895"/>
            <a:ext cx="4703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a:off x="2158700" y="3110963"/>
            <a:ext cx="4694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a:off x="4503500" y="1153308"/>
            <a:ext cx="0" cy="400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16"/>
          <p:cNvSpPr>
            <a:spLocks noChangeArrowheads="1"/>
          </p:cNvSpPr>
          <p:nvPr/>
        </p:nvSpPr>
        <p:spPr bwMode="auto">
          <a:xfrm>
            <a:off x="5236614" y="1224918"/>
            <a:ext cx="107721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目  的  端  口</a:t>
            </a:r>
          </a:p>
        </p:txBody>
      </p:sp>
      <p:sp>
        <p:nvSpPr>
          <p:cNvPr id="19" name="Rectangle 17"/>
          <p:cNvSpPr>
            <a:spLocks noChangeArrowheads="1"/>
          </p:cNvSpPr>
          <p:nvPr/>
        </p:nvSpPr>
        <p:spPr bwMode="auto">
          <a:xfrm>
            <a:off x="2234255" y="2294294"/>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数据</a:t>
            </a:r>
          </a:p>
          <a:p>
            <a:pPr defTabSz="762000" eaLnBrk="0" hangingPunct="0"/>
            <a:r>
              <a:rPr kumimoji="1" lang="zh-CN" altLang="en-US" sz="1200" b="1" dirty="0">
                <a:latin typeface="微软雅黑" pitchFamily="34" charset="-122"/>
                <a:ea typeface="微软雅黑" pitchFamily="34" charset="-122"/>
              </a:rPr>
              <a:t>偏移</a:t>
            </a:r>
          </a:p>
        </p:txBody>
      </p:sp>
      <p:sp>
        <p:nvSpPr>
          <p:cNvPr id="20" name="Rectangle 18"/>
          <p:cNvSpPr>
            <a:spLocks noChangeArrowheads="1"/>
          </p:cNvSpPr>
          <p:nvPr/>
        </p:nvSpPr>
        <p:spPr bwMode="auto">
          <a:xfrm>
            <a:off x="2908299" y="279677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检   验   和</a:t>
            </a:r>
          </a:p>
        </p:txBody>
      </p:sp>
      <p:sp>
        <p:nvSpPr>
          <p:cNvPr id="21" name="Rectangle 19"/>
          <p:cNvSpPr>
            <a:spLocks noChangeArrowheads="1"/>
          </p:cNvSpPr>
          <p:nvPr/>
        </p:nvSpPr>
        <p:spPr bwMode="auto">
          <a:xfrm>
            <a:off x="3031454" y="3158404"/>
            <a:ext cx="21072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选    项  </a:t>
            </a:r>
            <a:r>
              <a:rPr kumimoji="1" lang="zh-CN" altLang="en-US" sz="1200" b="1" dirty="0" smtClean="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长  度  可  变）</a:t>
            </a:r>
          </a:p>
        </p:txBody>
      </p:sp>
      <p:sp>
        <p:nvSpPr>
          <p:cNvPr id="22" name="Rectangle 20"/>
          <p:cNvSpPr>
            <a:spLocks noChangeArrowheads="1"/>
          </p:cNvSpPr>
          <p:nvPr/>
        </p:nvSpPr>
        <p:spPr bwMode="auto">
          <a:xfrm>
            <a:off x="2978119" y="1224918"/>
            <a:ext cx="83035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端  口</a:t>
            </a:r>
          </a:p>
        </p:txBody>
      </p:sp>
      <p:sp>
        <p:nvSpPr>
          <p:cNvPr id="23" name="Rectangle 21"/>
          <p:cNvSpPr>
            <a:spLocks noChangeArrowheads="1"/>
          </p:cNvSpPr>
          <p:nvPr/>
        </p:nvSpPr>
        <p:spPr bwMode="auto">
          <a:xfrm>
            <a:off x="4071046" y="1597882"/>
            <a:ext cx="84366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a:latin typeface="微软雅黑" pitchFamily="34" charset="-122"/>
                <a:ea typeface="微软雅黑" pitchFamily="34" charset="-122"/>
              </a:rPr>
              <a:t>序   号</a:t>
            </a:r>
          </a:p>
        </p:txBody>
      </p:sp>
      <p:sp>
        <p:nvSpPr>
          <p:cNvPr id="24" name="Line 22"/>
          <p:cNvSpPr>
            <a:spLocks noChangeShapeType="1"/>
          </p:cNvSpPr>
          <p:nvPr/>
        </p:nvSpPr>
        <p:spPr bwMode="auto">
          <a:xfrm>
            <a:off x="4507379" y="2333988"/>
            <a:ext cx="0" cy="7724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Rectangle 23"/>
          <p:cNvSpPr>
            <a:spLocks noChangeArrowheads="1"/>
          </p:cNvSpPr>
          <p:nvPr/>
        </p:nvSpPr>
        <p:spPr bwMode="auto">
          <a:xfrm>
            <a:off x="5138672" y="2796771"/>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紧   急   指   针</a:t>
            </a:r>
          </a:p>
        </p:txBody>
      </p:sp>
      <p:sp>
        <p:nvSpPr>
          <p:cNvPr id="26" name="Rectangle 24"/>
          <p:cNvSpPr>
            <a:spLocks noChangeArrowheads="1"/>
          </p:cNvSpPr>
          <p:nvPr/>
        </p:nvSpPr>
        <p:spPr bwMode="auto">
          <a:xfrm>
            <a:off x="5391158" y="2383961"/>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窗   口</a:t>
            </a:r>
          </a:p>
        </p:txBody>
      </p:sp>
      <p:sp>
        <p:nvSpPr>
          <p:cNvPr id="27" name="Rectangle 25"/>
          <p:cNvSpPr>
            <a:spLocks noChangeArrowheads="1"/>
          </p:cNvSpPr>
          <p:nvPr/>
        </p:nvSpPr>
        <p:spPr bwMode="auto">
          <a:xfrm>
            <a:off x="3921708" y="2006062"/>
            <a:ext cx="112488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确    认    号</a:t>
            </a:r>
          </a:p>
        </p:txBody>
      </p:sp>
      <p:sp>
        <p:nvSpPr>
          <p:cNvPr id="28" name="Line 26"/>
          <p:cNvSpPr>
            <a:spLocks noChangeShapeType="1"/>
          </p:cNvSpPr>
          <p:nvPr/>
        </p:nvSpPr>
        <p:spPr bwMode="auto">
          <a:xfrm>
            <a:off x="2739567"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3916815" y="2329512"/>
            <a:ext cx="0" cy="3858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a:off x="3615229" y="2333988"/>
            <a:ext cx="0" cy="3902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a:off x="3764568"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4210642"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a:off x="4063244"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4359980" y="2333988"/>
            <a:ext cx="0" cy="3840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Rectangle 33"/>
          <p:cNvSpPr>
            <a:spLocks noChangeArrowheads="1"/>
          </p:cNvSpPr>
          <p:nvPr/>
        </p:nvSpPr>
        <p:spPr bwMode="auto">
          <a:xfrm>
            <a:off x="2900900" y="2392017"/>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保   留</a:t>
            </a:r>
          </a:p>
        </p:txBody>
      </p:sp>
      <p:sp>
        <p:nvSpPr>
          <p:cNvPr id="36" name="Rectangle 34"/>
          <p:cNvSpPr>
            <a:spLocks noChangeArrowheads="1"/>
          </p:cNvSpPr>
          <p:nvPr/>
        </p:nvSpPr>
        <p:spPr bwMode="auto">
          <a:xfrm>
            <a:off x="4280467" y="2322784"/>
            <a:ext cx="296557" cy="4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75000"/>
              </a:lnSpc>
            </a:pPr>
            <a:r>
              <a:rPr kumimoji="1" lang="en-US" altLang="zh-CN" sz="1050" b="1" dirty="0">
                <a:latin typeface="微软雅黑" pitchFamily="34" charset="-122"/>
                <a:ea typeface="微软雅黑" pitchFamily="34" charset="-122"/>
              </a:rPr>
              <a:t>F</a:t>
            </a:r>
          </a:p>
          <a:p>
            <a:pPr algn="ctr" defTabSz="762000" eaLnBrk="0" hangingPunct="0">
              <a:lnSpc>
                <a:spcPct val="75000"/>
              </a:lnSpc>
            </a:pPr>
            <a:r>
              <a:rPr kumimoji="1" lang="en-US" altLang="zh-CN" sz="1050" b="1" dirty="0">
                <a:latin typeface="微软雅黑" pitchFamily="34" charset="-122"/>
                <a:ea typeface="微软雅黑" pitchFamily="34" charset="-122"/>
              </a:rPr>
              <a:t>I</a:t>
            </a:r>
          </a:p>
          <a:p>
            <a:pPr algn="ctr" defTabSz="762000" eaLnBrk="0" hangingPunct="0">
              <a:lnSpc>
                <a:spcPct val="75000"/>
              </a:lnSpc>
            </a:pPr>
            <a:r>
              <a:rPr kumimoji="1" lang="en-US" altLang="zh-CN" sz="1050" b="1" dirty="0">
                <a:latin typeface="微软雅黑" pitchFamily="34" charset="-122"/>
                <a:ea typeface="微软雅黑" pitchFamily="34" charset="-122"/>
              </a:rPr>
              <a:t>N</a:t>
            </a:r>
          </a:p>
        </p:txBody>
      </p:sp>
      <p:sp>
        <p:nvSpPr>
          <p:cNvPr id="71" name="Rectangle 75"/>
          <p:cNvSpPr>
            <a:spLocks noChangeArrowheads="1"/>
          </p:cNvSpPr>
          <p:nvPr/>
        </p:nvSpPr>
        <p:spPr bwMode="auto">
          <a:xfrm>
            <a:off x="4152650" y="2322784"/>
            <a:ext cx="302969"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a:latin typeface="微软雅黑" pitchFamily="34" charset="-122"/>
                <a:ea typeface="微软雅黑" pitchFamily="34" charset="-122"/>
              </a:rPr>
              <a:t>S</a:t>
            </a:r>
          </a:p>
          <a:p>
            <a:pPr defTabSz="762000" eaLnBrk="0" hangingPunct="0">
              <a:lnSpc>
                <a:spcPct val="75000"/>
              </a:lnSpc>
            </a:pPr>
            <a:r>
              <a:rPr kumimoji="1" lang="en-US" altLang="zh-CN" sz="1050" b="1">
                <a:latin typeface="微软雅黑" pitchFamily="34" charset="-122"/>
                <a:ea typeface="微软雅黑" pitchFamily="34" charset="-122"/>
              </a:rPr>
              <a:t>Y</a:t>
            </a:r>
          </a:p>
          <a:p>
            <a:pPr defTabSz="762000" eaLnBrk="0" hangingPunct="0">
              <a:lnSpc>
                <a:spcPct val="75000"/>
              </a:lnSpc>
            </a:pPr>
            <a:r>
              <a:rPr kumimoji="1" lang="en-US" altLang="zh-CN" sz="1050" b="1">
                <a:latin typeface="微软雅黑" pitchFamily="34" charset="-122"/>
                <a:ea typeface="微软雅黑" pitchFamily="34" charset="-122"/>
              </a:rPr>
              <a:t>N</a:t>
            </a:r>
          </a:p>
        </p:txBody>
      </p:sp>
      <p:sp>
        <p:nvSpPr>
          <p:cNvPr id="72" name="Rectangle 76"/>
          <p:cNvSpPr>
            <a:spLocks noChangeArrowheads="1"/>
          </p:cNvSpPr>
          <p:nvPr/>
        </p:nvSpPr>
        <p:spPr bwMode="auto">
          <a:xfrm>
            <a:off x="4021820" y="2322784"/>
            <a:ext cx="280527"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T</a:t>
            </a:r>
          </a:p>
        </p:txBody>
      </p:sp>
      <p:sp>
        <p:nvSpPr>
          <p:cNvPr id="73" name="Rectangle 77"/>
          <p:cNvSpPr>
            <a:spLocks noChangeArrowheads="1"/>
          </p:cNvSpPr>
          <p:nvPr/>
        </p:nvSpPr>
        <p:spPr bwMode="auto">
          <a:xfrm>
            <a:off x="3850095" y="2322784"/>
            <a:ext cx="298160"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P</a:t>
            </a:r>
          </a:p>
          <a:p>
            <a:pPr defTabSz="762000" eaLnBrk="0" hangingPunct="0">
              <a:lnSpc>
                <a:spcPct val="75000"/>
              </a:lnSpc>
            </a:pPr>
            <a:r>
              <a:rPr kumimoji="1" lang="en-US" altLang="zh-CN" sz="1050" b="1" dirty="0">
                <a:latin typeface="微软雅黑" pitchFamily="34" charset="-122"/>
                <a:ea typeface="微软雅黑" pitchFamily="34" charset="-122"/>
              </a:rPr>
              <a:t>S</a:t>
            </a:r>
          </a:p>
          <a:p>
            <a:pPr defTabSz="762000" eaLnBrk="0" hangingPunct="0">
              <a:lnSpc>
                <a:spcPct val="75000"/>
              </a:lnSpc>
            </a:pPr>
            <a:r>
              <a:rPr kumimoji="1" lang="en-US" altLang="zh-CN" sz="1050" b="1" dirty="0">
                <a:latin typeface="微软雅黑" pitchFamily="34" charset="-122"/>
                <a:ea typeface="微软雅黑" pitchFamily="34" charset="-122"/>
              </a:rPr>
              <a:t>H</a:t>
            </a:r>
          </a:p>
        </p:txBody>
      </p:sp>
      <p:sp>
        <p:nvSpPr>
          <p:cNvPr id="74" name="Rectangle 78"/>
          <p:cNvSpPr>
            <a:spLocks noChangeArrowheads="1"/>
          </p:cNvSpPr>
          <p:nvPr/>
        </p:nvSpPr>
        <p:spPr bwMode="auto">
          <a:xfrm>
            <a:off x="3703666" y="2322784"/>
            <a:ext cx="288542"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A</a:t>
            </a:r>
          </a:p>
          <a:p>
            <a:pPr defTabSz="762000" eaLnBrk="0" hangingPunct="0">
              <a:lnSpc>
                <a:spcPct val="75000"/>
              </a:lnSpc>
            </a:pPr>
            <a:r>
              <a:rPr kumimoji="1" lang="en-US" altLang="zh-CN" sz="1050" b="1" dirty="0">
                <a:latin typeface="微软雅黑" pitchFamily="34" charset="-122"/>
                <a:ea typeface="微软雅黑" pitchFamily="34" charset="-122"/>
              </a:rPr>
              <a:t>C</a:t>
            </a:r>
          </a:p>
          <a:p>
            <a:pPr defTabSz="762000" eaLnBrk="0" hangingPunct="0">
              <a:lnSpc>
                <a:spcPct val="75000"/>
              </a:lnSpc>
            </a:pPr>
            <a:r>
              <a:rPr kumimoji="1" lang="en-US" altLang="zh-CN" sz="1050" b="1" dirty="0">
                <a:latin typeface="微软雅黑" pitchFamily="34" charset="-122"/>
                <a:ea typeface="微软雅黑" pitchFamily="34" charset="-122"/>
              </a:rPr>
              <a:t>K</a:t>
            </a:r>
          </a:p>
        </p:txBody>
      </p:sp>
      <p:sp>
        <p:nvSpPr>
          <p:cNvPr id="75" name="Rectangle 79"/>
          <p:cNvSpPr>
            <a:spLocks noChangeArrowheads="1"/>
          </p:cNvSpPr>
          <p:nvPr/>
        </p:nvSpPr>
        <p:spPr bwMode="auto">
          <a:xfrm>
            <a:off x="3558291" y="2322784"/>
            <a:ext cx="291748" cy="4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75000"/>
              </a:lnSpc>
            </a:pPr>
            <a:r>
              <a:rPr kumimoji="1" lang="en-US" altLang="zh-CN" sz="1050" b="1" dirty="0">
                <a:latin typeface="微软雅黑" pitchFamily="34" charset="-122"/>
                <a:ea typeface="微软雅黑" pitchFamily="34" charset="-122"/>
              </a:rPr>
              <a:t>U</a:t>
            </a:r>
          </a:p>
          <a:p>
            <a:pPr defTabSz="762000" eaLnBrk="0" hangingPunct="0">
              <a:lnSpc>
                <a:spcPct val="75000"/>
              </a:lnSpc>
            </a:pPr>
            <a:r>
              <a:rPr kumimoji="1" lang="en-US" altLang="zh-CN" sz="1050" b="1" dirty="0">
                <a:latin typeface="微软雅黑" pitchFamily="34" charset="-122"/>
                <a:ea typeface="微软雅黑" pitchFamily="34" charset="-122"/>
              </a:rPr>
              <a:t>R</a:t>
            </a:r>
          </a:p>
          <a:p>
            <a:pPr defTabSz="762000" eaLnBrk="0" hangingPunct="0">
              <a:lnSpc>
                <a:spcPct val="75000"/>
              </a:lnSpc>
            </a:pPr>
            <a:r>
              <a:rPr kumimoji="1" lang="en-US" altLang="zh-CN" sz="1050" b="1" dirty="0">
                <a:latin typeface="微软雅黑" pitchFamily="34" charset="-122"/>
                <a:ea typeface="微软雅黑" pitchFamily="34" charset="-122"/>
              </a:rPr>
              <a:t>G</a:t>
            </a:r>
          </a:p>
        </p:txBody>
      </p:sp>
      <p:sp>
        <p:nvSpPr>
          <p:cNvPr id="76" name="Line 81"/>
          <p:cNvSpPr>
            <a:spLocks noChangeShapeType="1"/>
          </p:cNvSpPr>
          <p:nvPr/>
        </p:nvSpPr>
        <p:spPr bwMode="auto">
          <a:xfrm flipH="1">
            <a:off x="5668142" y="3120809"/>
            <a:ext cx="1940" cy="3625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7" name="Rectangle 83"/>
          <p:cNvSpPr>
            <a:spLocks noChangeArrowheads="1"/>
          </p:cNvSpPr>
          <p:nvPr/>
        </p:nvSpPr>
        <p:spPr bwMode="auto">
          <a:xfrm>
            <a:off x="5952104" y="3158404"/>
            <a:ext cx="7660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填    充</a:t>
            </a:r>
          </a:p>
        </p:txBody>
      </p:sp>
      <p:sp>
        <p:nvSpPr>
          <p:cNvPr id="78" name="Line 96"/>
          <p:cNvSpPr>
            <a:spLocks noChangeShapeType="1"/>
          </p:cNvSpPr>
          <p:nvPr/>
        </p:nvSpPr>
        <p:spPr bwMode="auto">
          <a:xfrm>
            <a:off x="6875531" y="1135405"/>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9" name="Line 97"/>
          <p:cNvSpPr>
            <a:spLocks noChangeShapeType="1"/>
          </p:cNvSpPr>
          <p:nvPr/>
        </p:nvSpPr>
        <p:spPr bwMode="auto">
          <a:xfrm>
            <a:off x="6875531" y="3106487"/>
            <a:ext cx="507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98"/>
          <p:cNvSpPr>
            <a:spLocks noChangeShapeType="1"/>
          </p:cNvSpPr>
          <p:nvPr/>
        </p:nvSpPr>
        <p:spPr bwMode="auto">
          <a:xfrm>
            <a:off x="1827330" y="1156888"/>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99"/>
          <p:cNvSpPr>
            <a:spLocks noChangeShapeType="1"/>
          </p:cNvSpPr>
          <p:nvPr/>
        </p:nvSpPr>
        <p:spPr bwMode="auto">
          <a:xfrm>
            <a:off x="1836057" y="3469016"/>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Rectangle 104"/>
          <p:cNvSpPr>
            <a:spLocks noChangeArrowheads="1"/>
          </p:cNvSpPr>
          <p:nvPr/>
        </p:nvSpPr>
        <p:spPr bwMode="auto">
          <a:xfrm>
            <a:off x="2159946" y="1553473"/>
            <a:ext cx="4681566" cy="404600"/>
          </a:xfrm>
          <a:prstGeom prst="rect">
            <a:avLst/>
          </a:prstGeom>
          <a:noFill/>
          <a:ln w="5715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Text Box 155"/>
          <p:cNvSpPr txBox="1">
            <a:spLocks noChangeArrowheads="1"/>
          </p:cNvSpPr>
          <p:nvPr/>
        </p:nvSpPr>
        <p:spPr bwMode="auto">
          <a:xfrm>
            <a:off x="1069848" y="3645371"/>
            <a:ext cx="7077456"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序号字段</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a:t>
            </a:r>
            <a:r>
              <a:rPr lang="en-US" altLang="zh-CN" sz="1600" b="1" dirty="0">
                <a:solidFill>
                  <a:schemeClr val="bg1"/>
                </a:solidFill>
                <a:latin typeface="微软雅黑" pitchFamily="34" charset="-122"/>
                <a:ea typeface="微软雅黑" pitchFamily="34" charset="-122"/>
              </a:rPr>
              <a:t>TCP </a:t>
            </a:r>
            <a:r>
              <a:rPr lang="zh-CN" altLang="en-US" sz="1600" b="1" dirty="0">
                <a:solidFill>
                  <a:schemeClr val="bg1"/>
                </a:solidFill>
                <a:latin typeface="微软雅黑" pitchFamily="34" charset="-122"/>
                <a:ea typeface="微软雅黑" pitchFamily="34" charset="-122"/>
              </a:rPr>
              <a:t>连接中传送的数据流中的每一个字节都编上一个序号。序号字段的值则指的是本报文段所发送的数据的第一个字节的序号。 </a:t>
            </a:r>
          </a:p>
        </p:txBody>
      </p:sp>
      <p:grpSp>
        <p:nvGrpSpPr>
          <p:cNvPr id="84" name="组合 83"/>
          <p:cNvGrpSpPr/>
          <p:nvPr/>
        </p:nvGrpSpPr>
        <p:grpSpPr>
          <a:xfrm>
            <a:off x="1827330" y="782473"/>
            <a:ext cx="5158580" cy="374416"/>
            <a:chOff x="1827330" y="782473"/>
            <a:chExt cx="5158580" cy="374416"/>
          </a:xfrm>
        </p:grpSpPr>
        <p:sp>
          <p:nvSpPr>
            <p:cNvPr id="87" name="Line 37"/>
            <p:cNvSpPr>
              <a:spLocks noChangeShapeType="1"/>
            </p:cNvSpPr>
            <p:nvPr/>
          </p:nvSpPr>
          <p:spPr bwMode="auto">
            <a:xfrm>
              <a:off x="2152882" y="1060214"/>
              <a:ext cx="468863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Line 38"/>
            <p:cNvSpPr>
              <a:spLocks noChangeShapeType="1"/>
            </p:cNvSpPr>
            <p:nvPr/>
          </p:nvSpPr>
          <p:spPr bwMode="auto">
            <a:xfrm>
              <a:off x="2152882"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Line 39"/>
            <p:cNvSpPr>
              <a:spLocks noChangeShapeType="1"/>
            </p:cNvSpPr>
            <p:nvPr/>
          </p:nvSpPr>
          <p:spPr bwMode="auto">
            <a:xfrm>
              <a:off x="2299311" y="976071"/>
              <a:ext cx="0" cy="841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Line 40"/>
            <p:cNvSpPr>
              <a:spLocks noChangeShapeType="1"/>
            </p:cNvSpPr>
            <p:nvPr/>
          </p:nvSpPr>
          <p:spPr bwMode="auto">
            <a:xfrm>
              <a:off x="2445739"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41"/>
            <p:cNvSpPr>
              <a:spLocks noChangeShapeType="1"/>
            </p:cNvSpPr>
            <p:nvPr/>
          </p:nvSpPr>
          <p:spPr bwMode="auto">
            <a:xfrm>
              <a:off x="2592168"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42"/>
            <p:cNvSpPr>
              <a:spLocks noChangeShapeType="1"/>
            </p:cNvSpPr>
            <p:nvPr/>
          </p:nvSpPr>
          <p:spPr bwMode="auto">
            <a:xfrm>
              <a:off x="2739567"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43"/>
            <p:cNvSpPr>
              <a:spLocks noChangeShapeType="1"/>
            </p:cNvSpPr>
            <p:nvPr/>
          </p:nvSpPr>
          <p:spPr bwMode="auto">
            <a:xfrm>
              <a:off x="2885995"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44"/>
            <p:cNvSpPr>
              <a:spLocks noChangeShapeType="1"/>
            </p:cNvSpPr>
            <p:nvPr/>
          </p:nvSpPr>
          <p:spPr bwMode="auto">
            <a:xfrm>
              <a:off x="3031454" y="976072"/>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45"/>
            <p:cNvSpPr>
              <a:spLocks noChangeShapeType="1"/>
            </p:cNvSpPr>
            <p:nvPr/>
          </p:nvSpPr>
          <p:spPr bwMode="auto">
            <a:xfrm>
              <a:off x="31778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Line 46"/>
            <p:cNvSpPr>
              <a:spLocks noChangeShapeType="1"/>
            </p:cNvSpPr>
            <p:nvPr/>
          </p:nvSpPr>
          <p:spPr bwMode="auto">
            <a:xfrm>
              <a:off x="3325282" y="891930"/>
              <a:ext cx="0" cy="168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Line 47"/>
            <p:cNvSpPr>
              <a:spLocks noChangeShapeType="1"/>
            </p:cNvSpPr>
            <p:nvPr/>
          </p:nvSpPr>
          <p:spPr bwMode="auto">
            <a:xfrm>
              <a:off x="34717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8" name="Line 48"/>
            <p:cNvSpPr>
              <a:spLocks noChangeShapeType="1"/>
            </p:cNvSpPr>
            <p:nvPr/>
          </p:nvSpPr>
          <p:spPr bwMode="auto">
            <a:xfrm>
              <a:off x="36181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9" name="Line 49"/>
            <p:cNvSpPr>
              <a:spLocks noChangeShapeType="1"/>
            </p:cNvSpPr>
            <p:nvPr/>
          </p:nvSpPr>
          <p:spPr bwMode="auto">
            <a:xfrm>
              <a:off x="3764568"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0" name="Line 50"/>
            <p:cNvSpPr>
              <a:spLocks noChangeShapeType="1"/>
            </p:cNvSpPr>
            <p:nvPr/>
          </p:nvSpPr>
          <p:spPr bwMode="auto">
            <a:xfrm>
              <a:off x="391196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Line 51"/>
            <p:cNvSpPr>
              <a:spLocks noChangeShapeType="1"/>
            </p:cNvSpPr>
            <p:nvPr/>
          </p:nvSpPr>
          <p:spPr bwMode="auto">
            <a:xfrm>
              <a:off x="4058395"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Line 52"/>
            <p:cNvSpPr>
              <a:spLocks noChangeShapeType="1"/>
            </p:cNvSpPr>
            <p:nvPr/>
          </p:nvSpPr>
          <p:spPr bwMode="auto">
            <a:xfrm>
              <a:off x="420385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Line 53"/>
            <p:cNvSpPr>
              <a:spLocks noChangeShapeType="1"/>
            </p:cNvSpPr>
            <p:nvPr/>
          </p:nvSpPr>
          <p:spPr bwMode="auto">
            <a:xfrm>
              <a:off x="4350283"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Line 54"/>
            <p:cNvSpPr>
              <a:spLocks noChangeShapeType="1"/>
            </p:cNvSpPr>
            <p:nvPr/>
          </p:nvSpPr>
          <p:spPr bwMode="auto">
            <a:xfrm>
              <a:off x="4496711" y="891931"/>
              <a:ext cx="0" cy="168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Line 55"/>
            <p:cNvSpPr>
              <a:spLocks noChangeShapeType="1"/>
            </p:cNvSpPr>
            <p:nvPr/>
          </p:nvSpPr>
          <p:spPr bwMode="auto">
            <a:xfrm>
              <a:off x="4644110"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Line 56"/>
            <p:cNvSpPr>
              <a:spLocks noChangeShapeType="1"/>
            </p:cNvSpPr>
            <p:nvPr/>
          </p:nvSpPr>
          <p:spPr bwMode="auto">
            <a:xfrm>
              <a:off x="4790539"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Line 57"/>
            <p:cNvSpPr>
              <a:spLocks noChangeShapeType="1"/>
            </p:cNvSpPr>
            <p:nvPr/>
          </p:nvSpPr>
          <p:spPr bwMode="auto">
            <a:xfrm>
              <a:off x="4936968"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Line 58"/>
            <p:cNvSpPr>
              <a:spLocks noChangeShapeType="1"/>
            </p:cNvSpPr>
            <p:nvPr/>
          </p:nvSpPr>
          <p:spPr bwMode="auto">
            <a:xfrm>
              <a:off x="5083396"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9" name="Line 59"/>
            <p:cNvSpPr>
              <a:spLocks noChangeShapeType="1"/>
            </p:cNvSpPr>
            <p:nvPr/>
          </p:nvSpPr>
          <p:spPr bwMode="auto">
            <a:xfrm>
              <a:off x="5230795"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0" name="Line 60"/>
            <p:cNvSpPr>
              <a:spLocks noChangeShapeType="1"/>
            </p:cNvSpPr>
            <p:nvPr/>
          </p:nvSpPr>
          <p:spPr bwMode="auto">
            <a:xfrm>
              <a:off x="5376254" y="976073"/>
              <a:ext cx="0" cy="841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1" name="Line 61"/>
            <p:cNvSpPr>
              <a:spLocks noChangeShapeType="1"/>
            </p:cNvSpPr>
            <p:nvPr/>
          </p:nvSpPr>
          <p:spPr bwMode="auto">
            <a:xfrm>
              <a:off x="5522683" y="976071"/>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2" name="Line 62"/>
            <p:cNvSpPr>
              <a:spLocks noChangeShapeType="1"/>
            </p:cNvSpPr>
            <p:nvPr/>
          </p:nvSpPr>
          <p:spPr bwMode="auto">
            <a:xfrm>
              <a:off x="5669111"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3" name="Line 63"/>
            <p:cNvSpPr>
              <a:spLocks noChangeShapeType="1"/>
            </p:cNvSpPr>
            <p:nvPr/>
          </p:nvSpPr>
          <p:spPr bwMode="auto">
            <a:xfrm>
              <a:off x="5815540"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4" name="Line 64"/>
            <p:cNvSpPr>
              <a:spLocks noChangeShapeType="1"/>
            </p:cNvSpPr>
            <p:nvPr/>
          </p:nvSpPr>
          <p:spPr bwMode="auto">
            <a:xfrm>
              <a:off x="5962939" y="976070"/>
              <a:ext cx="0" cy="84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5" name="Line 65"/>
            <p:cNvSpPr>
              <a:spLocks noChangeShapeType="1"/>
            </p:cNvSpPr>
            <p:nvPr/>
          </p:nvSpPr>
          <p:spPr bwMode="auto">
            <a:xfrm>
              <a:off x="6109368"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6" name="Line 66"/>
            <p:cNvSpPr>
              <a:spLocks noChangeShapeType="1"/>
            </p:cNvSpPr>
            <p:nvPr/>
          </p:nvSpPr>
          <p:spPr bwMode="auto">
            <a:xfrm>
              <a:off x="6255797" y="976074"/>
              <a:ext cx="0" cy="841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7" name="Line 67"/>
            <p:cNvSpPr>
              <a:spLocks noChangeShapeType="1"/>
            </p:cNvSpPr>
            <p:nvPr/>
          </p:nvSpPr>
          <p:spPr bwMode="auto">
            <a:xfrm>
              <a:off x="6402225"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8" name="Line 68"/>
            <p:cNvSpPr>
              <a:spLocks noChangeShapeType="1"/>
            </p:cNvSpPr>
            <p:nvPr/>
          </p:nvSpPr>
          <p:spPr bwMode="auto">
            <a:xfrm>
              <a:off x="6548654"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19" name="Line 69"/>
            <p:cNvSpPr>
              <a:spLocks noChangeShapeType="1"/>
            </p:cNvSpPr>
            <p:nvPr/>
          </p:nvSpPr>
          <p:spPr bwMode="auto">
            <a:xfrm>
              <a:off x="6695083" y="963550"/>
              <a:ext cx="0" cy="96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Line 70"/>
            <p:cNvSpPr>
              <a:spLocks noChangeShapeType="1"/>
            </p:cNvSpPr>
            <p:nvPr/>
          </p:nvSpPr>
          <p:spPr bwMode="auto">
            <a:xfrm>
              <a:off x="6841512" y="891931"/>
              <a:ext cx="0" cy="168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Line 98"/>
            <p:cNvSpPr>
              <a:spLocks noChangeShapeType="1"/>
            </p:cNvSpPr>
            <p:nvPr/>
          </p:nvSpPr>
          <p:spPr bwMode="auto">
            <a:xfrm>
              <a:off x="1827330" y="1156889"/>
              <a:ext cx="32388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2" name="Rectangle 80"/>
            <p:cNvSpPr>
              <a:spLocks noChangeArrowheads="1"/>
            </p:cNvSpPr>
            <p:nvPr/>
          </p:nvSpPr>
          <p:spPr bwMode="auto">
            <a:xfrm>
              <a:off x="1881948" y="782473"/>
              <a:ext cx="5103962" cy="228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solidFill>
                    <a:srgbClr val="0000FF"/>
                  </a:solidFill>
                  <a:latin typeface="微软雅黑" pitchFamily="34" charset="-122"/>
                  <a:ea typeface="微软雅黑" pitchFamily="34" charset="-122"/>
                </a:rPr>
                <a:t>位 </a:t>
              </a:r>
              <a:r>
                <a:rPr kumimoji="1" lang="zh-CN" altLang="en-US" sz="900" b="1" dirty="0" smtClean="0">
                  <a:solidFill>
                    <a:srgbClr val="0000FF"/>
                  </a:solidFill>
                  <a:latin typeface="微软雅黑" pitchFamily="34" charset="-122"/>
                  <a:ea typeface="微软雅黑" pitchFamily="34" charset="-122"/>
                </a:rPr>
                <a:t>  </a:t>
              </a:r>
              <a:r>
                <a:rPr kumimoji="1" lang="en-US" altLang="zh-CN" sz="900" b="1" dirty="0" smtClean="0">
                  <a:solidFill>
                    <a:srgbClr val="0000FF"/>
                  </a:solidFill>
                  <a:latin typeface="微软雅黑" pitchFamily="34" charset="-122"/>
                  <a:ea typeface="微软雅黑" pitchFamily="34" charset="-122"/>
                </a:rPr>
                <a:t>0                                 8                                16                                24                          31</a:t>
              </a:r>
              <a:endParaRPr kumimoji="1" lang="en-US" altLang="zh-CN" sz="900" b="1" dirty="0">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24757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2"/>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grpId="1" nodeType="afterEffect">
                                  <p:stCondLst>
                                    <p:cond delay="0"/>
                                  </p:stCondLst>
                                  <p:childTnLst>
                                    <p:anim calcmode="discrete" valueType="str">
                                      <p:cBhvr>
                                        <p:cTn id="9" dur="1000" fill="hold"/>
                                        <p:tgtEl>
                                          <p:spTgt spid="8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12266</TotalTime>
  <Words>20214</Words>
  <Application>Microsoft Office PowerPoint</Application>
  <PresentationFormat>全屏显示(16:9)</PresentationFormat>
  <Paragraphs>4006</Paragraphs>
  <Slides>255</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255</vt:i4>
      </vt:variant>
    </vt:vector>
  </HeadingPairs>
  <TitlesOfParts>
    <vt:vector size="267" baseType="lpstr">
      <vt:lpstr>Arial</vt:lpstr>
      <vt:lpstr>宋体</vt:lpstr>
      <vt:lpstr>微软雅黑</vt:lpstr>
      <vt:lpstr>Times New Roman</vt:lpstr>
      <vt:lpstr>Calibri</vt:lpstr>
      <vt:lpstr>Symbol</vt:lpstr>
      <vt:lpstr>Wingdings</vt:lpstr>
      <vt:lpstr>黑体</vt:lpstr>
      <vt:lpstr>Office 主题​​</vt:lpstr>
      <vt:lpstr>Visio</vt:lpstr>
      <vt:lpstr>公式</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491</cp:revision>
  <dcterms:created xsi:type="dcterms:W3CDTF">2018-07-18T08:51:30Z</dcterms:created>
  <dcterms:modified xsi:type="dcterms:W3CDTF">2020-12-16T05:01:20Z</dcterms:modified>
</cp:coreProperties>
</file>